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2.xml" ContentType="application/vnd.openxmlformats-officedocument.presentationml.notesSlide+xml"/>
  <Override PartName="/ppt/comments/comment1.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2.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141"/>
  </p:notesMasterIdLst>
  <p:handoutMasterIdLst>
    <p:handoutMasterId r:id="rId142"/>
  </p:handoutMasterIdLst>
  <p:sldIdLst>
    <p:sldId id="798" r:id="rId5"/>
    <p:sldId id="271" r:id="rId6"/>
    <p:sldId id="272" r:id="rId7"/>
    <p:sldId id="511" r:id="rId8"/>
    <p:sldId id="804" r:id="rId9"/>
    <p:sldId id="851" r:id="rId10"/>
    <p:sldId id="852" r:id="rId11"/>
    <p:sldId id="853" r:id="rId12"/>
    <p:sldId id="901" r:id="rId13"/>
    <p:sldId id="854" r:id="rId14"/>
    <p:sldId id="856" r:id="rId15"/>
    <p:sldId id="857" r:id="rId16"/>
    <p:sldId id="858" r:id="rId17"/>
    <p:sldId id="525" r:id="rId18"/>
    <p:sldId id="859" r:id="rId19"/>
    <p:sldId id="861" r:id="rId20"/>
    <p:sldId id="875" r:id="rId21"/>
    <p:sldId id="860" r:id="rId22"/>
    <p:sldId id="984" r:id="rId23"/>
    <p:sldId id="863" r:id="rId24"/>
    <p:sldId id="864" r:id="rId25"/>
    <p:sldId id="865" r:id="rId26"/>
    <p:sldId id="866" r:id="rId27"/>
    <p:sldId id="867" r:id="rId28"/>
    <p:sldId id="868" r:id="rId29"/>
    <p:sldId id="869" r:id="rId30"/>
    <p:sldId id="870" r:id="rId31"/>
    <p:sldId id="871" r:id="rId32"/>
    <p:sldId id="873" r:id="rId33"/>
    <p:sldId id="874" r:id="rId34"/>
    <p:sldId id="878" r:id="rId35"/>
    <p:sldId id="880" r:id="rId36"/>
    <p:sldId id="881" r:id="rId37"/>
    <p:sldId id="879" r:id="rId38"/>
    <p:sldId id="882" r:id="rId39"/>
    <p:sldId id="883" r:id="rId40"/>
    <p:sldId id="884" r:id="rId41"/>
    <p:sldId id="885" r:id="rId42"/>
    <p:sldId id="886" r:id="rId43"/>
    <p:sldId id="887" r:id="rId44"/>
    <p:sldId id="888" r:id="rId45"/>
    <p:sldId id="897" r:id="rId46"/>
    <p:sldId id="898" r:id="rId47"/>
    <p:sldId id="899" r:id="rId48"/>
    <p:sldId id="900" r:id="rId49"/>
    <p:sldId id="844" r:id="rId50"/>
    <p:sldId id="1045" r:id="rId51"/>
    <p:sldId id="1046" r:id="rId52"/>
    <p:sldId id="925" r:id="rId53"/>
    <p:sldId id="903" r:id="rId54"/>
    <p:sldId id="904" r:id="rId55"/>
    <p:sldId id="905" r:id="rId56"/>
    <p:sldId id="910" r:id="rId57"/>
    <p:sldId id="906" r:id="rId58"/>
    <p:sldId id="907" r:id="rId59"/>
    <p:sldId id="909" r:id="rId60"/>
    <p:sldId id="926" r:id="rId61"/>
    <p:sldId id="912" r:id="rId62"/>
    <p:sldId id="913" r:id="rId63"/>
    <p:sldId id="916" r:id="rId64"/>
    <p:sldId id="917" r:id="rId65"/>
    <p:sldId id="918" r:id="rId66"/>
    <p:sldId id="927" r:id="rId67"/>
    <p:sldId id="920" r:id="rId68"/>
    <p:sldId id="922" r:id="rId69"/>
    <p:sldId id="919" r:id="rId70"/>
    <p:sldId id="1047" r:id="rId71"/>
    <p:sldId id="923" r:id="rId72"/>
    <p:sldId id="928" r:id="rId73"/>
    <p:sldId id="935" r:id="rId74"/>
    <p:sldId id="936" r:id="rId75"/>
    <p:sldId id="929" r:id="rId76"/>
    <p:sldId id="930" r:id="rId77"/>
    <p:sldId id="937" r:id="rId78"/>
    <p:sldId id="938" r:id="rId79"/>
    <p:sldId id="931" r:id="rId80"/>
    <p:sldId id="986" r:id="rId81"/>
    <p:sldId id="987" r:id="rId82"/>
    <p:sldId id="988" r:id="rId83"/>
    <p:sldId id="989" r:id="rId84"/>
    <p:sldId id="990" r:id="rId85"/>
    <p:sldId id="991" r:id="rId86"/>
    <p:sldId id="992" r:id="rId87"/>
    <p:sldId id="993" r:id="rId88"/>
    <p:sldId id="994" r:id="rId89"/>
    <p:sldId id="995" r:id="rId90"/>
    <p:sldId id="996" r:id="rId91"/>
    <p:sldId id="997" r:id="rId92"/>
    <p:sldId id="998" r:id="rId93"/>
    <p:sldId id="999" r:id="rId94"/>
    <p:sldId id="1000" r:id="rId95"/>
    <p:sldId id="1001" r:id="rId96"/>
    <p:sldId id="1002" r:id="rId97"/>
    <p:sldId id="1003" r:id="rId98"/>
    <p:sldId id="1004" r:id="rId99"/>
    <p:sldId id="1005" r:id="rId100"/>
    <p:sldId id="1006" r:id="rId101"/>
    <p:sldId id="1007" r:id="rId102"/>
    <p:sldId id="1008" r:id="rId103"/>
    <p:sldId id="1009" r:id="rId104"/>
    <p:sldId id="1010" r:id="rId105"/>
    <p:sldId id="1011" r:id="rId106"/>
    <p:sldId id="1012" r:id="rId107"/>
    <p:sldId id="1013" r:id="rId108"/>
    <p:sldId id="1014" r:id="rId109"/>
    <p:sldId id="1015" r:id="rId110"/>
    <p:sldId id="1016" r:id="rId111"/>
    <p:sldId id="1017" r:id="rId112"/>
    <p:sldId id="1018" r:id="rId113"/>
    <p:sldId id="1019" r:id="rId114"/>
    <p:sldId id="1020" r:id="rId115"/>
    <p:sldId id="1021" r:id="rId116"/>
    <p:sldId id="1022" r:id="rId117"/>
    <p:sldId id="1023" r:id="rId118"/>
    <p:sldId id="1024" r:id="rId119"/>
    <p:sldId id="1025" r:id="rId120"/>
    <p:sldId id="1026" r:id="rId121"/>
    <p:sldId id="1027" r:id="rId122"/>
    <p:sldId id="1028" r:id="rId123"/>
    <p:sldId id="1029" r:id="rId124"/>
    <p:sldId id="1030" r:id="rId125"/>
    <p:sldId id="1031" r:id="rId126"/>
    <p:sldId id="1032" r:id="rId127"/>
    <p:sldId id="1033" r:id="rId128"/>
    <p:sldId id="1034" r:id="rId129"/>
    <p:sldId id="1035" r:id="rId130"/>
    <p:sldId id="1036" r:id="rId131"/>
    <p:sldId id="1037" r:id="rId132"/>
    <p:sldId id="1038" r:id="rId133"/>
    <p:sldId id="1039" r:id="rId134"/>
    <p:sldId id="1040" r:id="rId135"/>
    <p:sldId id="1041" r:id="rId136"/>
    <p:sldId id="1042" r:id="rId137"/>
    <p:sldId id="1043" r:id="rId138"/>
    <p:sldId id="1044" r:id="rId139"/>
    <p:sldId id="640" r:id="rId1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ED31EAA-96AB-43A0-82E1-F4E053DB9DC4}">
          <p14:sldIdLst>
            <p14:sldId id="798"/>
            <p14:sldId id="271"/>
            <p14:sldId id="272"/>
            <p14:sldId id="511"/>
          </p14:sldIdLst>
        </p14:section>
        <p14:section name="Why Dell" id="{4551A050-32DB-44F4-85B1-2FD0C6AA4FBD}">
          <p14:sldIdLst>
            <p14:sldId id="804"/>
            <p14:sldId id="851"/>
            <p14:sldId id="852"/>
            <p14:sldId id="853"/>
            <p14:sldId id="901"/>
            <p14:sldId id="854"/>
          </p14:sldIdLst>
        </p14:section>
        <p14:section name="Dell Monitors" id="{F615E4C3-78C7-4277-93A6-86CB9456CE21}">
          <p14:sldIdLst>
            <p14:sldId id="856"/>
            <p14:sldId id="857"/>
            <p14:sldId id="858"/>
            <p14:sldId id="525"/>
            <p14:sldId id="859"/>
            <p14:sldId id="861"/>
            <p14:sldId id="875"/>
            <p14:sldId id="860"/>
            <p14:sldId id="984"/>
            <p14:sldId id="863"/>
            <p14:sldId id="864"/>
            <p14:sldId id="865"/>
            <p14:sldId id="866"/>
            <p14:sldId id="867"/>
            <p14:sldId id="868"/>
            <p14:sldId id="869"/>
            <p14:sldId id="870"/>
            <p14:sldId id="871"/>
            <p14:sldId id="873"/>
            <p14:sldId id="874"/>
            <p14:sldId id="878"/>
            <p14:sldId id="880"/>
            <p14:sldId id="881"/>
            <p14:sldId id="879"/>
            <p14:sldId id="882"/>
            <p14:sldId id="883"/>
            <p14:sldId id="884"/>
            <p14:sldId id="885"/>
            <p14:sldId id="886"/>
            <p14:sldId id="887"/>
            <p14:sldId id="888"/>
            <p14:sldId id="897"/>
            <p14:sldId id="898"/>
            <p14:sldId id="899"/>
            <p14:sldId id="900"/>
            <p14:sldId id="844"/>
            <p14:sldId id="1045"/>
            <p14:sldId id="1046"/>
            <p14:sldId id="925"/>
            <p14:sldId id="903"/>
            <p14:sldId id="904"/>
            <p14:sldId id="905"/>
            <p14:sldId id="910"/>
            <p14:sldId id="906"/>
            <p14:sldId id="907"/>
            <p14:sldId id="909"/>
            <p14:sldId id="926"/>
            <p14:sldId id="912"/>
            <p14:sldId id="913"/>
            <p14:sldId id="916"/>
            <p14:sldId id="917"/>
            <p14:sldId id="918"/>
            <p14:sldId id="927"/>
            <p14:sldId id="920"/>
            <p14:sldId id="922"/>
            <p14:sldId id="919"/>
            <p14:sldId id="1047"/>
            <p14:sldId id="923"/>
            <p14:sldId id="928"/>
            <p14:sldId id="935"/>
            <p14:sldId id="936"/>
            <p14:sldId id="929"/>
            <p14:sldId id="930"/>
            <p14:sldId id="937"/>
            <p14:sldId id="938"/>
            <p14:sldId id="931"/>
          </p14:sldIdLst>
        </p14:section>
        <p14:section name="Dell Client Peripherals" id="{067B1E78-F4AC-4DCF-9C01-66E77F6610DA}">
          <p14:sldIdLst>
            <p14:sldId id="986"/>
            <p14:sldId id="987"/>
            <p14:sldId id="988"/>
            <p14:sldId id="989"/>
            <p14:sldId id="990"/>
            <p14:sldId id="991"/>
            <p14:sldId id="992"/>
            <p14:sldId id="993"/>
            <p14:sldId id="994"/>
            <p14:sldId id="995"/>
            <p14:sldId id="996"/>
            <p14:sldId id="997"/>
            <p14:sldId id="998"/>
            <p14:sldId id="999"/>
            <p14:sldId id="1000"/>
            <p14:sldId id="1001"/>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1033"/>
            <p14:sldId id="1034"/>
            <p14:sldId id="1035"/>
            <p14:sldId id="1036"/>
            <p14:sldId id="1037"/>
            <p14:sldId id="1038"/>
            <p14:sldId id="1039"/>
            <p14:sldId id="1040"/>
            <p14:sldId id="1041"/>
            <p14:sldId id="1042"/>
            <p14:sldId id="1043"/>
            <p14:sldId id="1044"/>
          </p14:sldIdLst>
        </p14:section>
        <p14:section name="Resources" id="{2EB66F0F-8C1E-487F-87F4-18C577D0AFA6}">
          <p14:sldIdLst>
            <p14:sldId id="640"/>
          </p14:sldIdLst>
        </p14:section>
      </p14:sectionLst>
    </p:ext>
    <p:ext uri="{EFAFB233-063F-42B5-8137-9DF3F51BA10A}">
      <p15:sldGuideLst xmlns:p15="http://schemas.microsoft.com/office/powerpoint/2012/main">
        <p15:guide id="1" orient="horz" pos="2736" userDrawn="1">
          <p15:clr>
            <a:srgbClr val="A4A3A4"/>
          </p15:clr>
        </p15:guide>
        <p15:guide id="2" orient="horz" pos="1992" userDrawn="1">
          <p15:clr>
            <a:srgbClr val="A4A3A4"/>
          </p15:clr>
        </p15:guide>
        <p15:guide id="3" pos="1728" userDrawn="1">
          <p15:clr>
            <a:srgbClr val="A4A3A4"/>
          </p15:clr>
        </p15:guide>
        <p15:guide id="4" orient="horz" pos="37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7E7"/>
    <a:srgbClr val="FF00FF"/>
    <a:srgbClr val="6E2585"/>
    <a:srgbClr val="71C6C1"/>
    <a:srgbClr val="EE6411"/>
    <a:srgbClr val="D01126"/>
    <a:srgbClr val="F2AF00"/>
    <a:srgbClr val="DBDBDB"/>
    <a:srgbClr val="F5F5F5"/>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3" autoAdjust="0"/>
    <p:restoredTop sz="96433" autoAdjust="0"/>
  </p:normalViewPr>
  <p:slideViewPr>
    <p:cSldViewPr snapToGrid="0">
      <p:cViewPr varScale="1">
        <p:scale>
          <a:sx n="116" d="100"/>
          <a:sy n="116" d="100"/>
        </p:scale>
        <p:origin x="162" y="108"/>
      </p:cViewPr>
      <p:guideLst>
        <p:guide orient="horz" pos="2736"/>
        <p:guide orient="horz" pos="1992"/>
        <p:guide pos="1728"/>
        <p:guide orient="horz" pos="3792"/>
      </p:guideLst>
    </p:cSldViewPr>
  </p:slideViewPr>
  <p:outlineViewPr>
    <p:cViewPr>
      <p:scale>
        <a:sx n="33" d="100"/>
        <a:sy n="33" d="100"/>
      </p:scale>
      <p:origin x="0" y="-14092"/>
    </p:cViewPr>
  </p:outlineViewPr>
  <p:notesTextViewPr>
    <p:cViewPr>
      <p:scale>
        <a:sx n="3" d="2"/>
        <a:sy n="3" d="2"/>
      </p:scale>
      <p:origin x="0" y="0"/>
    </p:cViewPr>
  </p:notesTextViewPr>
  <p:sorterViewPr>
    <p:cViewPr>
      <p:scale>
        <a:sx n="80" d="100"/>
        <a:sy n="80" d="100"/>
      </p:scale>
      <p:origin x="0" y="-1686"/>
    </p:cViewPr>
  </p:sorterViewPr>
  <p:notesViewPr>
    <p:cSldViewPr snapToGrid="0">
      <p:cViewPr varScale="1">
        <p:scale>
          <a:sx n="74" d="100"/>
          <a:sy n="74" d="100"/>
        </p:scale>
        <p:origin x="267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14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7777777777777801E-2"/>
          <c:y val="2.7777777777777801E-2"/>
          <c:w val="0.94444444444444398"/>
          <c:h val="0.94444444444444398"/>
        </c:manualLayout>
      </c:layout>
      <c:doughnutChart>
        <c:varyColors val="1"/>
        <c:ser>
          <c:idx val="0"/>
          <c:order val="0"/>
          <c:tx>
            <c:strRef>
              <c:f>Sheet1!$B$1</c:f>
              <c:strCache>
                <c:ptCount val="1"/>
                <c:pt idx="0">
                  <c:v> 2</c:v>
                </c:pt>
              </c:strCache>
            </c:strRef>
          </c:tx>
          <c:spPr>
            <a:solidFill>
              <a:schemeClr val="accent4"/>
            </a:solidFill>
            <a:ln w="12700" cmpd="sng">
              <a:noFill/>
            </a:ln>
            <a:effectLst/>
          </c:spPr>
          <c:dPt>
            <c:idx val="0"/>
            <c:bubble3D val="0"/>
            <c:spPr>
              <a:solidFill>
                <a:srgbClr val="3DC6EF"/>
              </a:solidFill>
              <a:ln w="12700" cmpd="sng">
                <a:noFill/>
              </a:ln>
              <a:effectLst/>
            </c:spPr>
          </c:dPt>
          <c:dPt>
            <c:idx val="1"/>
            <c:bubble3D val="0"/>
            <c:spPr>
              <a:solidFill>
                <a:schemeClr val="tx1"/>
              </a:solidFill>
              <a:ln w="12700" cmpd="sng">
                <a:noFill/>
              </a:ln>
              <a:effectLst/>
            </c:spPr>
          </c:dPt>
          <c:dPt>
            <c:idx val="2"/>
            <c:bubble3D val="0"/>
            <c:spPr>
              <a:solidFill>
                <a:schemeClr val="accent2"/>
              </a:solidFill>
              <a:ln w="12700" cmpd="sng">
                <a:noFill/>
              </a:ln>
              <a:effectLst/>
            </c:spPr>
          </c:dPt>
          <c:dPt>
            <c:idx val="3"/>
            <c:bubble3D val="0"/>
            <c:spPr>
              <a:solidFill>
                <a:schemeClr val="accent3"/>
              </a:solidFill>
              <a:ln w="12700" cmpd="sng">
                <a:noFill/>
              </a:ln>
              <a:effectLst/>
            </c:spPr>
          </c:dPt>
          <c:cat>
            <c:strRef>
              <c:f>Sheet1!$A$2:$A$3</c:f>
              <c:strCache>
                <c:ptCount val="2"/>
                <c:pt idx="0">
                  <c:v> </c:v>
                </c:pt>
                <c:pt idx="1">
                  <c:v> </c:v>
                </c:pt>
              </c:strCache>
            </c:strRef>
          </c:cat>
          <c:val>
            <c:numRef>
              <c:f>Sheet1!$B$2:$B$3</c:f>
              <c:numCache>
                <c:formatCode>General</c:formatCode>
                <c:ptCount val="2"/>
                <c:pt idx="0">
                  <c:v>100</c:v>
                </c:pt>
                <c:pt idx="1">
                  <c:v>0</c:v>
                </c:pt>
              </c:numCache>
            </c:numRef>
          </c:val>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7777777777777801E-2"/>
          <c:y val="2.7777777777777801E-2"/>
          <c:w val="0.94444444444444398"/>
          <c:h val="0.94444444444444398"/>
        </c:manualLayout>
      </c:layout>
      <c:doughnutChart>
        <c:varyColors val="1"/>
        <c:ser>
          <c:idx val="0"/>
          <c:order val="0"/>
          <c:tx>
            <c:strRef>
              <c:f>Sheet1!$B$1</c:f>
              <c:strCache>
                <c:ptCount val="1"/>
                <c:pt idx="0">
                  <c:v> 2</c:v>
                </c:pt>
              </c:strCache>
            </c:strRef>
          </c:tx>
          <c:spPr>
            <a:solidFill>
              <a:schemeClr val="accent4"/>
            </a:solidFill>
            <a:ln w="12700" cmpd="sng">
              <a:noFill/>
            </a:ln>
            <a:effectLst/>
          </c:spPr>
          <c:dPt>
            <c:idx val="0"/>
            <c:bubble3D val="0"/>
            <c:spPr>
              <a:solidFill>
                <a:srgbClr val="3DC6EF"/>
              </a:solidFill>
              <a:ln w="12700" cmpd="sng">
                <a:noFill/>
              </a:ln>
              <a:effectLst/>
            </c:spPr>
          </c:dPt>
          <c:dPt>
            <c:idx val="1"/>
            <c:bubble3D val="0"/>
            <c:spPr>
              <a:solidFill>
                <a:schemeClr val="tx1"/>
              </a:solidFill>
              <a:ln w="12700" cmpd="sng">
                <a:noFill/>
              </a:ln>
              <a:effectLst/>
            </c:spPr>
          </c:dPt>
          <c:dPt>
            <c:idx val="2"/>
            <c:bubble3D val="0"/>
            <c:spPr>
              <a:solidFill>
                <a:schemeClr val="accent2"/>
              </a:solidFill>
              <a:ln w="12700" cmpd="sng">
                <a:noFill/>
              </a:ln>
              <a:effectLst/>
            </c:spPr>
          </c:dPt>
          <c:dPt>
            <c:idx val="3"/>
            <c:bubble3D val="0"/>
            <c:spPr>
              <a:solidFill>
                <a:schemeClr val="accent3"/>
              </a:solidFill>
              <a:ln w="12700" cmpd="sng">
                <a:noFill/>
              </a:ln>
              <a:effectLst/>
            </c:spPr>
          </c:dPt>
          <c:cat>
            <c:strRef>
              <c:f>Sheet1!$A$2:$A$3</c:f>
              <c:strCache>
                <c:ptCount val="2"/>
                <c:pt idx="0">
                  <c:v> </c:v>
                </c:pt>
                <c:pt idx="1">
                  <c:v> </c:v>
                </c:pt>
              </c:strCache>
            </c:strRef>
          </c:cat>
          <c:val>
            <c:numRef>
              <c:f>Sheet1!$B$2:$B$3</c:f>
              <c:numCache>
                <c:formatCode>General</c:formatCode>
                <c:ptCount val="2"/>
                <c:pt idx="0">
                  <c:v>0.55000000000000004</c:v>
                </c:pt>
                <c:pt idx="1">
                  <c:v>0.45</c:v>
                </c:pt>
              </c:numCache>
            </c:numRef>
          </c:val>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17-11-15T20:16:10.617" idx="59">
    <p:pos x="10" y="10"/>
    <p:text>Add digital signage comparison sent request to Jason to complete</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12-04T14:26:35.613" idx="60">
    <p:pos x="5516" y="298"/>
    <p:text>Clean up and add S518WL and S718QL specs</p:text>
    <p:extLst mod="1">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34E1A3-C912-4E30-B59E-6D7B657F1031}" type="datetimeFigureOut">
              <a:rPr lang="en-US" smtClean="0"/>
              <a:t>1/2/2018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27857F-0177-4BA1-A0CD-CADF845FF555}" type="slidenum">
              <a:rPr lang="en-US" smtClean="0"/>
              <a:t>‹#›</a:t>
            </a:fld>
            <a:endParaRPr lang="en-US" dirty="0"/>
          </a:p>
        </p:txBody>
      </p:sp>
      <p:sp>
        <p:nvSpPr>
          <p:cNvPr id="6" name="fl" descr="                              Dell - Internal Use - Confidential&#10;"/>
          <p:cNvSpPr txBox="1"/>
          <p:nvPr/>
        </p:nvSpPr>
        <p:spPr>
          <a:xfrm>
            <a:off x="0" y="8676640"/>
            <a:ext cx="6858000" cy="500137"/>
          </a:xfrm>
          <a:prstGeom prst="rect">
            <a:avLst/>
          </a:prstGeom>
          <a:noFill/>
        </p:spPr>
        <p:txBody>
          <a:bodyPr vert="horz" rtlCol="0">
            <a:spAutoFit/>
          </a:bodyPr>
          <a:lstStyle/>
          <a:p>
            <a:r>
              <a:rPr lang="en-US" sz="850" b="1" smtClean="0">
                <a:solidFill>
                  <a:srgbClr val="7F7F7F"/>
                </a:solidFill>
                <a:latin typeface="museo sans for dell" panose="02000000000000000000" pitchFamily="2" charset="0"/>
              </a:rPr>
              <a:t>                              Dell - Internal Use - Confidential</a:t>
            </a:r>
          </a:p>
          <a:p>
            <a:endParaRPr lang="en-US" dirty="0"/>
          </a:p>
        </p:txBody>
      </p:sp>
    </p:spTree>
    <p:extLst>
      <p:ext uri="{BB962C8B-B14F-4D97-AF65-F5344CB8AC3E}">
        <p14:creationId xmlns:p14="http://schemas.microsoft.com/office/powerpoint/2010/main" val="1290714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ABCFF-906C-4E50-9EC3-6B0830AB5C3E}" type="datetimeFigureOut">
              <a:rPr lang="en-US" smtClean="0"/>
              <a:t>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3A980-4CA3-4B4D-89EA-C0938A23DD5E}" type="slidenum">
              <a:rPr lang="en-US" smtClean="0"/>
              <a:t>‹#›</a:t>
            </a:fld>
            <a:endParaRPr lang="en-US" dirty="0"/>
          </a:p>
        </p:txBody>
      </p:sp>
      <p:sp>
        <p:nvSpPr>
          <p:cNvPr id="8" name="fl" descr="                              Dell - Internal Use - Confidential&#10;"/>
          <p:cNvSpPr txBox="1"/>
          <p:nvPr/>
        </p:nvSpPr>
        <p:spPr>
          <a:xfrm>
            <a:off x="0" y="8676640"/>
            <a:ext cx="6858000" cy="500137"/>
          </a:xfrm>
          <a:prstGeom prst="rect">
            <a:avLst/>
          </a:prstGeom>
          <a:noFill/>
        </p:spPr>
        <p:txBody>
          <a:bodyPr vert="horz" rtlCol="0">
            <a:spAutoFit/>
          </a:bodyPr>
          <a:lstStyle/>
          <a:p>
            <a:pPr algn="l"/>
            <a:r>
              <a:rPr lang="en-US" sz="850" b="1" i="0" u="none" baseline="0" smtClean="0">
                <a:solidFill>
                  <a:srgbClr val="7F7F7F"/>
                </a:solidFill>
                <a:latin typeface="museo sans for dell" panose="02000000000000000000" pitchFamily="2" charset="0"/>
              </a:rPr>
              <a:t>                              Dell - Internal Use - Confidential</a:t>
            </a:r>
          </a:p>
          <a:p>
            <a:endParaRPr lang="en-US" dirty="0"/>
          </a:p>
        </p:txBody>
      </p:sp>
    </p:spTree>
    <p:extLst>
      <p:ext uri="{BB962C8B-B14F-4D97-AF65-F5344CB8AC3E}">
        <p14:creationId xmlns:p14="http://schemas.microsoft.com/office/powerpoint/2010/main" val="399555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83A980-4CA3-4B4D-89EA-C0938A23DD5E}" type="slidenum">
              <a:rPr lang="en-US" smtClean="0"/>
              <a:t>1</a:t>
            </a:fld>
            <a:endParaRPr lang="en-US" dirty="0"/>
          </a:p>
        </p:txBody>
      </p:sp>
    </p:spTree>
    <p:extLst>
      <p:ext uri="{BB962C8B-B14F-4D97-AF65-F5344CB8AC3E}">
        <p14:creationId xmlns:p14="http://schemas.microsoft.com/office/powerpoint/2010/main" val="563417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83A980-4CA3-4B4D-89EA-C0938A23DD5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453617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398123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37891426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41267438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10709860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120</a:t>
            </a:fld>
            <a:endParaRPr lang="en-US" dirty="0">
              <a:solidFill>
                <a:prstClr val="black"/>
              </a:solidFill>
            </a:endParaRPr>
          </a:p>
        </p:txBody>
      </p:sp>
    </p:spTree>
    <p:extLst>
      <p:ext uri="{BB962C8B-B14F-4D97-AF65-F5344CB8AC3E}">
        <p14:creationId xmlns:p14="http://schemas.microsoft.com/office/powerpoint/2010/main" val="4486427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6744800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B0294-F648-469E-8E52-9A49501632F2}"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1415837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39776515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125</a:t>
            </a:fld>
            <a:endParaRPr lang="en-US" dirty="0">
              <a:solidFill>
                <a:prstClr val="black"/>
              </a:solidFill>
            </a:endParaRPr>
          </a:p>
        </p:txBody>
      </p:sp>
    </p:spTree>
    <p:extLst>
      <p:ext uri="{BB962C8B-B14F-4D97-AF65-F5344CB8AC3E}">
        <p14:creationId xmlns:p14="http://schemas.microsoft.com/office/powerpoint/2010/main" val="27683133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265059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5D853-0107-4631-9B8E-11E18AC54573}" type="slidenum">
              <a:rPr lang="en-US" smtClean="0"/>
              <a:t>15</a:t>
            </a:fld>
            <a:endParaRPr lang="en-US" dirty="0"/>
          </a:p>
        </p:txBody>
      </p:sp>
    </p:spTree>
    <p:extLst>
      <p:ext uri="{BB962C8B-B14F-4D97-AF65-F5344CB8AC3E}">
        <p14:creationId xmlns:p14="http://schemas.microsoft.com/office/powerpoint/2010/main" val="426977993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37936666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128</a:t>
            </a:fld>
            <a:endParaRPr lang="en-US" dirty="0">
              <a:solidFill>
                <a:prstClr val="black"/>
              </a:solidFill>
            </a:endParaRPr>
          </a:p>
        </p:txBody>
      </p:sp>
    </p:spTree>
    <p:extLst>
      <p:ext uri="{BB962C8B-B14F-4D97-AF65-F5344CB8AC3E}">
        <p14:creationId xmlns:p14="http://schemas.microsoft.com/office/powerpoint/2010/main" val="22169734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13290188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B0294-F648-469E-8E52-9A49501632F2}"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3619127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A63C5-7757-4641-842F-58BF653882D1}" type="slidenum">
              <a:rPr lang="en-US" smtClean="0"/>
              <a:t>134</a:t>
            </a:fld>
            <a:endParaRPr lang="en-US"/>
          </a:p>
        </p:txBody>
      </p:sp>
    </p:spTree>
    <p:extLst>
      <p:ext uri="{BB962C8B-B14F-4D97-AF65-F5344CB8AC3E}">
        <p14:creationId xmlns:p14="http://schemas.microsoft.com/office/powerpoint/2010/main" val="6129159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83A980-4CA3-4B4D-89EA-C0938A23DD5E}" type="slidenum">
              <a:rPr lang="en-US" smtClean="0">
                <a:solidFill>
                  <a:prstClr val="black"/>
                </a:solidFill>
              </a:rPr>
              <a:pPr/>
              <a:t>136</a:t>
            </a:fld>
            <a:endParaRPr lang="en-US" dirty="0">
              <a:solidFill>
                <a:prstClr val="black"/>
              </a:solidFill>
            </a:endParaRPr>
          </a:p>
        </p:txBody>
      </p:sp>
    </p:spTree>
    <p:extLst>
      <p:ext uri="{BB962C8B-B14F-4D97-AF65-F5344CB8AC3E}">
        <p14:creationId xmlns:p14="http://schemas.microsoft.com/office/powerpoint/2010/main" val="361303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5D853-0107-4631-9B8E-11E18AC54573}" type="slidenum">
              <a:rPr lang="en-US" smtClean="0"/>
              <a:t>16</a:t>
            </a:fld>
            <a:endParaRPr lang="en-US" dirty="0"/>
          </a:p>
        </p:txBody>
      </p:sp>
    </p:spTree>
    <p:extLst>
      <p:ext uri="{BB962C8B-B14F-4D97-AF65-F5344CB8AC3E}">
        <p14:creationId xmlns:p14="http://schemas.microsoft.com/office/powerpoint/2010/main" val="1483873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5D853-0107-4631-9B8E-11E18AC54573}" type="slidenum">
              <a:rPr lang="en-US" smtClean="0"/>
              <a:t>18</a:t>
            </a:fld>
            <a:endParaRPr lang="en-US" dirty="0"/>
          </a:p>
        </p:txBody>
      </p:sp>
    </p:spTree>
    <p:extLst>
      <p:ext uri="{BB962C8B-B14F-4D97-AF65-F5344CB8AC3E}">
        <p14:creationId xmlns:p14="http://schemas.microsoft.com/office/powerpoint/2010/main" val="1708638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19</a:t>
            </a:fld>
            <a:endParaRPr lang="en-US" dirty="0"/>
          </a:p>
        </p:txBody>
      </p:sp>
    </p:spTree>
    <p:extLst>
      <p:ext uri="{BB962C8B-B14F-4D97-AF65-F5344CB8AC3E}">
        <p14:creationId xmlns:p14="http://schemas.microsoft.com/office/powerpoint/2010/main" val="268623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581476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074063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245562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53600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17598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83A980-4CA3-4B4D-89EA-C0938A23DD5E}" type="slidenum">
              <a:rPr lang="en-US" smtClean="0"/>
              <a:t>3</a:t>
            </a:fld>
            <a:endParaRPr lang="en-US" dirty="0"/>
          </a:p>
        </p:txBody>
      </p:sp>
    </p:spTree>
    <p:extLst>
      <p:ext uri="{BB962C8B-B14F-4D97-AF65-F5344CB8AC3E}">
        <p14:creationId xmlns:p14="http://schemas.microsoft.com/office/powerpoint/2010/main" val="290466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333708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502934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798767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322001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190544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683629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No high res images available</a:t>
            </a:r>
            <a:endParaRPr lang="en-US" dirty="0"/>
          </a:p>
        </p:txBody>
      </p:sp>
      <p:sp>
        <p:nvSpPr>
          <p:cNvPr id="4" name="Slide Number Placeholder 3"/>
          <p:cNvSpPr>
            <a:spLocks noGrp="1"/>
          </p:cNvSpPr>
          <p:nvPr>
            <p:ph type="sldNum" sz="quarter" idx="10"/>
          </p:nvPr>
        </p:nvSpPr>
        <p:spPr/>
        <p:txBody>
          <a:bodyPr/>
          <a:lstStyle/>
          <a:p>
            <a:fld id="{0C7188B1-BC1E-46A4-B404-F4747D30A93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742911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384911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4278033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99631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14CC9-768E-4488-8A89-EA0F69E25280}" type="slidenum">
              <a:rPr lang="en-US" smtClean="0"/>
              <a:t>5</a:t>
            </a:fld>
            <a:endParaRPr lang="en-US" dirty="0"/>
          </a:p>
        </p:txBody>
      </p:sp>
    </p:spTree>
    <p:extLst>
      <p:ext uri="{BB962C8B-B14F-4D97-AF65-F5344CB8AC3E}">
        <p14:creationId xmlns:p14="http://schemas.microsoft.com/office/powerpoint/2010/main" val="2639331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804862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406382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043731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669711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927969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3967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265325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419323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163303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*SOURCE: IDC and Forrester Business Technographics, Global Devices and Security Workforce Survey, 2015</a:t>
            </a:r>
            <a:endParaRPr lang="en-US" dirty="0"/>
          </a:p>
        </p:txBody>
      </p:sp>
      <p:sp>
        <p:nvSpPr>
          <p:cNvPr id="4" name="Slide Number Placeholder 3"/>
          <p:cNvSpPr>
            <a:spLocks noGrp="1"/>
          </p:cNvSpPr>
          <p:nvPr>
            <p:ph type="sldNum" sz="quarter" idx="10"/>
          </p:nvPr>
        </p:nvSpPr>
        <p:spPr/>
        <p:txBody>
          <a:bodyPr/>
          <a:lstStyle/>
          <a:p>
            <a:fld id="{DABB0294-F648-469E-8E52-9A49501632F2}"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48170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7089A-A2C9-4DBD-B5C3-B47C1BFBAA9B}"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291802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9988" y="544513"/>
            <a:ext cx="4821237" cy="2711450"/>
          </a:xfrm>
        </p:spPr>
      </p:sp>
      <p:sp>
        <p:nvSpPr>
          <p:cNvPr id="3" name="Notes Placeholder 2"/>
          <p:cNvSpPr>
            <a:spLocks noGrp="1"/>
          </p:cNvSpPr>
          <p:nvPr>
            <p:ph type="body" idx="1"/>
          </p:nvPr>
        </p:nvSpPr>
        <p:spPr/>
        <p:txBody>
          <a:bodyPr>
            <a:normAutofit/>
          </a:bodyPr>
          <a:lstStyle/>
          <a:p>
            <a:pPr marL="0" indent="0" defTabSz="949478">
              <a:buFont typeface="Arial" panose="020B0604020202020204" pitchFamily="34" charset="0"/>
              <a:buNone/>
              <a:defRPr/>
            </a:pPr>
            <a:endParaRPr lang="en-US" sz="1100" dirty="0" smtClean="0">
              <a:latin typeface="Museo Sans For Dell"/>
            </a:endParaRPr>
          </a:p>
        </p:txBody>
      </p:sp>
      <p:sp>
        <p:nvSpPr>
          <p:cNvPr id="4" name="Date Placeholder 3"/>
          <p:cNvSpPr>
            <a:spLocks noGrp="1"/>
          </p:cNvSpPr>
          <p:nvPr>
            <p:ph type="dt" idx="10"/>
          </p:nvPr>
        </p:nvSpPr>
        <p:spPr>
          <a:xfrm>
            <a:off x="4059181" y="0"/>
            <a:ext cx="3105348" cy="472567"/>
          </a:xfrm>
          <a:prstGeom prst="rect">
            <a:avLst/>
          </a:prstGeom>
        </p:spPr>
        <p:txBody>
          <a:bodyPr lIns="94947" tIns="47474" rIns="94947" bIns="47474"/>
          <a:lstStyle/>
          <a:p>
            <a:pPr fontAlgn="base">
              <a:spcBef>
                <a:spcPct val="0"/>
              </a:spcBef>
              <a:spcAft>
                <a:spcPct val="0"/>
              </a:spcAft>
              <a:defRPr/>
            </a:pPr>
            <a:endParaRPr lang="en-US" sz="2400" dirty="0">
              <a:solidFill>
                <a:prstClr val="black"/>
              </a:solidFill>
              <a:latin typeface="Arial" charset="0"/>
            </a:endParaRPr>
          </a:p>
        </p:txBody>
      </p:sp>
      <p:sp>
        <p:nvSpPr>
          <p:cNvPr id="5" name="Slide Number Placeholder 4"/>
          <p:cNvSpPr>
            <a:spLocks noGrp="1"/>
          </p:cNvSpPr>
          <p:nvPr>
            <p:ph type="sldNum" sz="quarter" idx="11"/>
          </p:nvPr>
        </p:nvSpPr>
        <p:spPr/>
        <p:txBody>
          <a:bodyPr/>
          <a:lstStyle/>
          <a:p>
            <a:pPr>
              <a:defRPr/>
            </a:pPr>
            <a:fld id="{FA04BB6B-BEDE-48E4-970F-8DFC0D4B5AE7}"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2197230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84175"/>
            <a:ext cx="6040438" cy="3398838"/>
          </a:xfrm>
        </p:spPr>
      </p:sp>
      <p:sp>
        <p:nvSpPr>
          <p:cNvPr id="3" name="Notes Placeholder 2"/>
          <p:cNvSpPr>
            <a:spLocks noGrp="1"/>
          </p:cNvSpPr>
          <p:nvPr>
            <p:ph type="body" idx="1"/>
          </p:nvPr>
        </p:nvSpPr>
        <p:spPr/>
        <p:txBody>
          <a:bodyPr/>
          <a:lstStyle/>
          <a:p>
            <a:pPr marL="224660" indent="-224660">
              <a:buAutoNum type="arabicPeriod"/>
            </a:pPr>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solidFill>
                  <a:prstClr val="black"/>
                </a:solidFill>
                <a:latin typeface="Calibri" panose="020F0502020204030204"/>
              </a: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83766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4004175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pPr/>
              <a:t>49</a:t>
            </a:fld>
            <a:endParaRPr lang="en-US" dirty="0"/>
          </a:p>
        </p:txBody>
      </p:sp>
    </p:spTree>
    <p:extLst>
      <p:ext uri="{BB962C8B-B14F-4D97-AF65-F5344CB8AC3E}">
        <p14:creationId xmlns:p14="http://schemas.microsoft.com/office/powerpoint/2010/main" val="2691469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14364449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252329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960492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499762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634170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53628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7089A-A2C9-4DBD-B5C3-B47C1BFBAA9B}"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9168625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810148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pPr/>
              <a:t>57</a:t>
            </a:fld>
            <a:endParaRPr lang="en-US" dirty="0"/>
          </a:p>
        </p:txBody>
      </p:sp>
    </p:spTree>
    <p:extLst>
      <p:ext uri="{BB962C8B-B14F-4D97-AF65-F5344CB8AC3E}">
        <p14:creationId xmlns:p14="http://schemas.microsoft.com/office/powerpoint/2010/main" val="1326847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4192994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715148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1666490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811689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42829916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pPr/>
              <a:t>63</a:t>
            </a:fld>
            <a:endParaRPr lang="en-US" dirty="0"/>
          </a:p>
        </p:txBody>
      </p:sp>
    </p:spTree>
    <p:extLst>
      <p:ext uri="{BB962C8B-B14F-4D97-AF65-F5344CB8AC3E}">
        <p14:creationId xmlns:p14="http://schemas.microsoft.com/office/powerpoint/2010/main" val="30478678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430371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018491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152400"/>
            <a:ext cx="3352800" cy="1887538"/>
          </a:xfrm>
        </p:spPr>
      </p:sp>
      <p:sp>
        <p:nvSpPr>
          <p:cNvPr id="3" name="Notes Placeholder 2"/>
          <p:cNvSpPr>
            <a:spLocks noGrp="1"/>
          </p:cNvSpPr>
          <p:nvPr>
            <p:ph type="body" idx="1"/>
          </p:nvPr>
        </p:nvSpPr>
        <p:spPr/>
        <p:txBody>
          <a:bodyPr/>
          <a:lstStyle/>
          <a:p>
            <a:pPr>
              <a:spcBef>
                <a:spcPts val="0"/>
              </a:spcBef>
            </a:pPr>
            <a:r>
              <a:rPr lang="en-US" dirty="0"/>
              <a:t>These are our commercial personas</a:t>
            </a:r>
          </a:p>
          <a:p>
            <a:pPr>
              <a:spcBef>
                <a:spcPts val="0"/>
              </a:spcBef>
            </a:pPr>
            <a:r>
              <a:rPr lang="en-US" dirty="0">
                <a:solidFill>
                  <a:srgbClr val="FF0000"/>
                </a:solidFill>
              </a:rPr>
              <a:t>Key points</a:t>
            </a:r>
            <a:r>
              <a:rPr lang="en-US" dirty="0"/>
              <a:t>:</a:t>
            </a:r>
          </a:p>
          <a:p>
            <a:pPr marL="171450" indent="-171450">
              <a:spcBef>
                <a:spcPts val="0"/>
              </a:spcBef>
              <a:buFont typeface="Arial" panose="020B0604020202020204" pitchFamily="34" charset="0"/>
              <a:buChar char="•"/>
            </a:pPr>
            <a:r>
              <a:rPr lang="en-US" dirty="0"/>
              <a:t>Literally billions of conversations and multiple research executions lead us to this – our personas that our customers most often experience in their environments</a:t>
            </a:r>
          </a:p>
          <a:p>
            <a:pPr marL="171450" indent="-171450">
              <a:spcBef>
                <a:spcPts val="0"/>
              </a:spcBef>
              <a:buFont typeface="Arial" panose="020B0604020202020204" pitchFamily="34" charset="0"/>
              <a:buChar char="•"/>
            </a:pPr>
            <a:r>
              <a:rPr lang="en-US" dirty="0"/>
              <a:t>There are 4 personas and 3 more intensive users</a:t>
            </a:r>
          </a:p>
          <a:p>
            <a:pPr marL="171450" indent="-171450">
              <a:spcBef>
                <a:spcPts val="0"/>
              </a:spcBef>
              <a:buFont typeface="Arial" panose="020B0604020202020204" pitchFamily="34" charset="0"/>
              <a:buChar char="•"/>
            </a:pPr>
            <a:r>
              <a:rPr lang="en-US" dirty="0"/>
              <a:t>Desk –centric employee – spends most of his time at a desk, on company premise. These are call centers, medical researchers, scientists,</a:t>
            </a:r>
          </a:p>
          <a:p>
            <a:pPr marL="171450" indent="-171450">
              <a:spcBef>
                <a:spcPts val="0"/>
              </a:spcBef>
              <a:buFont typeface="Arial" panose="020B0604020202020204" pitchFamily="34" charset="0"/>
              <a:buChar char="•"/>
            </a:pPr>
            <a:r>
              <a:rPr lang="en-US" dirty="0"/>
              <a:t>Remote worker – spends most of her time off-premise but in one place off premise</a:t>
            </a:r>
          </a:p>
          <a:p>
            <a:pPr marL="171450" indent="-171450">
              <a:spcBef>
                <a:spcPts val="0"/>
              </a:spcBef>
              <a:buFont typeface="Arial" panose="020B0604020202020204" pitchFamily="34" charset="0"/>
              <a:buChar char="•"/>
            </a:pPr>
            <a:r>
              <a:rPr lang="en-US" dirty="0"/>
              <a:t>Corridor warrior – spends most of her time running from meeting to meeting, collaborating in conference rooms and hallways</a:t>
            </a:r>
          </a:p>
          <a:p>
            <a:pPr marL="171450" indent="-171450">
              <a:spcBef>
                <a:spcPts val="0"/>
              </a:spcBef>
              <a:buFont typeface="Arial" panose="020B0604020202020204" pitchFamily="34" charset="0"/>
              <a:buChar char="•"/>
            </a:pPr>
            <a:r>
              <a:rPr lang="en-US" dirty="0"/>
              <a:t>On the go Pro – spends most of his time off premise and on the move</a:t>
            </a:r>
          </a:p>
          <a:p>
            <a:pPr marL="171450" indent="-171450">
              <a:spcBef>
                <a:spcPts val="0"/>
              </a:spcBef>
              <a:buFont typeface="Arial" panose="020B0604020202020204" pitchFamily="34" charset="0"/>
              <a:buChar char="•"/>
            </a:pPr>
            <a:r>
              <a:rPr lang="en-US" dirty="0"/>
              <a:t>As for the intensive users below, we have</a:t>
            </a:r>
          </a:p>
          <a:p>
            <a:pPr marL="628650" lvl="1" indent="-171450">
              <a:spcBef>
                <a:spcPts val="0"/>
              </a:spcBef>
              <a:buFont typeface="Arial" panose="020B0604020202020204" pitchFamily="34" charset="0"/>
              <a:buChar char="•"/>
            </a:pPr>
            <a:r>
              <a:rPr lang="en-US" dirty="0"/>
              <a:t>Creative folks</a:t>
            </a:r>
          </a:p>
          <a:p>
            <a:pPr marL="628650" lvl="1" indent="-171450">
              <a:spcBef>
                <a:spcPts val="0"/>
              </a:spcBef>
              <a:buFont typeface="Arial" panose="020B0604020202020204" pitchFamily="34" charset="0"/>
              <a:buChar char="•"/>
            </a:pPr>
            <a:r>
              <a:rPr lang="en-US" dirty="0"/>
              <a:t>Engineers</a:t>
            </a:r>
          </a:p>
          <a:p>
            <a:pPr marL="628650" lvl="1" indent="-171450">
              <a:spcBef>
                <a:spcPts val="0"/>
              </a:spcBef>
              <a:buFont typeface="Arial" panose="020B0604020202020204" pitchFamily="34" charset="0"/>
              <a:buChar char="•"/>
            </a:pPr>
            <a:r>
              <a:rPr lang="en-US" dirty="0"/>
              <a:t>Both of these need powerful systems</a:t>
            </a:r>
          </a:p>
          <a:p>
            <a:pPr marL="628650" lvl="1" indent="-171450">
              <a:spcBef>
                <a:spcPts val="0"/>
              </a:spcBef>
              <a:buFont typeface="Arial" panose="020B0604020202020204" pitchFamily="34" charset="0"/>
              <a:buChar char="•"/>
            </a:pPr>
            <a:r>
              <a:rPr lang="en-US" dirty="0"/>
              <a:t>Field worker – has a more demanding environment (factory, iceberg)</a:t>
            </a:r>
          </a:p>
          <a:p>
            <a:pPr marL="628650" lvl="1" indent="-171450">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2647579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6748698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6082682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2810670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pPr/>
              <a:t>69</a:t>
            </a:fld>
            <a:endParaRPr lang="en-US" dirty="0"/>
          </a:p>
        </p:txBody>
      </p:sp>
    </p:spTree>
    <p:extLst>
      <p:ext uri="{BB962C8B-B14F-4D97-AF65-F5344CB8AC3E}">
        <p14:creationId xmlns:p14="http://schemas.microsoft.com/office/powerpoint/2010/main" val="464317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5977740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603805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pPr/>
              <a:t>72</a:t>
            </a:fld>
            <a:endParaRPr lang="en-US" dirty="0"/>
          </a:p>
        </p:txBody>
      </p:sp>
    </p:spTree>
    <p:extLst>
      <p:ext uri="{BB962C8B-B14F-4D97-AF65-F5344CB8AC3E}">
        <p14:creationId xmlns:p14="http://schemas.microsoft.com/office/powerpoint/2010/main" val="29077757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AB388-DC4B-4F31-B73B-E54E5F5FE323}" type="slidenum">
              <a:rPr lang="en-US" smtClean="0"/>
              <a:pPr/>
              <a:t>73</a:t>
            </a:fld>
            <a:endParaRPr lang="en-US" dirty="0"/>
          </a:p>
        </p:txBody>
      </p:sp>
    </p:spTree>
    <p:extLst>
      <p:ext uri="{BB962C8B-B14F-4D97-AF65-F5344CB8AC3E}">
        <p14:creationId xmlns:p14="http://schemas.microsoft.com/office/powerpoint/2010/main" val="23803232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42195607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1509494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*SOURCE: IDC and Forrester Business Technographics, Global Devices and Security Workforce Survey, 2015</a:t>
            </a:r>
            <a:endParaRPr lang="en-US" dirty="0"/>
          </a:p>
        </p:txBody>
      </p:sp>
      <p:sp>
        <p:nvSpPr>
          <p:cNvPr id="4" name="Slide Number Placeholder 3"/>
          <p:cNvSpPr>
            <a:spLocks noGrp="1"/>
          </p:cNvSpPr>
          <p:nvPr>
            <p:ph type="sldNum" sz="quarter" idx="10"/>
          </p:nvPr>
        </p:nvSpPr>
        <p:spPr/>
        <p:txBody>
          <a:bodyPr/>
          <a:lstStyle/>
          <a:p>
            <a:fld id="{DABB0294-F648-469E-8E52-9A49501632F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6029977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*SOURCE: IDC and Forrester Business Technographics, Global Devices and Security Workforce Survey, 2015</a:t>
            </a:r>
            <a:endParaRPr lang="en-US" dirty="0"/>
          </a:p>
        </p:txBody>
      </p:sp>
      <p:sp>
        <p:nvSpPr>
          <p:cNvPr id="4" name="Slide Number Placeholder 3"/>
          <p:cNvSpPr>
            <a:spLocks noGrp="1"/>
          </p:cNvSpPr>
          <p:nvPr>
            <p:ph type="sldNum" sz="quarter" idx="10"/>
          </p:nvPr>
        </p:nvSpPr>
        <p:spPr/>
        <p:txBody>
          <a:bodyPr/>
          <a:lstStyle/>
          <a:p>
            <a:fld id="{DABB0294-F648-469E-8E52-9A49501632F2}"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32302509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B0294-F648-469E-8E52-9A49501632F2}"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27784413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Switch to Dell USB-C docks today</a:t>
            </a:r>
            <a:r>
              <a:rPr kumimoji="0" lang="en-US" sz="800" b="0" i="0" u="none" strike="noStrike" kern="0" cap="none" spc="0" normalizeH="0" baseline="0" noProof="0" dirty="0" smtClean="0">
                <a:ln>
                  <a:noFill/>
                </a:ln>
                <a:solidFill>
                  <a:srgbClr val="FFFF00"/>
                </a:solidFill>
                <a:effectLst/>
                <a:uLnTx/>
                <a:uFillTx/>
                <a:latin typeface="+mn-lt"/>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Dell Replica"/>
              </a:rPr>
              <a:t>Moving</a:t>
            </a:r>
            <a:r>
              <a:rPr lang="en-US" baseline="0" dirty="0" smtClean="0">
                <a:solidFill>
                  <a:srgbClr val="000000"/>
                </a:solidFill>
                <a:latin typeface="Dell Replica"/>
              </a:rPr>
              <a:t> to USB-C from e-docks means that laptops can now be t</a:t>
            </a:r>
            <a:r>
              <a:rPr lang="en-US" dirty="0" smtClean="0">
                <a:solidFill>
                  <a:srgbClr val="000000"/>
                </a:solidFill>
                <a:latin typeface="Dell Replica"/>
              </a:rPr>
              <a:t>hinner and lighter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Dell Replica"/>
              </a:rPr>
              <a:t>Dell has a comprehensive range of USB-C docks</a:t>
            </a:r>
            <a:endParaRPr lang="en-US" dirty="0"/>
          </a:p>
        </p:txBody>
      </p:sp>
      <p:sp>
        <p:nvSpPr>
          <p:cNvPr id="4" name="Slide Number Placeholder 3"/>
          <p:cNvSpPr>
            <a:spLocks noGrp="1"/>
          </p:cNvSpPr>
          <p:nvPr>
            <p:ph type="sldNum" sz="quarter" idx="10"/>
          </p:nvPr>
        </p:nvSpPr>
        <p:spPr/>
        <p:txBody>
          <a:bodyPr/>
          <a:lstStyle/>
          <a:p>
            <a:fld id="{95FC1DAA-D0D1-456F-A670-9A2B2B084924}" type="slidenum">
              <a:rPr lang="en-US" smtClean="0"/>
              <a:t>83</a:t>
            </a:fld>
            <a:endParaRPr lang="en-US"/>
          </a:p>
        </p:txBody>
      </p:sp>
    </p:spTree>
    <p:extLst>
      <p:ext uri="{BB962C8B-B14F-4D97-AF65-F5344CB8AC3E}">
        <p14:creationId xmlns:p14="http://schemas.microsoft.com/office/powerpoint/2010/main" val="30966893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3021197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15788494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4176489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27047680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23380805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742671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51544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9988" y="544513"/>
            <a:ext cx="4821237" cy="2711450"/>
          </a:xfrm>
        </p:spPr>
      </p:sp>
      <p:sp>
        <p:nvSpPr>
          <p:cNvPr id="3" name="Notes Placeholder 2"/>
          <p:cNvSpPr>
            <a:spLocks noGrp="1"/>
          </p:cNvSpPr>
          <p:nvPr>
            <p:ph type="body" idx="1"/>
          </p:nvPr>
        </p:nvSpPr>
        <p:spPr/>
        <p:txBody>
          <a:bodyPr>
            <a:normAutofit/>
          </a:bodyPr>
          <a:lstStyle/>
          <a:p>
            <a:pPr marL="0" indent="0" defTabSz="949478">
              <a:buFont typeface="Arial" panose="020B0604020202020204" pitchFamily="34" charset="0"/>
              <a:buNone/>
              <a:defRPr/>
            </a:pPr>
            <a:endParaRPr lang="en-US" sz="1100" dirty="0" smtClean="0">
              <a:latin typeface="Museo Sans For Dell"/>
            </a:endParaRPr>
          </a:p>
        </p:txBody>
      </p:sp>
      <p:sp>
        <p:nvSpPr>
          <p:cNvPr id="4" name="Date Placeholder 3"/>
          <p:cNvSpPr>
            <a:spLocks noGrp="1"/>
          </p:cNvSpPr>
          <p:nvPr>
            <p:ph type="dt" idx="10"/>
          </p:nvPr>
        </p:nvSpPr>
        <p:spPr>
          <a:xfrm>
            <a:off x="4059181" y="0"/>
            <a:ext cx="3105348" cy="472567"/>
          </a:xfrm>
          <a:prstGeom prst="rect">
            <a:avLst/>
          </a:prstGeom>
        </p:spPr>
        <p:txBody>
          <a:bodyPr lIns="94947" tIns="47474" rIns="94947" bIns="47474"/>
          <a:lstStyle/>
          <a:p>
            <a:pPr fontAlgn="base">
              <a:spcBef>
                <a:spcPct val="0"/>
              </a:spcBef>
              <a:spcAft>
                <a:spcPct val="0"/>
              </a:spcAft>
              <a:defRPr/>
            </a:pPr>
            <a:endParaRPr lang="en-US" sz="2400" dirty="0">
              <a:solidFill>
                <a:prstClr val="black"/>
              </a:solidFill>
              <a:latin typeface="Arial" charset="0"/>
            </a:endParaRPr>
          </a:p>
        </p:txBody>
      </p:sp>
      <p:sp>
        <p:nvSpPr>
          <p:cNvPr id="5" name="Slide Number Placeholder 4"/>
          <p:cNvSpPr>
            <a:spLocks noGrp="1"/>
          </p:cNvSpPr>
          <p:nvPr>
            <p:ph type="sldNum" sz="quarter" idx="11"/>
          </p:nvPr>
        </p:nvSpPr>
        <p:spPr/>
        <p:txBody>
          <a:bodyPr/>
          <a:lstStyle/>
          <a:p>
            <a:pPr>
              <a:defRPr/>
            </a:pPr>
            <a:fld id="{FA04BB6B-BEDE-48E4-970F-8DFC0D4B5AE7}"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285326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25398116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B0294-F648-469E-8E52-9A49501632F2}"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30857205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16026690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97</a:t>
            </a:fld>
            <a:endParaRPr lang="en-US" dirty="0">
              <a:solidFill>
                <a:prstClr val="black"/>
              </a:solidFill>
            </a:endParaRPr>
          </a:p>
        </p:txBody>
      </p:sp>
    </p:spTree>
    <p:extLst>
      <p:ext uri="{BB962C8B-B14F-4D97-AF65-F5344CB8AC3E}">
        <p14:creationId xmlns:p14="http://schemas.microsoft.com/office/powerpoint/2010/main" val="13560023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8384908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20608602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23000816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24422910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9126542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330747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5D853-0107-4631-9B8E-11E18AC54573}" type="slidenum">
              <a:rPr lang="en-US" smtClean="0"/>
              <a:t>13</a:t>
            </a:fld>
            <a:endParaRPr lang="en-US" dirty="0"/>
          </a:p>
        </p:txBody>
      </p:sp>
    </p:spTree>
    <p:extLst>
      <p:ext uri="{BB962C8B-B14F-4D97-AF65-F5344CB8AC3E}">
        <p14:creationId xmlns:p14="http://schemas.microsoft.com/office/powerpoint/2010/main" val="36824072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6584231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105</a:t>
            </a:fld>
            <a:endParaRPr lang="en-US" dirty="0">
              <a:solidFill>
                <a:prstClr val="black"/>
              </a:solidFill>
            </a:endParaRPr>
          </a:p>
        </p:txBody>
      </p:sp>
    </p:spTree>
    <p:extLst>
      <p:ext uri="{BB962C8B-B14F-4D97-AF65-F5344CB8AC3E}">
        <p14:creationId xmlns:p14="http://schemas.microsoft.com/office/powerpoint/2010/main" val="31601225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41662835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107</a:t>
            </a:fld>
            <a:endParaRPr lang="en-US" dirty="0">
              <a:solidFill>
                <a:prstClr val="black"/>
              </a:solidFill>
            </a:endParaRPr>
          </a:p>
        </p:txBody>
      </p:sp>
    </p:spTree>
    <p:extLst>
      <p:ext uri="{BB962C8B-B14F-4D97-AF65-F5344CB8AC3E}">
        <p14:creationId xmlns:p14="http://schemas.microsoft.com/office/powerpoint/2010/main" val="37465036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9435776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9060317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10326906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B0294-F648-469E-8E52-9A49501632F2}"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40422658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17517657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031F12B-94D9-47EF-903C-CB32566B32C9}"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3352400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imag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61476" name="Title Placeholder 21"/>
          <p:cNvSpPr>
            <a:spLocks noGrp="1"/>
          </p:cNvSpPr>
          <p:nvPr>
            <p:ph type="ctrTitle" hasCustomPrompt="1"/>
          </p:nvPr>
        </p:nvSpPr>
        <p:spPr>
          <a:xfrm>
            <a:off x="365761" y="365761"/>
            <a:ext cx="6934388" cy="2215991"/>
          </a:xfrm>
          <a:prstGeom prst="rect">
            <a:avLst/>
          </a:prstGeom>
        </p:spPr>
        <p:txBody>
          <a:bodyPr wrap="square" lIns="0" rIns="0" anchor="b" anchorCtr="0">
            <a:normAutofit/>
          </a:bodyPr>
          <a:lstStyle>
            <a:lvl1pPr algn="l">
              <a:lnSpc>
                <a:spcPct val="100000"/>
              </a:lnSpc>
              <a:spcAft>
                <a:spcPts val="0"/>
              </a:spcAft>
              <a:defRPr sz="72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Click to edit</a:t>
            </a:r>
            <a:br>
              <a:rPr lang="en-US" dirty="0" smtClean="0"/>
            </a:br>
            <a:r>
              <a:rPr lang="en-US" dirty="0" smtClean="0"/>
              <a:t>title slide</a:t>
            </a:r>
          </a:p>
        </p:txBody>
      </p:sp>
      <p:sp>
        <p:nvSpPr>
          <p:cNvPr id="361477" name="Text Placeholder 12"/>
          <p:cNvSpPr>
            <a:spLocks noGrp="1"/>
          </p:cNvSpPr>
          <p:nvPr>
            <p:ph type="subTitle" idx="1" hasCustomPrompt="1"/>
          </p:nvPr>
        </p:nvSpPr>
        <p:spPr>
          <a:xfrm>
            <a:off x="365761" y="3002845"/>
            <a:ext cx="6934388" cy="410369"/>
          </a:xfrm>
          <a:prstGeom prst="rect">
            <a:avLst/>
          </a:prstGeom>
        </p:spPr>
        <p:txBody>
          <a:bodyPr wrap="square" lIns="0" tIns="0" rIns="0" bIns="0" anchor="t" anchorCtr="0">
            <a:spAutoFit/>
          </a:bodyPr>
          <a:lstStyle>
            <a:lvl1pPr marL="0" indent="0" algn="l">
              <a:buFont typeface="Wingdings" pitchFamily="2" charset="2"/>
              <a:buNone/>
              <a:defRPr sz="2667"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Click to edit master subtitle style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3988" y="5150463"/>
            <a:ext cx="1243533" cy="1243533"/>
          </a:xfrm>
          <a:prstGeom prst="rect">
            <a:avLst/>
          </a:prstGeom>
        </p:spPr>
      </p:pic>
    </p:spTree>
    <p:extLst>
      <p:ext uri="{BB962C8B-B14F-4D97-AF65-F5344CB8AC3E}">
        <p14:creationId xmlns:p14="http://schemas.microsoft.com/office/powerpoint/2010/main" val="998899032"/>
      </p:ext>
    </p:extLst>
  </p:cSld>
  <p:clrMapOvr>
    <a:masterClrMapping/>
  </p:clrMapOvr>
  <p:transition spd="med">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4067" y="365408"/>
            <a:ext cx="6487072" cy="648443"/>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64067" y="1706880"/>
            <a:ext cx="5730240" cy="4267200"/>
          </a:xfrm>
          <a:prstGeom prst="rect">
            <a:avLst/>
          </a:prstGeom>
        </p:spPr>
        <p:txBody>
          <a:bodyPr wrap="square" lIns="0" tIns="0" rIns="0" bIns="0">
            <a:normAutofit/>
          </a:bodyPr>
          <a:lstStyle>
            <a:lvl1pPr>
              <a:lnSpc>
                <a:spcPct val="100000"/>
              </a:lnSpc>
              <a:spcBef>
                <a:spcPts val="1600"/>
              </a:spcBef>
              <a:spcAft>
                <a:spcPts val="0"/>
              </a:spcAft>
              <a:buClr>
                <a:srgbClr val="AAAAAA"/>
              </a:buClr>
              <a:buFont typeface="Arial" pitchFamily="34" charset="0"/>
              <a:buChar char="•"/>
              <a:defRPr sz="1867">
                <a:solidFill>
                  <a:srgbClr val="000000"/>
                </a:solidFill>
                <a:latin typeface="Arial" panose="020B0604020202020204" pitchFamily="34" charset="0"/>
                <a:cs typeface="Arial" panose="020B0604020202020204" pitchFamily="34" charset="0"/>
              </a:defRPr>
            </a:lvl1pPr>
            <a:lvl2pPr marL="764098" indent="-309026">
              <a:lnSpc>
                <a:spcPct val="100000"/>
              </a:lnSpc>
              <a:spcBef>
                <a:spcPts val="400"/>
              </a:spcBef>
              <a:spcAft>
                <a:spcPts val="0"/>
              </a:spcAft>
              <a:buClr>
                <a:srgbClr val="AAAAAA"/>
              </a:buClr>
              <a:buFont typeface="Museo Sans For Dell" pitchFamily="2" charset="0"/>
              <a:buChar char="–"/>
              <a:defRPr sz="1600">
                <a:solidFill>
                  <a:srgbClr val="000000"/>
                </a:solidFill>
                <a:latin typeface="Arial" panose="020B0604020202020204" pitchFamily="34" charset="0"/>
                <a:cs typeface="Arial" panose="020B0604020202020204" pitchFamily="34" charset="0"/>
              </a:defRPr>
            </a:lvl2pPr>
            <a:lvl3pPr>
              <a:lnSpc>
                <a:spcPct val="100000"/>
              </a:lnSpc>
              <a:spcBef>
                <a:spcPts val="400"/>
              </a:spcBef>
              <a:spcAft>
                <a:spcPts val="0"/>
              </a:spcAft>
              <a:buClr>
                <a:srgbClr val="AAAAAA"/>
              </a:buClr>
              <a:defRPr sz="1333">
                <a:solidFill>
                  <a:srgbClr val="000000"/>
                </a:solidFill>
                <a:latin typeface="Arial" panose="020B0604020202020204" pitchFamily="34" charset="0"/>
                <a:cs typeface="Arial" panose="020B0604020202020204" pitchFamily="34" charset="0"/>
              </a:defRPr>
            </a:lvl3pPr>
            <a:lvl4pPr>
              <a:spcBef>
                <a:spcPts val="400"/>
              </a:spcBef>
              <a:spcAft>
                <a:spcPts val="0"/>
              </a:spcAft>
              <a:buClr>
                <a:srgbClr val="AAAAAA"/>
              </a:buClr>
              <a:defRPr sz="1333" baseline="0">
                <a:solidFill>
                  <a:srgbClr val="000000"/>
                </a:solidFill>
                <a:latin typeface="Arial" panose="020B0604020202020204" pitchFamily="34" charset="0"/>
                <a:cs typeface="Arial" panose="020B0604020202020204" pitchFamily="34" charset="0"/>
              </a:defRPr>
            </a:lvl4pPr>
            <a:lvl5pPr>
              <a:spcBef>
                <a:spcPts val="400"/>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5" name="Text Placeholder 7"/>
          <p:cNvSpPr>
            <a:spLocks noGrp="1"/>
          </p:cNvSpPr>
          <p:nvPr>
            <p:ph type="body" sz="quarter" idx="10" hasCustomPrompt="1"/>
          </p:nvPr>
        </p:nvSpPr>
        <p:spPr>
          <a:xfrm>
            <a:off x="364067" y="1092200"/>
            <a:ext cx="5730240" cy="318456"/>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dirty="0" smtClean="0"/>
              <a:t>Subhead</a:t>
            </a:r>
            <a:endParaRPr lang="en-US" dirty="0"/>
          </a:p>
        </p:txBody>
      </p:sp>
    </p:spTree>
    <p:extLst>
      <p:ext uri="{BB962C8B-B14F-4D97-AF65-F5344CB8AC3E}">
        <p14:creationId xmlns:p14="http://schemas.microsoft.com/office/powerpoint/2010/main" val="3672290428"/>
      </p:ext>
    </p:extLst>
  </p:cSld>
  <p:clrMapOvr>
    <a:masterClrMapping/>
  </p:clrMapOvr>
  <p:transition spd="med">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5760" y="365761"/>
            <a:ext cx="5730240" cy="886396"/>
          </a:xfrm>
          <a:prstGeom prst="rect">
            <a:avLst/>
          </a:prstGeom>
        </p:spPr>
        <p:txBody>
          <a:bodyPr lIns="0" rIns="0"/>
          <a:lstStyle>
            <a:lvl1pPr>
              <a:defRPr baseline="0">
                <a:solidFill>
                  <a:srgbClr val="007DB8"/>
                </a:solidFill>
                <a:latin typeface="Arial" panose="020B0604020202020204" pitchFamily="34" charset="0"/>
                <a:cs typeface="Arial" panose="020B0604020202020204" pitchFamily="34" charset="0"/>
              </a:defRPr>
            </a:lvl1pPr>
          </a:lstStyle>
          <a:p>
            <a:r>
              <a:rPr lang="en-US" dirty="0" smtClean="0"/>
              <a:t>Click to edit content </a:t>
            </a:r>
            <a:br>
              <a:rPr lang="en-US" dirty="0" smtClean="0"/>
            </a:br>
            <a:r>
              <a:rPr lang="en-US" dirty="0" smtClean="0"/>
              <a:t>page title</a:t>
            </a:r>
            <a:endParaRPr lang="en-US" dirty="0"/>
          </a:p>
        </p:txBody>
      </p:sp>
      <p:sp>
        <p:nvSpPr>
          <p:cNvPr id="6" name="Content Placeholder 2"/>
          <p:cNvSpPr>
            <a:spLocks noGrp="1"/>
          </p:cNvSpPr>
          <p:nvPr>
            <p:ph sz="half" idx="1" hasCustomPrompt="1"/>
          </p:nvPr>
        </p:nvSpPr>
        <p:spPr>
          <a:xfrm>
            <a:off x="365760" y="2072640"/>
            <a:ext cx="5730240" cy="4023360"/>
          </a:xfrm>
          <a:prstGeom prst="rect">
            <a:avLst/>
          </a:prstGeom>
        </p:spPr>
        <p:txBody>
          <a:bodyPr wrap="square" lIns="0" tIns="0" rIns="0" bIns="0">
            <a:normAutofit/>
          </a:bodyPr>
          <a:lstStyle>
            <a:lvl1pPr>
              <a:lnSpc>
                <a:spcPct val="100000"/>
              </a:lnSpc>
              <a:spcBef>
                <a:spcPts val="1600"/>
              </a:spcBef>
              <a:spcAft>
                <a:spcPts val="0"/>
              </a:spcAft>
              <a:buClr>
                <a:srgbClr val="AAAAAA"/>
              </a:buClr>
              <a:buFont typeface="Arial" pitchFamily="34" charset="0"/>
              <a:buChar char="•"/>
              <a:defRPr sz="1867">
                <a:solidFill>
                  <a:srgbClr val="000000"/>
                </a:solidFill>
                <a:latin typeface="Arial" panose="020B0604020202020204" pitchFamily="34" charset="0"/>
                <a:cs typeface="Arial" panose="020B0604020202020204" pitchFamily="34" charset="0"/>
              </a:defRPr>
            </a:lvl1pPr>
            <a:lvl2pPr marL="764098" indent="-309026">
              <a:lnSpc>
                <a:spcPct val="100000"/>
              </a:lnSpc>
              <a:spcBef>
                <a:spcPts val="400"/>
              </a:spcBef>
              <a:spcAft>
                <a:spcPts val="0"/>
              </a:spcAft>
              <a:buClr>
                <a:srgbClr val="AAAAAA"/>
              </a:buClr>
              <a:buFont typeface="Museo Sans For Dell" pitchFamily="2" charset="0"/>
              <a:buChar char="–"/>
              <a:defRPr sz="1600">
                <a:solidFill>
                  <a:srgbClr val="000000"/>
                </a:solidFill>
                <a:latin typeface="Arial" panose="020B0604020202020204" pitchFamily="34" charset="0"/>
                <a:cs typeface="Arial" panose="020B0604020202020204" pitchFamily="34" charset="0"/>
              </a:defRPr>
            </a:lvl2pPr>
            <a:lvl3pPr>
              <a:lnSpc>
                <a:spcPct val="100000"/>
              </a:lnSpc>
              <a:spcBef>
                <a:spcPts val="400"/>
              </a:spcBef>
              <a:spcAft>
                <a:spcPts val="0"/>
              </a:spcAft>
              <a:buClr>
                <a:srgbClr val="AAAAAA"/>
              </a:buClr>
              <a:defRPr sz="1333">
                <a:solidFill>
                  <a:srgbClr val="000000"/>
                </a:solidFill>
                <a:latin typeface="Arial" panose="020B0604020202020204" pitchFamily="34" charset="0"/>
                <a:cs typeface="Arial" panose="020B0604020202020204" pitchFamily="34" charset="0"/>
              </a:defRPr>
            </a:lvl3pPr>
            <a:lvl4pPr>
              <a:spcBef>
                <a:spcPts val="400"/>
              </a:spcBef>
              <a:spcAft>
                <a:spcPts val="0"/>
              </a:spcAft>
              <a:buClr>
                <a:srgbClr val="AAAAAA"/>
              </a:buClr>
              <a:defRPr sz="1333" baseline="0">
                <a:solidFill>
                  <a:schemeClr val="bg2"/>
                </a:solidFill>
                <a:latin typeface="Museo Sans For Dell" pitchFamily="2" charset="0"/>
              </a:defRPr>
            </a:lvl4pPr>
            <a:lvl5pPr>
              <a:spcBef>
                <a:spcPts val="400"/>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
        <p:nvSpPr>
          <p:cNvPr id="5" name="Text Placeholder 7"/>
          <p:cNvSpPr>
            <a:spLocks noGrp="1"/>
          </p:cNvSpPr>
          <p:nvPr>
            <p:ph type="body" sz="quarter" idx="10" hasCustomPrompt="1"/>
          </p:nvPr>
        </p:nvSpPr>
        <p:spPr>
          <a:xfrm>
            <a:off x="365760" y="1484464"/>
            <a:ext cx="5730240" cy="318456"/>
          </a:xfrm>
          <a:prstGeom prst="rect">
            <a:avLst/>
          </a:prstGeom>
        </p:spPr>
        <p:txBody>
          <a:bodyPr lIns="0" r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dirty="0" smtClean="0"/>
              <a:t>Subhead</a:t>
            </a:r>
            <a:endParaRPr lang="en-US" dirty="0"/>
          </a:p>
        </p:txBody>
      </p:sp>
    </p:spTree>
    <p:extLst>
      <p:ext uri="{BB962C8B-B14F-4D97-AF65-F5344CB8AC3E}">
        <p14:creationId xmlns:p14="http://schemas.microsoft.com/office/powerpoint/2010/main" val="1126673233"/>
      </p:ext>
    </p:extLst>
  </p:cSld>
  <p:clrMapOvr>
    <a:masterClrMapping/>
  </p:clrMapOvr>
  <p:transition spd="med">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5"/>
            <a:ext cx="10607040" cy="886396"/>
          </a:xfrm>
          <a:prstGeom prst="rect">
            <a:avLst/>
          </a:prstGeom>
        </p:spPr>
        <p:txBody>
          <a:bodyPr lIns="0" rIns="0"/>
          <a:lstStyle>
            <a:lvl1pPr>
              <a:defRPr>
                <a:solidFill>
                  <a:srgbClr val="007DB8"/>
                </a:solidFill>
                <a:latin typeface="Arial" panose="020B0604020202020204" pitchFamily="34" charset="0"/>
                <a:cs typeface="Arial" panose="020B0604020202020204" pitchFamily="34" charset="0"/>
              </a:defRPr>
            </a:lvl1pPr>
          </a:lstStyle>
          <a:p>
            <a:r>
              <a:rPr lang="en-US" dirty="0" smtClean="0"/>
              <a:t>Click to edit content page title</a:t>
            </a:r>
            <a:endParaRPr lang="en-US" dirty="0"/>
          </a:p>
        </p:txBody>
      </p:sp>
    </p:spTree>
    <p:extLst>
      <p:ext uri="{BB962C8B-B14F-4D97-AF65-F5344CB8AC3E}">
        <p14:creationId xmlns:p14="http://schemas.microsoft.com/office/powerpoint/2010/main" val="867300337"/>
      </p:ext>
    </p:extLst>
  </p:cSld>
  <p:clrMapOvr>
    <a:masterClrMapping/>
  </p:clrMapOvr>
  <p:transition spd="med">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483125"/>
      </p:ext>
    </p:extLst>
  </p:cSld>
  <p:clrMapOvr>
    <a:masterClrMapping/>
  </p:clrMapOvr>
  <p:transition spd="med">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_image 1">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a:xfrm>
            <a:off x="365761" y="2331028"/>
            <a:ext cx="9134535" cy="1994392"/>
          </a:xfrm>
          <a:prstGeom prst="rect">
            <a:avLst/>
          </a:prstGeom>
        </p:spPr>
        <p:txBody>
          <a:bodyPr lIns="0" rIns="0" anchor="ctr" anchorCtr="0">
            <a:normAutofit/>
          </a:bodyPr>
          <a:lstStyle>
            <a:lvl1pPr>
              <a:defRPr sz="7200" baseline="0">
                <a:solidFill>
                  <a:schemeClr val="tx2"/>
                </a:solidFill>
                <a:latin typeface="Arial" panose="020B0604020202020204" pitchFamily="34" charset="0"/>
                <a:cs typeface="Arial" panose="020B0604020202020204" pitchFamily="34" charset="0"/>
              </a:defRPr>
            </a:lvl1pPr>
          </a:lstStyle>
          <a:p>
            <a:r>
              <a:rPr lang="en-US" dirty="0" smtClean="0"/>
              <a:t>Click to edit divider slide title  </a:t>
            </a:r>
            <a:endParaRPr lang="en-US"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Tree>
    <p:extLst>
      <p:ext uri="{BB962C8B-B14F-4D97-AF65-F5344CB8AC3E}">
        <p14:creationId xmlns:p14="http://schemas.microsoft.com/office/powerpoint/2010/main" val="615317117"/>
      </p:ext>
    </p:extLst>
  </p:cSld>
  <p:clrMapOvr>
    <a:masterClrMapping/>
  </p:clrMapOvr>
  <p:transition spd="med">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_image 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a:xfrm>
            <a:off x="365761" y="2331028"/>
            <a:ext cx="9134535" cy="1994392"/>
          </a:xfrm>
          <a:prstGeom prst="rect">
            <a:avLst/>
          </a:prstGeom>
        </p:spPr>
        <p:txBody>
          <a:bodyPr lIns="0" rIns="0" anchor="ctr" anchorCtr="0">
            <a:normAutofit/>
          </a:bodyPr>
          <a:lstStyle>
            <a:lvl1pPr>
              <a:defRPr sz="7200" baseline="0">
                <a:solidFill>
                  <a:schemeClr val="tx2"/>
                </a:solidFill>
                <a:latin typeface="Arial" panose="020B0604020202020204" pitchFamily="34" charset="0"/>
                <a:cs typeface="Arial" panose="020B0604020202020204" pitchFamily="34" charset="0"/>
              </a:defRPr>
            </a:lvl1pPr>
          </a:lstStyle>
          <a:p>
            <a:r>
              <a:rPr lang="en-US" dirty="0" smtClean="0"/>
              <a:t>Click to edit divider slide title  </a:t>
            </a:r>
            <a:endParaRPr lang="en-US"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Tree>
    <p:extLst>
      <p:ext uri="{BB962C8B-B14F-4D97-AF65-F5344CB8AC3E}">
        <p14:creationId xmlns:p14="http://schemas.microsoft.com/office/powerpoint/2010/main" val="132144951"/>
      </p:ext>
    </p:extLst>
  </p:cSld>
  <p:clrMapOvr>
    <a:masterClrMapping/>
  </p:clrMapOvr>
  <p:transition spd="med">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_image 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p:cNvSpPr>
            <a:spLocks noGrp="1"/>
          </p:cNvSpPr>
          <p:nvPr>
            <p:ph type="title" hasCustomPrompt="1"/>
          </p:nvPr>
        </p:nvSpPr>
        <p:spPr>
          <a:xfrm>
            <a:off x="365761" y="2331028"/>
            <a:ext cx="9134535" cy="1994392"/>
          </a:xfrm>
          <a:prstGeom prst="rect">
            <a:avLst/>
          </a:prstGeom>
        </p:spPr>
        <p:txBody>
          <a:bodyPr lIns="0" rIns="0" anchor="ctr" anchorCtr="0">
            <a:normAutofit/>
          </a:bodyPr>
          <a:lstStyle>
            <a:lvl1pPr>
              <a:defRPr sz="7200" baseline="0">
                <a:solidFill>
                  <a:schemeClr val="tx2"/>
                </a:solidFill>
                <a:latin typeface="Arial" panose="020B0604020202020204" pitchFamily="34" charset="0"/>
                <a:cs typeface="Arial" panose="020B0604020202020204" pitchFamily="34" charset="0"/>
              </a:defRPr>
            </a:lvl1pPr>
          </a:lstStyle>
          <a:p>
            <a:r>
              <a:rPr lang="en-US" dirty="0" smtClean="0"/>
              <a:t>Click to edit divider slide title  </a:t>
            </a:r>
            <a:endParaRPr lang="en-US"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Tree>
    <p:extLst>
      <p:ext uri="{BB962C8B-B14F-4D97-AF65-F5344CB8AC3E}">
        <p14:creationId xmlns:p14="http://schemas.microsoft.com/office/powerpoint/2010/main" val="685640504"/>
      </p:ext>
    </p:extLst>
  </p:cSld>
  <p:clrMapOvr>
    <a:masterClrMapping/>
  </p:clrMapOvr>
  <p:transition spd="med">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slide_DellBlue">
    <p:bg>
      <p:bgPr>
        <a:solidFill>
          <a:schemeClr val="tx2"/>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67525"/>
          </a:xfrm>
          <a:prstGeom prst="rect">
            <a:avLst/>
          </a:prstGeom>
          <a:solidFill>
            <a:schemeClr val="bg1"/>
          </a:solidFill>
          <a:effectLst/>
        </p:spPr>
        <p:txBody>
          <a:bodyPr wrap="square" lIns="243840" tIns="182880" rIns="182880" bIns="182880" rtlCol="0" anchor="ctr">
            <a:noAutofit/>
          </a:bodyPr>
          <a:lstStyle/>
          <a:p>
            <a:pPr algn="ctr" fontAlgn="base">
              <a:lnSpc>
                <a:spcPct val="90000"/>
              </a:lnSpc>
              <a:spcBef>
                <a:spcPts val="800"/>
              </a:spcBef>
            </a:pPr>
            <a:endParaRPr lang="en-US" sz="2667" dirty="0">
              <a:solidFill>
                <a:srgbClr val="007DB8"/>
              </a:solidFill>
            </a:endParaRPr>
          </a:p>
        </p:txBody>
      </p:sp>
      <p:sp>
        <p:nvSpPr>
          <p:cNvPr id="4" name="Title 1"/>
          <p:cNvSpPr>
            <a:spLocks noGrp="1"/>
          </p:cNvSpPr>
          <p:nvPr>
            <p:ph type="title" hasCustomPrompt="1"/>
          </p:nvPr>
        </p:nvSpPr>
        <p:spPr>
          <a:xfrm>
            <a:off x="365761" y="2331028"/>
            <a:ext cx="9134535" cy="1994392"/>
          </a:xfrm>
          <a:prstGeom prst="rect">
            <a:avLst/>
          </a:prstGeom>
        </p:spPr>
        <p:txBody>
          <a:bodyPr lIns="0" rIns="0" anchor="ctr" anchorCtr="0">
            <a:normAutofit/>
          </a:bodyPr>
          <a:lstStyle>
            <a:lvl1pPr>
              <a:defRPr sz="7200" baseline="0">
                <a:solidFill>
                  <a:schemeClr val="tx2"/>
                </a:solidFill>
              </a:defRPr>
            </a:lvl1pPr>
          </a:lstStyle>
          <a:p>
            <a:r>
              <a:rPr lang="en-US" dirty="0" smtClean="0"/>
              <a:t>Click to edit divider slide title  </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Tree>
    <p:extLst>
      <p:ext uri="{BB962C8B-B14F-4D97-AF65-F5344CB8AC3E}">
        <p14:creationId xmlns:p14="http://schemas.microsoft.com/office/powerpoint/2010/main" val="931307849"/>
      </p:ext>
    </p:extLst>
  </p:cSld>
  <p:clrMapOvr>
    <a:masterClrMapping/>
  </p:clrMapOvr>
  <p:transition spd="med">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_Green">
    <p:spTree>
      <p:nvGrpSpPr>
        <p:cNvPr id="1" name=""/>
        <p:cNvGrpSpPr/>
        <p:nvPr/>
      </p:nvGrpSpPr>
      <p:grpSpPr>
        <a:xfrm>
          <a:off x="0" y="0"/>
          <a:ext cx="0" cy="0"/>
          <a:chOff x="0" y="0"/>
          <a:chExt cx="0" cy="0"/>
        </a:xfrm>
      </p:grpSpPr>
      <p:sp>
        <p:nvSpPr>
          <p:cNvPr id="3" name="Rectangle 2"/>
          <p:cNvSpPr/>
          <p:nvPr userDrawn="1"/>
        </p:nvSpPr>
        <p:spPr>
          <a:xfrm>
            <a:off x="0" y="0"/>
            <a:ext cx="12192000" cy="6867525"/>
          </a:xfrm>
          <a:prstGeom prst="rect">
            <a:avLst/>
          </a:prstGeom>
          <a:solidFill>
            <a:schemeClr val="accent2"/>
          </a:solidFill>
          <a:effectLst/>
        </p:spPr>
        <p:txBody>
          <a:bodyPr wrap="square" lIns="243840" tIns="182880" rIns="182880" bIns="182880" rtlCol="0" anchor="ctr">
            <a:noAutofit/>
          </a:bodyPr>
          <a:lstStyle/>
          <a:p>
            <a:pPr algn="ctr" fontAlgn="base">
              <a:lnSpc>
                <a:spcPct val="90000"/>
              </a:lnSpc>
              <a:spcBef>
                <a:spcPts val="800"/>
              </a:spcBef>
            </a:pPr>
            <a:endParaRPr lang="en-US" sz="2667" dirty="0">
              <a:solidFill>
                <a:srgbClr val="6EA204"/>
              </a:solidFill>
            </a:endParaRPr>
          </a:p>
        </p:txBody>
      </p:sp>
      <p:sp>
        <p:nvSpPr>
          <p:cNvPr id="4" name="Title 1"/>
          <p:cNvSpPr>
            <a:spLocks noGrp="1"/>
          </p:cNvSpPr>
          <p:nvPr>
            <p:ph type="title" hasCustomPrompt="1"/>
          </p:nvPr>
        </p:nvSpPr>
        <p:spPr>
          <a:xfrm>
            <a:off x="365761" y="2331028"/>
            <a:ext cx="9134535" cy="1994392"/>
          </a:xfrm>
          <a:prstGeom prst="rect">
            <a:avLst/>
          </a:prstGeom>
        </p:spPr>
        <p:txBody>
          <a:bodyPr lIns="0" rIns="0" anchor="ctr" anchorCtr="0">
            <a:normAutofit/>
          </a:bodyPr>
          <a:lstStyle>
            <a:lvl1pPr>
              <a:defRPr sz="7200" baseline="0">
                <a:solidFill>
                  <a:schemeClr val="tx2"/>
                </a:solidFill>
              </a:defRPr>
            </a:lvl1pPr>
          </a:lstStyle>
          <a:p>
            <a:r>
              <a:rPr lang="en-US" dirty="0" smtClean="0"/>
              <a:t>Click to edit divider slide title  </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Tree>
    <p:extLst>
      <p:ext uri="{BB962C8B-B14F-4D97-AF65-F5344CB8AC3E}">
        <p14:creationId xmlns:p14="http://schemas.microsoft.com/office/powerpoint/2010/main" val="1282649275"/>
      </p:ext>
    </p:extLst>
  </p:cSld>
  <p:clrMapOvr>
    <a:masterClrMapping/>
  </p:clrMapOvr>
  <p:transition spd="med">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slide_Orange">
    <p:spTree>
      <p:nvGrpSpPr>
        <p:cNvPr id="1" name=""/>
        <p:cNvGrpSpPr/>
        <p:nvPr/>
      </p:nvGrpSpPr>
      <p:grpSpPr>
        <a:xfrm>
          <a:off x="0" y="0"/>
          <a:ext cx="0" cy="0"/>
          <a:chOff x="0" y="0"/>
          <a:chExt cx="0" cy="0"/>
        </a:xfrm>
      </p:grpSpPr>
      <p:sp>
        <p:nvSpPr>
          <p:cNvPr id="3" name="Rectangle 2"/>
          <p:cNvSpPr/>
          <p:nvPr userDrawn="1"/>
        </p:nvSpPr>
        <p:spPr>
          <a:xfrm>
            <a:off x="0" y="0"/>
            <a:ext cx="12192000" cy="6867525"/>
          </a:xfrm>
          <a:prstGeom prst="rect">
            <a:avLst/>
          </a:prstGeom>
          <a:solidFill>
            <a:srgbClr val="EE6411"/>
          </a:solidFill>
          <a:effectLst/>
        </p:spPr>
        <p:txBody>
          <a:bodyPr wrap="square" lIns="243840" tIns="182880" rIns="182880" bIns="182880" rtlCol="0" anchor="ctr">
            <a:noAutofit/>
          </a:bodyPr>
          <a:lstStyle/>
          <a:p>
            <a:pPr algn="ctr" fontAlgn="base">
              <a:lnSpc>
                <a:spcPct val="90000"/>
              </a:lnSpc>
              <a:spcBef>
                <a:spcPts val="800"/>
              </a:spcBef>
            </a:pPr>
            <a:endParaRPr lang="en-US" sz="2667" dirty="0">
              <a:solidFill>
                <a:srgbClr val="000000"/>
              </a:solidFill>
            </a:endParaRPr>
          </a:p>
        </p:txBody>
      </p:sp>
      <p:sp>
        <p:nvSpPr>
          <p:cNvPr id="4" name="Title 1"/>
          <p:cNvSpPr>
            <a:spLocks noGrp="1"/>
          </p:cNvSpPr>
          <p:nvPr>
            <p:ph type="title" hasCustomPrompt="1"/>
          </p:nvPr>
        </p:nvSpPr>
        <p:spPr>
          <a:xfrm>
            <a:off x="365761" y="2331028"/>
            <a:ext cx="9134535" cy="1994392"/>
          </a:xfrm>
          <a:prstGeom prst="rect">
            <a:avLst/>
          </a:prstGeom>
        </p:spPr>
        <p:txBody>
          <a:bodyPr lIns="0" rIns="0" anchor="ctr" anchorCtr="0">
            <a:normAutofit/>
          </a:bodyPr>
          <a:lstStyle>
            <a:lvl1pPr>
              <a:defRPr sz="7200" baseline="0">
                <a:solidFill>
                  <a:schemeClr val="tx2"/>
                </a:solidFill>
              </a:defRPr>
            </a:lvl1pPr>
          </a:lstStyle>
          <a:p>
            <a:r>
              <a:rPr lang="en-US" dirty="0" smtClean="0"/>
              <a:t>Click to edit divider slide title  </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Tree>
    <p:extLst>
      <p:ext uri="{BB962C8B-B14F-4D97-AF65-F5344CB8AC3E}">
        <p14:creationId xmlns:p14="http://schemas.microsoft.com/office/powerpoint/2010/main" val="1805689799"/>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_image 2">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61476" name="Title Placeholder 21"/>
          <p:cNvSpPr>
            <a:spLocks noGrp="1"/>
          </p:cNvSpPr>
          <p:nvPr>
            <p:ph type="ctrTitle" hasCustomPrompt="1"/>
          </p:nvPr>
        </p:nvSpPr>
        <p:spPr>
          <a:xfrm>
            <a:off x="365761" y="365761"/>
            <a:ext cx="6934388" cy="2215991"/>
          </a:xfrm>
          <a:prstGeom prst="rect">
            <a:avLst/>
          </a:prstGeom>
        </p:spPr>
        <p:txBody>
          <a:bodyPr wrap="square" lIns="0" rIns="0" anchor="b" anchorCtr="0">
            <a:normAutofit/>
          </a:bodyPr>
          <a:lstStyle>
            <a:lvl1pPr algn="l">
              <a:lnSpc>
                <a:spcPct val="100000"/>
              </a:lnSpc>
              <a:spcAft>
                <a:spcPts val="0"/>
              </a:spcAft>
              <a:defRPr sz="72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Click to edit</a:t>
            </a:r>
            <a:br>
              <a:rPr lang="en-US" dirty="0" smtClean="0"/>
            </a:br>
            <a:r>
              <a:rPr lang="en-US" dirty="0" smtClean="0"/>
              <a:t>title slide</a:t>
            </a:r>
          </a:p>
        </p:txBody>
      </p:sp>
      <p:sp>
        <p:nvSpPr>
          <p:cNvPr id="361477" name="Text Placeholder 12"/>
          <p:cNvSpPr>
            <a:spLocks noGrp="1"/>
          </p:cNvSpPr>
          <p:nvPr>
            <p:ph type="subTitle" idx="1" hasCustomPrompt="1"/>
          </p:nvPr>
        </p:nvSpPr>
        <p:spPr>
          <a:xfrm>
            <a:off x="365761" y="3002845"/>
            <a:ext cx="6934388" cy="410369"/>
          </a:xfrm>
          <a:prstGeom prst="rect">
            <a:avLst/>
          </a:prstGeom>
        </p:spPr>
        <p:txBody>
          <a:bodyPr wrap="square" lIns="0" tIns="0" rIns="0" bIns="0" anchor="t" anchorCtr="0">
            <a:spAutoFit/>
          </a:bodyPr>
          <a:lstStyle>
            <a:lvl1pPr marL="0" indent="0" algn="l">
              <a:buFont typeface="Wingdings" pitchFamily="2" charset="2"/>
              <a:buNone/>
              <a:defRPr sz="2667"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Click to edit master subtitle style</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3988" y="5150463"/>
            <a:ext cx="1243533" cy="1243533"/>
          </a:xfrm>
          <a:prstGeom prst="rect">
            <a:avLst/>
          </a:prstGeom>
        </p:spPr>
      </p:pic>
    </p:spTree>
    <p:extLst>
      <p:ext uri="{BB962C8B-B14F-4D97-AF65-F5344CB8AC3E}">
        <p14:creationId xmlns:p14="http://schemas.microsoft.com/office/powerpoint/2010/main" val="2949301887"/>
      </p:ext>
    </p:extLst>
  </p:cSld>
  <p:clrMapOvr>
    <a:masterClrMapping/>
  </p:clrMapOvr>
  <p:transition spd="med">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slide_DellGray">
    <p:spTree>
      <p:nvGrpSpPr>
        <p:cNvPr id="1" name=""/>
        <p:cNvGrpSpPr/>
        <p:nvPr/>
      </p:nvGrpSpPr>
      <p:grpSpPr>
        <a:xfrm>
          <a:off x="0" y="0"/>
          <a:ext cx="0" cy="0"/>
          <a:chOff x="0" y="0"/>
          <a:chExt cx="0" cy="0"/>
        </a:xfrm>
      </p:grpSpPr>
      <p:sp>
        <p:nvSpPr>
          <p:cNvPr id="3" name="Rectangle 2"/>
          <p:cNvSpPr/>
          <p:nvPr userDrawn="1"/>
        </p:nvSpPr>
        <p:spPr>
          <a:xfrm>
            <a:off x="0" y="0"/>
            <a:ext cx="12192000" cy="6867525"/>
          </a:xfrm>
          <a:prstGeom prst="rect">
            <a:avLst/>
          </a:prstGeom>
          <a:solidFill>
            <a:srgbClr val="808080"/>
          </a:solidFill>
          <a:effectLst/>
        </p:spPr>
        <p:txBody>
          <a:bodyPr wrap="square" lIns="243840" tIns="182880" rIns="182880" bIns="182880" rtlCol="0" anchor="ctr">
            <a:noAutofit/>
          </a:bodyPr>
          <a:lstStyle/>
          <a:p>
            <a:pPr algn="ctr" fontAlgn="base">
              <a:lnSpc>
                <a:spcPct val="90000"/>
              </a:lnSpc>
              <a:spcBef>
                <a:spcPts val="800"/>
              </a:spcBef>
            </a:pPr>
            <a:endParaRPr lang="en-US" sz="2667" dirty="0">
              <a:solidFill>
                <a:srgbClr val="000000"/>
              </a:solidFill>
            </a:endParaRPr>
          </a:p>
        </p:txBody>
      </p:sp>
      <p:sp>
        <p:nvSpPr>
          <p:cNvPr id="5" name="Title 1"/>
          <p:cNvSpPr>
            <a:spLocks noGrp="1"/>
          </p:cNvSpPr>
          <p:nvPr>
            <p:ph type="title" hasCustomPrompt="1"/>
          </p:nvPr>
        </p:nvSpPr>
        <p:spPr>
          <a:xfrm>
            <a:off x="365761" y="2331028"/>
            <a:ext cx="9134535" cy="1994392"/>
          </a:xfrm>
          <a:prstGeom prst="rect">
            <a:avLst/>
          </a:prstGeom>
        </p:spPr>
        <p:txBody>
          <a:bodyPr lIns="0" rIns="0" anchor="ctr" anchorCtr="0">
            <a:normAutofit/>
          </a:bodyPr>
          <a:lstStyle>
            <a:lvl1pPr>
              <a:defRPr sz="7200" baseline="0">
                <a:solidFill>
                  <a:schemeClr val="tx2"/>
                </a:solidFill>
                <a:latin typeface="Arial" panose="020B0604020202020204" pitchFamily="34" charset="0"/>
                <a:cs typeface="Arial" panose="020B0604020202020204" pitchFamily="34" charset="0"/>
              </a:defRPr>
            </a:lvl1pPr>
          </a:lstStyle>
          <a:p>
            <a:r>
              <a:rPr lang="en-US" dirty="0" smtClean="0"/>
              <a:t>Click to edit divider slide title  </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Tree>
    <p:extLst>
      <p:ext uri="{BB962C8B-B14F-4D97-AF65-F5344CB8AC3E}">
        <p14:creationId xmlns:p14="http://schemas.microsoft.com/office/powerpoint/2010/main" val="3860572135"/>
      </p:ext>
    </p:extLst>
  </p:cSld>
  <p:clrMapOvr>
    <a:masterClrMapping/>
  </p:clrMapOvr>
  <p:transition spd="med">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slide blue">
    <p:spTree>
      <p:nvGrpSpPr>
        <p:cNvPr id="1" name=""/>
        <p:cNvGrpSpPr/>
        <p:nvPr/>
      </p:nvGrpSpPr>
      <p:grpSpPr>
        <a:xfrm>
          <a:off x="0" y="0"/>
          <a:ext cx="0" cy="0"/>
          <a:chOff x="0" y="0"/>
          <a:chExt cx="0" cy="0"/>
        </a:xfrm>
      </p:grpSpPr>
      <p:sp>
        <p:nvSpPr>
          <p:cNvPr id="3" name="Rectangle 2"/>
          <p:cNvSpPr/>
          <p:nvPr userDrawn="1"/>
        </p:nvSpPr>
        <p:spPr>
          <a:xfrm>
            <a:off x="0" y="0"/>
            <a:ext cx="12192000" cy="6867525"/>
          </a:xfrm>
          <a:prstGeom prst="rect">
            <a:avLst/>
          </a:prstGeom>
          <a:solidFill>
            <a:schemeClr val="bg1"/>
          </a:solidFill>
          <a:effectLst/>
        </p:spPr>
        <p:txBody>
          <a:bodyPr wrap="square" lIns="243840" tIns="182880" rIns="182880" bIns="182880" rtlCol="0" anchor="ctr">
            <a:noAutofit/>
          </a:bodyPr>
          <a:lstStyle/>
          <a:p>
            <a:pPr algn="ctr" fontAlgn="base">
              <a:lnSpc>
                <a:spcPct val="90000"/>
              </a:lnSpc>
              <a:spcBef>
                <a:spcPts val="800"/>
              </a:spcBef>
            </a:pPr>
            <a:endParaRPr lang="en-US" sz="2667" dirty="0">
              <a:solidFill>
                <a:srgbClr val="000000"/>
              </a:solidFil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59680" y="2397443"/>
            <a:ext cx="2072640" cy="2072640"/>
          </a:xfrm>
          <a:prstGeom prst="rect">
            <a:avLst/>
          </a:prstGeom>
        </p:spPr>
      </p:pic>
    </p:spTree>
    <p:extLst>
      <p:ext uri="{BB962C8B-B14F-4D97-AF65-F5344CB8AC3E}">
        <p14:creationId xmlns:p14="http://schemas.microsoft.com/office/powerpoint/2010/main" val="3703044132"/>
      </p:ext>
    </p:extLst>
  </p:cSld>
  <p:clrMapOvr>
    <a:masterClrMapping/>
  </p:clrMapOvr>
  <p:transition spd="med">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slide gray">
    <p:spTree>
      <p:nvGrpSpPr>
        <p:cNvPr id="1" name=""/>
        <p:cNvGrpSpPr/>
        <p:nvPr/>
      </p:nvGrpSpPr>
      <p:grpSpPr>
        <a:xfrm>
          <a:off x="0" y="0"/>
          <a:ext cx="0" cy="0"/>
          <a:chOff x="0" y="0"/>
          <a:chExt cx="0" cy="0"/>
        </a:xfrm>
      </p:grpSpPr>
      <p:sp>
        <p:nvSpPr>
          <p:cNvPr id="3" name="Rectangle 2"/>
          <p:cNvSpPr/>
          <p:nvPr userDrawn="1"/>
        </p:nvSpPr>
        <p:spPr>
          <a:xfrm>
            <a:off x="0" y="0"/>
            <a:ext cx="12192000" cy="6867525"/>
          </a:xfrm>
          <a:prstGeom prst="rect">
            <a:avLst/>
          </a:prstGeom>
          <a:solidFill>
            <a:srgbClr val="808080"/>
          </a:solidFill>
          <a:effectLst/>
        </p:spPr>
        <p:txBody>
          <a:bodyPr wrap="square" lIns="243840" tIns="182880" rIns="182880" bIns="182880" rtlCol="0" anchor="ctr">
            <a:noAutofit/>
          </a:bodyPr>
          <a:lstStyle/>
          <a:p>
            <a:pPr algn="ctr" fontAlgn="base">
              <a:lnSpc>
                <a:spcPct val="90000"/>
              </a:lnSpc>
              <a:spcBef>
                <a:spcPts val="800"/>
              </a:spcBef>
            </a:pPr>
            <a:endParaRPr lang="en-US" sz="2667" dirty="0">
              <a:solidFill>
                <a:srgbClr val="000000"/>
              </a:solidFill>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59680" y="2397443"/>
            <a:ext cx="2072640" cy="2072640"/>
          </a:xfrm>
          <a:prstGeom prst="rect">
            <a:avLst/>
          </a:prstGeom>
        </p:spPr>
      </p:pic>
    </p:spTree>
    <p:extLst>
      <p:ext uri="{BB962C8B-B14F-4D97-AF65-F5344CB8AC3E}">
        <p14:creationId xmlns:p14="http://schemas.microsoft.com/office/powerpoint/2010/main" val="3507584791"/>
      </p:ext>
    </p:extLst>
  </p:cSld>
  <p:clrMapOvr>
    <a:masterClrMapping/>
  </p:clrMapOvr>
  <p:transition spd="med">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95286" y="480672"/>
            <a:ext cx="11358563" cy="541678"/>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788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0586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nten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8" y="362517"/>
            <a:ext cx="10607040" cy="886396"/>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smtClean="0"/>
              <a:t>Click to edit content page 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9555" y="6208600"/>
            <a:ext cx="1147482" cy="498764"/>
          </a:xfrm>
          <a:prstGeom prst="rect">
            <a:avLst/>
          </a:prstGeom>
        </p:spPr>
      </p:pic>
      <p:sp>
        <p:nvSpPr>
          <p:cNvPr id="4" name="TextBox 3"/>
          <p:cNvSpPr txBox="1"/>
          <p:nvPr userDrawn="1"/>
        </p:nvSpPr>
        <p:spPr>
          <a:xfrm>
            <a:off x="4511134" y="6454786"/>
            <a:ext cx="4983457" cy="177421"/>
          </a:xfrm>
          <a:prstGeom prst="rect">
            <a:avLst/>
          </a:prstGeom>
          <a:noFill/>
        </p:spPr>
        <p:txBody>
          <a:bodyPr wrap="square" rtlCol="0">
            <a:spAutoFit/>
          </a:bodyPr>
          <a:lstStyle/>
          <a:p>
            <a:pPr>
              <a:lnSpc>
                <a:spcPct val="90000"/>
              </a:lnSpc>
              <a:spcBef>
                <a:spcPts val="409"/>
              </a:spcBef>
              <a:spcAft>
                <a:spcPts val="0"/>
              </a:spcAft>
              <a:buClr>
                <a:schemeClr val="bg1"/>
              </a:buClr>
            </a:pPr>
            <a:r>
              <a:rPr lang="en-US" sz="614" i="1" dirty="0" smtClean="0">
                <a:solidFill>
                  <a:schemeClr val="bg2"/>
                </a:solidFill>
                <a:latin typeface="Arial" panose="020B0604020202020204" pitchFamily="34" charset="0"/>
                <a:cs typeface="Arial" panose="020B0604020202020204" pitchFamily="34" charset="0"/>
              </a:rPr>
              <a:t>Not</a:t>
            </a:r>
            <a:r>
              <a:rPr lang="en-US" sz="614" i="1" baseline="0" dirty="0" smtClean="0">
                <a:solidFill>
                  <a:schemeClr val="bg2"/>
                </a:solidFill>
                <a:latin typeface="Arial" panose="020B0604020202020204" pitchFamily="34" charset="0"/>
                <a:cs typeface="Arial" panose="020B0604020202020204" pitchFamily="34" charset="0"/>
              </a:rPr>
              <a:t> all products are available in all regions/countries.</a:t>
            </a:r>
            <a:endParaRPr lang="en-US" sz="614" i="1" dirty="0" smtClean="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34119"/>
      </p:ext>
    </p:extLst>
  </p:cSld>
  <p:clrMapOvr>
    <a:masterClrMapping/>
  </p:clrMapOvr>
  <p:transition spd="med">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with Dell Yellow footer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5"/>
            <a:ext cx="10607040" cy="886396"/>
          </a:xfrm>
          <a:prstGeom prst="rect">
            <a:avLst/>
          </a:prstGeom>
        </p:spPr>
        <p:txBody>
          <a:bodyPr/>
          <a:lstStyle>
            <a:lvl1pPr>
              <a:defRPr/>
            </a:lvl1pPr>
          </a:lstStyle>
          <a:p>
            <a:r>
              <a:rPr lang="en-US" dirty="0" smtClean="0"/>
              <a:t>Click to edit content page title</a:t>
            </a:r>
            <a:endParaRPr lang="en-US" dirty="0"/>
          </a:p>
        </p:txBody>
      </p:sp>
    </p:spTree>
    <p:extLst>
      <p:ext uri="{BB962C8B-B14F-4D97-AF65-F5344CB8AC3E}">
        <p14:creationId xmlns:p14="http://schemas.microsoft.com/office/powerpoint/2010/main" val="835587431"/>
      </p:ext>
    </p:extLst>
  </p:cSld>
  <p:clrMapOvr>
    <a:masterClrMapping/>
  </p:clrMapOvr>
  <p:transition spd="med">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5"/>
            <a:ext cx="10607040" cy="853440"/>
          </a:xfrm>
          <a:prstGeom prst="rect">
            <a:avLst/>
          </a:prstGeo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65760" y="1706880"/>
            <a:ext cx="10565848" cy="4267200"/>
          </a:xfrm>
          <a:prstGeom prst="rect">
            <a:avLst/>
          </a:prstGeom>
        </p:spPr>
        <p:txBody>
          <a:bodyPr wrap="square" lIns="0" tIns="0" rIns="0" bIns="0">
            <a:normAutofit/>
          </a:bodyPr>
          <a:lstStyle>
            <a:lvl1pPr marL="0" indent="0">
              <a:lnSpc>
                <a:spcPct val="100000"/>
              </a:lnSpc>
              <a:spcBef>
                <a:spcPts val="1600"/>
              </a:spcBef>
              <a:spcAft>
                <a:spcPts val="0"/>
              </a:spcAft>
              <a:buClr>
                <a:srgbClr val="AAAAAA"/>
              </a:buClr>
              <a:buFont typeface="Arial" pitchFamily="34" charset="0"/>
              <a:buNone/>
              <a:defRPr sz="1900">
                <a:solidFill>
                  <a:schemeClr val="bg2"/>
                </a:solidFill>
                <a:latin typeface="Arial" panose="020B0604020202020204" pitchFamily="34" charset="0"/>
                <a:cs typeface="Arial" panose="020B0604020202020204" pitchFamily="34" charset="0"/>
              </a:defRPr>
            </a:lvl1pPr>
            <a:lvl2pPr marL="764080" indent="-309019">
              <a:lnSpc>
                <a:spcPct val="100000"/>
              </a:lnSpc>
              <a:spcBef>
                <a:spcPts val="400"/>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0"/>
              </a:spcBef>
              <a:spcAft>
                <a:spcPts val="0"/>
              </a:spcAft>
              <a:buClr>
                <a:srgbClr val="AAAAAA"/>
              </a:buClr>
              <a:defRPr sz="1300">
                <a:solidFill>
                  <a:schemeClr val="bg2"/>
                </a:solidFill>
                <a:latin typeface="Museo Sans For Dell" pitchFamily="2" charset="0"/>
              </a:defRPr>
            </a:lvl3pPr>
            <a:lvl4pPr>
              <a:spcBef>
                <a:spcPts val="400"/>
              </a:spcBef>
              <a:spcAft>
                <a:spcPts val="0"/>
              </a:spcAft>
              <a:buClr>
                <a:srgbClr val="AAAAAA"/>
              </a:buClr>
              <a:defRPr sz="1300" baseline="0">
                <a:solidFill>
                  <a:schemeClr val="bg2"/>
                </a:solidFill>
                <a:latin typeface="Museo Sans For Dell" pitchFamily="2" charset="0"/>
              </a:defRPr>
            </a:lvl4pPr>
            <a:lvl5pPr>
              <a:spcBef>
                <a:spcPts val="400"/>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p:txBody>
      </p:sp>
    </p:spTree>
    <p:extLst>
      <p:ext uri="{BB962C8B-B14F-4D97-AF65-F5344CB8AC3E}">
        <p14:creationId xmlns:p14="http://schemas.microsoft.com/office/powerpoint/2010/main" val="3674836260"/>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_DellBlue">
    <p:spTree>
      <p:nvGrpSpPr>
        <p:cNvPr id="1" name=""/>
        <p:cNvGrpSpPr/>
        <p:nvPr/>
      </p:nvGrpSpPr>
      <p:grpSpPr>
        <a:xfrm>
          <a:off x="0" y="0"/>
          <a:ext cx="0" cy="0"/>
          <a:chOff x="0" y="0"/>
          <a:chExt cx="0" cy="0"/>
        </a:xfrm>
      </p:grpSpPr>
      <p:sp>
        <p:nvSpPr>
          <p:cNvPr id="2" name="Rectangle 1"/>
          <p:cNvSpPr/>
          <p:nvPr userDrawn="1"/>
        </p:nvSpPr>
        <p:spPr>
          <a:xfrm>
            <a:off x="0" y="0"/>
            <a:ext cx="12192000" cy="6867525"/>
          </a:xfrm>
          <a:prstGeom prst="rect">
            <a:avLst/>
          </a:prstGeom>
          <a:solidFill>
            <a:schemeClr val="bg1"/>
          </a:solidFill>
          <a:effectLst/>
        </p:spPr>
        <p:txBody>
          <a:bodyPr wrap="square" lIns="243840" tIns="182880" rIns="182880" bIns="182880" rtlCol="0" anchor="ctr">
            <a:noAutofit/>
          </a:bodyPr>
          <a:lstStyle/>
          <a:p>
            <a:pPr algn="ctr" fontAlgn="base">
              <a:lnSpc>
                <a:spcPct val="90000"/>
              </a:lnSpc>
              <a:spcBef>
                <a:spcPts val="800"/>
              </a:spcBef>
            </a:pPr>
            <a:endParaRPr lang="en-US" sz="2667" dirty="0">
              <a:solidFill>
                <a:srgbClr val="000000"/>
              </a:solidFill>
            </a:endParaRPr>
          </a:p>
        </p:txBody>
      </p:sp>
      <p:sp>
        <p:nvSpPr>
          <p:cNvPr id="361476" name="Title Placeholder 21"/>
          <p:cNvSpPr>
            <a:spLocks noGrp="1"/>
          </p:cNvSpPr>
          <p:nvPr>
            <p:ph type="ctrTitle" hasCustomPrompt="1"/>
          </p:nvPr>
        </p:nvSpPr>
        <p:spPr>
          <a:xfrm>
            <a:off x="365761" y="365761"/>
            <a:ext cx="6934388" cy="2215991"/>
          </a:xfrm>
          <a:prstGeom prst="rect">
            <a:avLst/>
          </a:prstGeom>
        </p:spPr>
        <p:txBody>
          <a:bodyPr wrap="square" lIns="0" rIns="0" anchor="b" anchorCtr="0">
            <a:normAutofit/>
          </a:bodyPr>
          <a:lstStyle>
            <a:lvl1pPr algn="l">
              <a:lnSpc>
                <a:spcPct val="100000"/>
              </a:lnSpc>
              <a:spcAft>
                <a:spcPts val="0"/>
              </a:spcAft>
              <a:defRPr sz="72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Click to edit</a:t>
            </a:r>
            <a:br>
              <a:rPr lang="en-US" dirty="0" smtClean="0"/>
            </a:br>
            <a:r>
              <a:rPr lang="en-US" dirty="0" smtClean="0"/>
              <a:t>title slide</a:t>
            </a:r>
          </a:p>
        </p:txBody>
      </p:sp>
      <p:sp>
        <p:nvSpPr>
          <p:cNvPr id="361477" name="Text Placeholder 12"/>
          <p:cNvSpPr>
            <a:spLocks noGrp="1"/>
          </p:cNvSpPr>
          <p:nvPr>
            <p:ph type="subTitle" idx="1" hasCustomPrompt="1"/>
          </p:nvPr>
        </p:nvSpPr>
        <p:spPr>
          <a:xfrm>
            <a:off x="365761" y="3002845"/>
            <a:ext cx="6934388" cy="410369"/>
          </a:xfrm>
          <a:prstGeom prst="rect">
            <a:avLst/>
          </a:prstGeom>
        </p:spPr>
        <p:txBody>
          <a:bodyPr wrap="square" lIns="0" tIns="0" rIns="0" bIns="0" anchor="t" anchorCtr="0">
            <a:spAutoFit/>
          </a:bodyPr>
          <a:lstStyle>
            <a:lvl1pPr marL="0" indent="0" algn="l">
              <a:buFont typeface="Wingdings" pitchFamily="2" charset="2"/>
              <a:buNone/>
              <a:defRPr sz="2667"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Click to edit master subtitle style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3988" y="5150463"/>
            <a:ext cx="1243533" cy="1243533"/>
          </a:xfrm>
          <a:prstGeom prst="rect">
            <a:avLst/>
          </a:prstGeom>
        </p:spPr>
      </p:pic>
    </p:spTree>
    <p:extLst>
      <p:ext uri="{BB962C8B-B14F-4D97-AF65-F5344CB8AC3E}">
        <p14:creationId xmlns:p14="http://schemas.microsoft.com/office/powerpoint/2010/main" val="1830599478"/>
      </p:ext>
    </p:extLst>
  </p:cSld>
  <p:clrMapOvr>
    <a:masterClrMapping/>
  </p:clrMapOvr>
  <p:transition spd="med">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_DellGray">
    <p:spTree>
      <p:nvGrpSpPr>
        <p:cNvPr id="1" name=""/>
        <p:cNvGrpSpPr/>
        <p:nvPr/>
      </p:nvGrpSpPr>
      <p:grpSpPr>
        <a:xfrm>
          <a:off x="0" y="0"/>
          <a:ext cx="0" cy="0"/>
          <a:chOff x="0" y="0"/>
          <a:chExt cx="0" cy="0"/>
        </a:xfrm>
      </p:grpSpPr>
      <p:sp>
        <p:nvSpPr>
          <p:cNvPr id="2" name="Rectangle 1"/>
          <p:cNvSpPr/>
          <p:nvPr userDrawn="1"/>
        </p:nvSpPr>
        <p:spPr>
          <a:xfrm>
            <a:off x="0" y="0"/>
            <a:ext cx="12192000" cy="6867525"/>
          </a:xfrm>
          <a:prstGeom prst="rect">
            <a:avLst/>
          </a:prstGeom>
          <a:solidFill>
            <a:srgbClr val="808080"/>
          </a:solidFill>
          <a:effectLst/>
        </p:spPr>
        <p:txBody>
          <a:bodyPr wrap="square" lIns="243840" tIns="182880" rIns="182880" bIns="182880" rtlCol="0" anchor="ctr">
            <a:noAutofit/>
          </a:bodyPr>
          <a:lstStyle/>
          <a:p>
            <a:pPr algn="ctr" fontAlgn="base">
              <a:lnSpc>
                <a:spcPct val="90000"/>
              </a:lnSpc>
              <a:spcBef>
                <a:spcPts val="800"/>
              </a:spcBef>
            </a:pPr>
            <a:endParaRPr lang="en-US" sz="2667" dirty="0">
              <a:solidFill>
                <a:srgbClr val="000000"/>
              </a:solidFill>
            </a:endParaRPr>
          </a:p>
        </p:txBody>
      </p:sp>
      <p:sp>
        <p:nvSpPr>
          <p:cNvPr id="361476" name="Title Placeholder 21"/>
          <p:cNvSpPr>
            <a:spLocks noGrp="1"/>
          </p:cNvSpPr>
          <p:nvPr>
            <p:ph type="ctrTitle" hasCustomPrompt="1"/>
          </p:nvPr>
        </p:nvSpPr>
        <p:spPr>
          <a:xfrm>
            <a:off x="365761" y="365761"/>
            <a:ext cx="6934388" cy="2215991"/>
          </a:xfrm>
          <a:prstGeom prst="rect">
            <a:avLst/>
          </a:prstGeom>
        </p:spPr>
        <p:txBody>
          <a:bodyPr wrap="square" lIns="0" rIns="0" anchor="b" anchorCtr="0">
            <a:normAutofit/>
          </a:bodyPr>
          <a:lstStyle>
            <a:lvl1pPr algn="l">
              <a:lnSpc>
                <a:spcPct val="100000"/>
              </a:lnSpc>
              <a:spcAft>
                <a:spcPts val="0"/>
              </a:spcAft>
              <a:defRPr sz="72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Click to edit</a:t>
            </a:r>
            <a:br>
              <a:rPr lang="en-US" dirty="0" smtClean="0"/>
            </a:br>
            <a:r>
              <a:rPr lang="en-US" dirty="0" smtClean="0"/>
              <a:t>title slide</a:t>
            </a:r>
          </a:p>
        </p:txBody>
      </p:sp>
      <p:sp>
        <p:nvSpPr>
          <p:cNvPr id="361477" name="Text Placeholder 12"/>
          <p:cNvSpPr>
            <a:spLocks noGrp="1"/>
          </p:cNvSpPr>
          <p:nvPr>
            <p:ph type="subTitle" idx="1" hasCustomPrompt="1"/>
          </p:nvPr>
        </p:nvSpPr>
        <p:spPr>
          <a:xfrm>
            <a:off x="365761" y="3002845"/>
            <a:ext cx="6934388" cy="410369"/>
          </a:xfrm>
          <a:prstGeom prst="rect">
            <a:avLst/>
          </a:prstGeom>
        </p:spPr>
        <p:txBody>
          <a:bodyPr wrap="square" lIns="0" tIns="0" rIns="0" bIns="0" anchor="t" anchorCtr="0">
            <a:spAutoFit/>
          </a:bodyPr>
          <a:lstStyle>
            <a:lvl1pPr marL="0" indent="0" algn="l">
              <a:buFont typeface="Wingdings" pitchFamily="2" charset="2"/>
              <a:buNone/>
              <a:defRPr sz="2667"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Click to edit master subtitle style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3988" y="5150463"/>
            <a:ext cx="1243533" cy="1243533"/>
          </a:xfrm>
          <a:prstGeom prst="rect">
            <a:avLst/>
          </a:prstGeom>
        </p:spPr>
      </p:pic>
    </p:spTree>
    <p:extLst>
      <p:ext uri="{BB962C8B-B14F-4D97-AF65-F5344CB8AC3E}">
        <p14:creationId xmlns:p14="http://schemas.microsoft.com/office/powerpoint/2010/main" val="353818299"/>
      </p:ext>
    </p:extLst>
  </p:cSld>
  <p:clrMapOvr>
    <a:masterClrMapping/>
  </p:clrMapOvr>
  <p:transition spd="med">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5"/>
            <a:ext cx="10607040" cy="853440"/>
          </a:xfrm>
          <a:prstGeom prst="rect">
            <a:avLst/>
          </a:prstGeom>
        </p:spPr>
        <p:txBody>
          <a:bodyPr lIns="0" rIns="0"/>
          <a:lstStyle>
            <a:lvl1pPr>
              <a:defRPr baseline="0">
                <a:solidFill>
                  <a:srgbClr val="007DB8"/>
                </a:solidFill>
                <a:latin typeface="Arial" panose="020B0604020202020204" pitchFamily="34" charset="0"/>
                <a:cs typeface="Arial" panose="020B0604020202020204" pitchFamily="34" charset="0"/>
              </a:defRPr>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65759" y="1706880"/>
            <a:ext cx="10607039" cy="4267200"/>
          </a:xfrm>
          <a:prstGeom prst="rect">
            <a:avLst/>
          </a:prstGeom>
        </p:spPr>
        <p:txBody>
          <a:bodyPr wrap="square" lIns="0" tIns="0" rIns="0" bIns="0">
            <a:normAutofit/>
          </a:bodyPr>
          <a:lstStyle>
            <a:lvl1pPr marL="0" indent="0">
              <a:lnSpc>
                <a:spcPct val="100000"/>
              </a:lnSpc>
              <a:spcBef>
                <a:spcPts val="1600"/>
              </a:spcBef>
              <a:spcAft>
                <a:spcPts val="0"/>
              </a:spcAft>
              <a:buClr>
                <a:srgbClr val="AAAAAA"/>
              </a:buClr>
              <a:buFont typeface="Arial" pitchFamily="34" charset="0"/>
              <a:buNone/>
              <a:defRPr sz="1867">
                <a:solidFill>
                  <a:srgbClr val="000000"/>
                </a:solidFill>
                <a:latin typeface="Arial" panose="020B0604020202020204" pitchFamily="34" charset="0"/>
                <a:cs typeface="Arial" panose="020B0604020202020204" pitchFamily="34" charset="0"/>
              </a:defRPr>
            </a:lvl1pPr>
            <a:lvl2pPr marL="764098" indent="-309026">
              <a:lnSpc>
                <a:spcPct val="100000"/>
              </a:lnSpc>
              <a:spcBef>
                <a:spcPts val="400"/>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0"/>
              </a:spcBef>
              <a:spcAft>
                <a:spcPts val="0"/>
              </a:spcAft>
              <a:buClr>
                <a:srgbClr val="AAAAAA"/>
              </a:buClr>
              <a:defRPr sz="1333">
                <a:solidFill>
                  <a:schemeClr val="bg2"/>
                </a:solidFill>
                <a:latin typeface="Museo Sans For Dell" pitchFamily="2" charset="0"/>
              </a:defRPr>
            </a:lvl3pPr>
            <a:lvl4pPr>
              <a:spcBef>
                <a:spcPts val="400"/>
              </a:spcBef>
              <a:spcAft>
                <a:spcPts val="0"/>
              </a:spcAft>
              <a:buClr>
                <a:srgbClr val="AAAAAA"/>
              </a:buClr>
              <a:defRPr sz="1333" baseline="0">
                <a:solidFill>
                  <a:schemeClr val="bg2"/>
                </a:solidFill>
                <a:latin typeface="Museo Sans For Dell" pitchFamily="2" charset="0"/>
              </a:defRPr>
            </a:lvl4pPr>
            <a:lvl5pPr>
              <a:spcBef>
                <a:spcPts val="400"/>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p:txBody>
      </p:sp>
    </p:spTree>
    <p:extLst>
      <p:ext uri="{BB962C8B-B14F-4D97-AF65-F5344CB8AC3E}">
        <p14:creationId xmlns:p14="http://schemas.microsoft.com/office/powerpoint/2010/main" val="1615343693"/>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5"/>
            <a:ext cx="10607040" cy="853440"/>
          </a:xfrm>
          <a:prstGeom prst="rect">
            <a:avLst/>
          </a:prstGeom>
        </p:spPr>
        <p:txBody>
          <a:bodyPr lIns="0" rIns="0"/>
          <a:lstStyle>
            <a:lvl1pPr>
              <a:defRPr baseline="0">
                <a:solidFill>
                  <a:srgbClr val="007DB8"/>
                </a:solidFill>
                <a:latin typeface="Arial" panose="020B0604020202020204" pitchFamily="34" charset="0"/>
                <a:cs typeface="Arial" panose="020B0604020202020204" pitchFamily="34" charset="0"/>
              </a:defRPr>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65760" y="1706880"/>
            <a:ext cx="10565848" cy="4267200"/>
          </a:xfrm>
          <a:prstGeom prst="rect">
            <a:avLst/>
          </a:prstGeom>
        </p:spPr>
        <p:txBody>
          <a:bodyPr wrap="square" lIns="0" tIns="0" rIns="0" bIns="0">
            <a:normAutofit/>
          </a:bodyPr>
          <a:lstStyle>
            <a:lvl1pPr>
              <a:lnSpc>
                <a:spcPct val="100000"/>
              </a:lnSpc>
              <a:spcBef>
                <a:spcPts val="1600"/>
              </a:spcBef>
              <a:spcAft>
                <a:spcPts val="0"/>
              </a:spcAft>
              <a:buClr>
                <a:srgbClr val="AAAAAA"/>
              </a:buClr>
              <a:buFont typeface="Arial" pitchFamily="34" charset="0"/>
              <a:buChar char="•"/>
              <a:defRPr sz="1867">
                <a:solidFill>
                  <a:srgbClr val="000000"/>
                </a:solidFill>
                <a:latin typeface="Arial" panose="020B0604020202020204" pitchFamily="34" charset="0"/>
                <a:cs typeface="Arial" panose="020B0604020202020204" pitchFamily="34" charset="0"/>
              </a:defRPr>
            </a:lvl1pPr>
            <a:lvl2pPr marL="764098" indent="-309026">
              <a:lnSpc>
                <a:spcPct val="100000"/>
              </a:lnSpc>
              <a:spcBef>
                <a:spcPts val="400"/>
              </a:spcBef>
              <a:spcAft>
                <a:spcPts val="0"/>
              </a:spcAft>
              <a:buClr>
                <a:srgbClr val="AAAAAA"/>
              </a:buClr>
              <a:buFont typeface="Museo Sans For Dell" pitchFamily="2" charset="0"/>
              <a:buChar char="–"/>
              <a:defRPr sz="1600">
                <a:solidFill>
                  <a:srgbClr val="000000"/>
                </a:solidFill>
                <a:latin typeface="Arial" panose="020B0604020202020204" pitchFamily="34" charset="0"/>
                <a:cs typeface="Arial" panose="020B0604020202020204" pitchFamily="34" charset="0"/>
              </a:defRPr>
            </a:lvl2pPr>
            <a:lvl3pPr>
              <a:lnSpc>
                <a:spcPct val="100000"/>
              </a:lnSpc>
              <a:spcBef>
                <a:spcPts val="400"/>
              </a:spcBef>
              <a:spcAft>
                <a:spcPts val="0"/>
              </a:spcAft>
              <a:buClr>
                <a:srgbClr val="AAAAAA"/>
              </a:buClr>
              <a:defRPr sz="1333">
                <a:solidFill>
                  <a:srgbClr val="000000"/>
                </a:solidFill>
                <a:latin typeface="Arial" panose="020B0604020202020204" pitchFamily="34" charset="0"/>
                <a:cs typeface="Arial" panose="020B0604020202020204" pitchFamily="34" charset="0"/>
              </a:defRPr>
            </a:lvl3pPr>
            <a:lvl4pPr>
              <a:spcBef>
                <a:spcPts val="400"/>
              </a:spcBef>
              <a:spcAft>
                <a:spcPts val="0"/>
              </a:spcAft>
              <a:buClr>
                <a:srgbClr val="AAAAAA"/>
              </a:buClr>
              <a:defRPr sz="1333" baseline="0">
                <a:solidFill>
                  <a:schemeClr val="bg2"/>
                </a:solidFill>
                <a:latin typeface="Museo Sans For Dell" pitchFamily="2" charset="0"/>
              </a:defRPr>
            </a:lvl4pPr>
            <a:lvl5pPr>
              <a:spcBef>
                <a:spcPts val="400"/>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89069439"/>
      </p:ext>
    </p:extLst>
  </p:cSld>
  <p:clrMapOvr>
    <a:masterClrMapping/>
  </p:clrMapOvr>
  <p:transition spd="med">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65759" y="1463040"/>
            <a:ext cx="10607040" cy="318456"/>
          </a:xfrm>
          <a:prstGeom prst="rect">
            <a:avLst/>
          </a:prstGeom>
        </p:spPr>
        <p:txBody>
          <a:bodyPr lIns="0" tIns="0" rIns="0" bIns="0"/>
          <a:lstStyle>
            <a:lvl1pPr>
              <a:defRPr lang="en-US" b="1" dirty="0">
                <a:latin typeface="Arial" panose="020B0604020202020204" pitchFamily="34" charset="0"/>
                <a:cs typeface="Arial" panose="020B0604020202020204" pitchFamily="34" charset="0"/>
              </a:defRPr>
            </a:lvl1pPr>
          </a:lstStyle>
          <a:p>
            <a:pPr marL="0" lvl="0" indent="0">
              <a:buNone/>
            </a:pPr>
            <a:r>
              <a:rPr lang="en-US" dirty="0" smtClean="0"/>
              <a:t>Subhead</a:t>
            </a:r>
            <a:endParaRPr lang="en-US" dirty="0"/>
          </a:p>
        </p:txBody>
      </p:sp>
      <p:sp>
        <p:nvSpPr>
          <p:cNvPr id="2" name="Title 1"/>
          <p:cNvSpPr>
            <a:spLocks noGrp="1"/>
          </p:cNvSpPr>
          <p:nvPr>
            <p:ph type="title" hasCustomPrompt="1"/>
          </p:nvPr>
        </p:nvSpPr>
        <p:spPr>
          <a:xfrm>
            <a:off x="365759" y="362513"/>
            <a:ext cx="10607040" cy="853440"/>
          </a:xfrm>
          <a:prstGeom prst="rect">
            <a:avLst/>
          </a:prstGeom>
        </p:spPr>
        <p:txBody>
          <a:bodyPr lIns="0" rIns="0">
            <a:normAutofit/>
          </a:bodyPr>
          <a:lstStyle>
            <a:lvl1pPr>
              <a:defRPr baseline="0">
                <a:solidFill>
                  <a:srgbClr val="007DB8"/>
                </a:solidFill>
                <a:latin typeface="Arial" panose="020B0604020202020204" pitchFamily="34" charset="0"/>
                <a:cs typeface="Arial" panose="020B0604020202020204" pitchFamily="34" charset="0"/>
              </a:defRPr>
            </a:lvl1pPr>
          </a:lstStyle>
          <a:p>
            <a:r>
              <a:rPr lang="en-US" dirty="0" smtClean="0"/>
              <a:t>Click to edit content page title </a:t>
            </a:r>
            <a:endParaRPr lang="en-US" dirty="0"/>
          </a:p>
        </p:txBody>
      </p:sp>
      <p:sp>
        <p:nvSpPr>
          <p:cNvPr id="6" name="Content Placeholder 2"/>
          <p:cNvSpPr>
            <a:spLocks noGrp="1"/>
          </p:cNvSpPr>
          <p:nvPr>
            <p:ph sz="half" idx="1" hasCustomPrompt="1"/>
          </p:nvPr>
        </p:nvSpPr>
        <p:spPr>
          <a:xfrm>
            <a:off x="365760" y="2072640"/>
            <a:ext cx="10607040" cy="4023360"/>
          </a:xfrm>
          <a:prstGeom prst="rect">
            <a:avLst/>
          </a:prstGeom>
        </p:spPr>
        <p:txBody>
          <a:bodyPr wrap="square" lIns="0" tIns="0" rIns="0" bIns="0">
            <a:normAutofit/>
          </a:bodyPr>
          <a:lstStyle>
            <a:lvl1pPr>
              <a:lnSpc>
                <a:spcPct val="100000"/>
              </a:lnSpc>
              <a:spcBef>
                <a:spcPts val="1600"/>
              </a:spcBef>
              <a:spcAft>
                <a:spcPts val="0"/>
              </a:spcAft>
              <a:buClr>
                <a:srgbClr val="AAAAAA"/>
              </a:buClr>
              <a:buFont typeface="Arial" pitchFamily="34" charset="0"/>
              <a:buChar char="•"/>
              <a:defRPr sz="1867">
                <a:solidFill>
                  <a:srgbClr val="000000"/>
                </a:solidFill>
                <a:latin typeface="Arial" panose="020B0604020202020204" pitchFamily="34" charset="0"/>
                <a:cs typeface="Arial" panose="020B0604020202020204" pitchFamily="34" charset="0"/>
              </a:defRPr>
            </a:lvl1pPr>
            <a:lvl2pPr marL="764098" indent="-309026">
              <a:lnSpc>
                <a:spcPct val="100000"/>
              </a:lnSpc>
              <a:spcBef>
                <a:spcPts val="400"/>
              </a:spcBef>
              <a:spcAft>
                <a:spcPts val="0"/>
              </a:spcAft>
              <a:buClr>
                <a:srgbClr val="AAAAAA"/>
              </a:buClr>
              <a:buFont typeface="Museo Sans For Dell" pitchFamily="2" charset="0"/>
              <a:buChar char="–"/>
              <a:defRPr sz="1600">
                <a:solidFill>
                  <a:srgbClr val="000000"/>
                </a:solidFill>
                <a:latin typeface="Arial" panose="020B0604020202020204" pitchFamily="34" charset="0"/>
                <a:cs typeface="Arial" panose="020B0604020202020204" pitchFamily="34" charset="0"/>
              </a:defRPr>
            </a:lvl2pPr>
            <a:lvl3pPr>
              <a:lnSpc>
                <a:spcPct val="100000"/>
              </a:lnSpc>
              <a:spcBef>
                <a:spcPts val="400"/>
              </a:spcBef>
              <a:spcAft>
                <a:spcPts val="0"/>
              </a:spcAft>
              <a:buClr>
                <a:srgbClr val="AAAAAA"/>
              </a:buClr>
              <a:defRPr sz="1333">
                <a:solidFill>
                  <a:srgbClr val="000000"/>
                </a:solidFill>
                <a:latin typeface="Arial" panose="020B0604020202020204" pitchFamily="34" charset="0"/>
                <a:cs typeface="Arial" panose="020B0604020202020204" pitchFamily="34" charset="0"/>
              </a:defRPr>
            </a:lvl3pPr>
            <a:lvl4pPr>
              <a:spcBef>
                <a:spcPts val="400"/>
              </a:spcBef>
              <a:spcAft>
                <a:spcPts val="0"/>
              </a:spcAft>
              <a:buClr>
                <a:srgbClr val="AAAAAA"/>
              </a:buClr>
              <a:defRPr sz="1333" baseline="0">
                <a:solidFill>
                  <a:schemeClr val="bg2"/>
                </a:solidFill>
                <a:latin typeface="Museo Sans For Dell" pitchFamily="2" charset="0"/>
              </a:defRPr>
            </a:lvl4pPr>
            <a:lvl5pPr>
              <a:spcBef>
                <a:spcPts val="400"/>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995642"/>
      </p:ext>
    </p:extLst>
  </p:cSld>
  <p:clrMapOvr>
    <a:masterClrMapping/>
  </p:clrMapOvr>
  <p:transition spd="med">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5"/>
            <a:ext cx="10607040" cy="853440"/>
          </a:xfrm>
          <a:prstGeom prst="rect">
            <a:avLst/>
          </a:prstGeom>
        </p:spPr>
        <p:txBody>
          <a:bodyPr lIns="0" rIns="0"/>
          <a:lstStyle>
            <a:lvl1pPr>
              <a:defRPr>
                <a:solidFill>
                  <a:srgbClr val="007DB8"/>
                </a:solidFill>
                <a:latin typeface="Arial" panose="020B0604020202020204" pitchFamily="34" charset="0"/>
                <a:cs typeface="Arial" panose="020B0604020202020204" pitchFamily="34" charset="0"/>
              </a:defRPr>
            </a:lvl1pPr>
          </a:lstStyle>
          <a:p>
            <a:r>
              <a:rPr lang="en-US" dirty="0" smtClean="0"/>
              <a:t>Click to edit content page title </a:t>
            </a:r>
            <a:endParaRPr lang="en-US" dirty="0"/>
          </a:p>
        </p:txBody>
      </p:sp>
      <p:sp>
        <p:nvSpPr>
          <p:cNvPr id="6" name="Content Placeholder 2"/>
          <p:cNvSpPr>
            <a:spLocks noGrp="1"/>
          </p:cNvSpPr>
          <p:nvPr>
            <p:ph sz="half" idx="13" hasCustomPrompt="1"/>
          </p:nvPr>
        </p:nvSpPr>
        <p:spPr>
          <a:xfrm>
            <a:off x="365760" y="1706880"/>
            <a:ext cx="5120640" cy="4267200"/>
          </a:xfrm>
          <a:prstGeom prst="rect">
            <a:avLst/>
          </a:prstGeom>
        </p:spPr>
        <p:txBody>
          <a:bodyPr wrap="square" lIns="0" tIns="0" rIns="0" bIns="0">
            <a:normAutofit/>
          </a:bodyPr>
          <a:lstStyle>
            <a:lvl1pPr>
              <a:lnSpc>
                <a:spcPct val="100000"/>
              </a:lnSpc>
              <a:spcBef>
                <a:spcPts val="1600"/>
              </a:spcBef>
              <a:spcAft>
                <a:spcPts val="0"/>
              </a:spcAft>
              <a:buClr>
                <a:srgbClr val="AAAAAA"/>
              </a:buClr>
              <a:defRPr sz="1867" b="0">
                <a:solidFill>
                  <a:srgbClr val="000000"/>
                </a:solidFill>
                <a:latin typeface="Arial" panose="020B0604020202020204" pitchFamily="34" charset="0"/>
                <a:cs typeface="Arial" panose="020B0604020202020204" pitchFamily="34" charset="0"/>
              </a:defRPr>
            </a:lvl1pPr>
            <a:lvl2pPr marL="766214" indent="-309026">
              <a:lnSpc>
                <a:spcPct val="100000"/>
              </a:lnSpc>
              <a:spcBef>
                <a:spcPts val="400"/>
              </a:spcBef>
              <a:spcAft>
                <a:spcPts val="0"/>
              </a:spcAft>
              <a:buClr>
                <a:srgbClr val="AAAAAA"/>
              </a:buClr>
              <a:defRPr sz="1600" b="0">
                <a:solidFill>
                  <a:srgbClr val="000000"/>
                </a:solidFill>
                <a:latin typeface="Arial" panose="020B0604020202020204" pitchFamily="34" charset="0"/>
                <a:cs typeface="Arial" panose="020B0604020202020204" pitchFamily="34" charset="0"/>
              </a:defRPr>
            </a:lvl2pPr>
            <a:lvl3pPr>
              <a:lnSpc>
                <a:spcPct val="100000"/>
              </a:lnSpc>
              <a:spcBef>
                <a:spcPts val="400"/>
              </a:spcBef>
              <a:spcAft>
                <a:spcPts val="0"/>
              </a:spcAft>
              <a:buClr>
                <a:srgbClr val="AAAAAA"/>
              </a:buClr>
              <a:defRPr sz="1333" b="0">
                <a:solidFill>
                  <a:srgbClr val="000000"/>
                </a:solidFill>
                <a:latin typeface="Arial" panose="020B0604020202020204" pitchFamily="34" charset="0"/>
                <a:cs typeface="Arial" panose="020B0604020202020204" pitchFamily="34" charset="0"/>
              </a:defRPr>
            </a:lvl3pPr>
            <a:lvl4pPr>
              <a:defRPr sz="2400" b="0">
                <a:solidFill>
                  <a:schemeClr val="bg2"/>
                </a:solidFill>
                <a:latin typeface="Museo Sans For Dell" pitchFamily="2" charset="0"/>
              </a:defRPr>
            </a:lvl4pPr>
            <a:lvl5pPr>
              <a:defRPr sz="2400" b="0">
                <a:solidFill>
                  <a:schemeClr val="bg2"/>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
        <p:nvSpPr>
          <p:cNvPr id="7" name="Content Placeholder 2"/>
          <p:cNvSpPr>
            <a:spLocks noGrp="1"/>
          </p:cNvSpPr>
          <p:nvPr>
            <p:ph sz="half" idx="14" hasCustomPrompt="1"/>
          </p:nvPr>
        </p:nvSpPr>
        <p:spPr>
          <a:xfrm>
            <a:off x="5852160" y="1706880"/>
            <a:ext cx="5120640" cy="4267200"/>
          </a:xfrm>
          <a:prstGeom prst="rect">
            <a:avLst/>
          </a:prstGeom>
        </p:spPr>
        <p:txBody>
          <a:bodyPr wrap="square" lIns="0" tIns="0" rIns="0" bIns="0">
            <a:normAutofit/>
          </a:bodyPr>
          <a:lstStyle>
            <a:lvl1pPr>
              <a:lnSpc>
                <a:spcPct val="100000"/>
              </a:lnSpc>
              <a:spcBef>
                <a:spcPts val="1600"/>
              </a:spcBef>
              <a:spcAft>
                <a:spcPts val="0"/>
              </a:spcAft>
              <a:buClr>
                <a:srgbClr val="AAAAAA"/>
              </a:buClr>
              <a:defRPr sz="1867" b="0">
                <a:solidFill>
                  <a:srgbClr val="000000"/>
                </a:solidFill>
                <a:latin typeface="Arial" panose="020B0604020202020204" pitchFamily="34" charset="0"/>
                <a:cs typeface="Arial" panose="020B0604020202020204" pitchFamily="34" charset="0"/>
              </a:defRPr>
            </a:lvl1pPr>
            <a:lvl2pPr marL="766214" indent="-309026">
              <a:lnSpc>
                <a:spcPct val="100000"/>
              </a:lnSpc>
              <a:spcBef>
                <a:spcPts val="400"/>
              </a:spcBef>
              <a:spcAft>
                <a:spcPts val="0"/>
              </a:spcAft>
              <a:buClr>
                <a:srgbClr val="AAAAAA"/>
              </a:buClr>
              <a:defRPr sz="1600" b="0">
                <a:solidFill>
                  <a:srgbClr val="000000"/>
                </a:solidFill>
                <a:latin typeface="Arial" panose="020B0604020202020204" pitchFamily="34" charset="0"/>
                <a:cs typeface="Arial" panose="020B0604020202020204" pitchFamily="34" charset="0"/>
              </a:defRPr>
            </a:lvl2pPr>
            <a:lvl3pPr>
              <a:lnSpc>
                <a:spcPct val="100000"/>
              </a:lnSpc>
              <a:spcBef>
                <a:spcPts val="400"/>
              </a:spcBef>
              <a:spcAft>
                <a:spcPts val="0"/>
              </a:spcAft>
              <a:buClr>
                <a:srgbClr val="AAAAAA"/>
              </a:buClr>
              <a:defRPr sz="1333" b="0">
                <a:solidFill>
                  <a:srgbClr val="000000"/>
                </a:solidFill>
                <a:latin typeface="Arial" panose="020B0604020202020204" pitchFamily="34" charset="0"/>
                <a:cs typeface="Arial" panose="020B0604020202020204" pitchFamily="34" charset="0"/>
              </a:defRPr>
            </a:lvl3pPr>
            <a:lvl4pPr>
              <a:defRPr sz="2400" b="0">
                <a:solidFill>
                  <a:schemeClr val="bg2"/>
                </a:solidFill>
                <a:latin typeface="Museo Sans For Dell" pitchFamily="2" charset="0"/>
              </a:defRPr>
            </a:lvl4pPr>
            <a:lvl5pPr>
              <a:defRPr sz="2400" b="0">
                <a:solidFill>
                  <a:schemeClr val="bg2"/>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28443814"/>
      </p:ext>
    </p:extLst>
  </p:cSld>
  <p:clrMapOvr>
    <a:masterClrMapping/>
  </p:clrMapOvr>
  <p:transition spd="med">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64067" y="361951"/>
            <a:ext cx="5726959" cy="853440"/>
          </a:xfrm>
          <a:prstGeom prst="rect">
            <a:avLst/>
          </a:prstGeom>
        </p:spPr>
        <p:txBody>
          <a:bodyPr lIns="0" rIns="0"/>
          <a:lstStyle>
            <a:lvl1pPr>
              <a:defRPr>
                <a:solidFill>
                  <a:srgbClr val="007DB8"/>
                </a:solidFill>
                <a:latin typeface="Arial" panose="020B0604020202020204" pitchFamily="34" charset="0"/>
                <a:cs typeface="Arial" panose="020B0604020202020204" pitchFamily="34" charset="0"/>
              </a:defRPr>
            </a:lvl1pPr>
          </a:lstStyle>
          <a:p>
            <a:r>
              <a:rPr lang="en-US" dirty="0" smtClean="0"/>
              <a:t>Click to edit content page title</a:t>
            </a:r>
            <a:endParaRPr lang="en-US" dirty="0"/>
          </a:p>
        </p:txBody>
      </p:sp>
      <p:sp>
        <p:nvSpPr>
          <p:cNvPr id="8" name="Content Placeholder 2"/>
          <p:cNvSpPr>
            <a:spLocks noGrp="1"/>
          </p:cNvSpPr>
          <p:nvPr>
            <p:ph sz="half" idx="13" hasCustomPrompt="1"/>
          </p:nvPr>
        </p:nvSpPr>
        <p:spPr>
          <a:xfrm>
            <a:off x="365760" y="1706880"/>
            <a:ext cx="5711813" cy="4267200"/>
          </a:xfrm>
          <a:prstGeom prst="rect">
            <a:avLst/>
          </a:prstGeom>
        </p:spPr>
        <p:txBody>
          <a:bodyPr wrap="square" lIns="0" tIns="0" rIns="0" bIns="0">
            <a:normAutofit/>
          </a:bodyPr>
          <a:lstStyle>
            <a:lvl1pPr>
              <a:lnSpc>
                <a:spcPct val="100000"/>
              </a:lnSpc>
              <a:spcBef>
                <a:spcPts val="1600"/>
              </a:spcBef>
              <a:spcAft>
                <a:spcPts val="0"/>
              </a:spcAft>
              <a:buClr>
                <a:srgbClr val="AAAAAA"/>
              </a:buClr>
              <a:defRPr sz="1867" b="0">
                <a:solidFill>
                  <a:srgbClr val="000000"/>
                </a:solidFill>
                <a:latin typeface="Arial" panose="020B0604020202020204" pitchFamily="34" charset="0"/>
                <a:cs typeface="Arial" panose="020B0604020202020204" pitchFamily="34" charset="0"/>
              </a:defRPr>
            </a:lvl1pPr>
            <a:lvl2pPr marL="766214" indent="-309026">
              <a:lnSpc>
                <a:spcPct val="100000"/>
              </a:lnSpc>
              <a:spcBef>
                <a:spcPts val="400"/>
              </a:spcBef>
              <a:spcAft>
                <a:spcPts val="0"/>
              </a:spcAft>
              <a:buClr>
                <a:srgbClr val="AAAAAA"/>
              </a:buClr>
              <a:defRPr sz="1600" b="0">
                <a:solidFill>
                  <a:srgbClr val="000000"/>
                </a:solidFill>
                <a:latin typeface="Arial" panose="020B0604020202020204" pitchFamily="34" charset="0"/>
                <a:cs typeface="Arial" panose="020B0604020202020204" pitchFamily="34" charset="0"/>
              </a:defRPr>
            </a:lvl2pPr>
            <a:lvl3pPr>
              <a:lnSpc>
                <a:spcPct val="100000"/>
              </a:lnSpc>
              <a:spcBef>
                <a:spcPts val="400"/>
              </a:spcBef>
              <a:spcAft>
                <a:spcPts val="0"/>
              </a:spcAft>
              <a:buClr>
                <a:srgbClr val="AAAAAA"/>
              </a:buClr>
              <a:defRPr sz="1333" b="0">
                <a:solidFill>
                  <a:srgbClr val="000000"/>
                </a:solidFill>
                <a:latin typeface="Arial" panose="020B0604020202020204" pitchFamily="34" charset="0"/>
                <a:cs typeface="Arial" panose="020B0604020202020204" pitchFamily="34" charset="0"/>
              </a:defRPr>
            </a:lvl3pPr>
            <a:lvl4pPr>
              <a:defRPr sz="1333" b="0">
                <a:solidFill>
                  <a:schemeClr val="bg2"/>
                </a:solidFill>
                <a:latin typeface="Museo Sans For Dell" pitchFamily="2" charset="0"/>
              </a:defRPr>
            </a:lvl4pPr>
            <a:lvl5pPr>
              <a:defRPr sz="2400" b="0">
                <a:solidFill>
                  <a:schemeClr val="bg2"/>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41843263"/>
      </p:ext>
    </p:extLst>
  </p:cSld>
  <p:clrMapOvr>
    <a:masterClrMapping/>
  </p:clrMapOvr>
  <p:transition spd="med">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p:nvPr/>
        </p:nvSpPr>
        <p:spPr>
          <a:xfrm>
            <a:off x="2527302" y="6433773"/>
            <a:ext cx="866049" cy="166199"/>
          </a:xfrm>
          <a:prstGeom prst="rect">
            <a:avLst/>
          </a:prstGeom>
          <a:noFill/>
        </p:spPr>
        <p:txBody>
          <a:bodyPr wrap="square" lIns="0" tIns="0" rIns="0" bIns="0" rtlCol="0" anchor="ctr">
            <a:spAutoFit/>
          </a:bodyPr>
          <a:lstStyle/>
          <a:p>
            <a:pPr fontAlgn="base">
              <a:lnSpc>
                <a:spcPct val="90000"/>
              </a:lnSpc>
              <a:spcBef>
                <a:spcPts val="800"/>
              </a:spcBef>
              <a:buClr>
                <a:srgbClr val="007DB8"/>
              </a:buClr>
            </a:pPr>
            <a:fld id="{E00CF047-7350-4707-AA1A-E56FA69586CC}" type="datetime1">
              <a:rPr lang="en-US" sz="1200">
                <a:solidFill>
                  <a:srgbClr val="000000">
                    <a:lumMod val="50000"/>
                    <a:lumOff val="50000"/>
                  </a:srgbClr>
                </a:solidFill>
              </a:rPr>
              <a:pPr fontAlgn="base">
                <a:lnSpc>
                  <a:spcPct val="90000"/>
                </a:lnSpc>
                <a:spcBef>
                  <a:spcPts val="800"/>
                </a:spcBef>
                <a:buClr>
                  <a:srgbClr val="007DB8"/>
                </a:buClr>
              </a:pPr>
              <a:t>1/2/2018</a:t>
            </a:fld>
            <a:endParaRPr lang="en-US" sz="1200" dirty="0">
              <a:solidFill>
                <a:srgbClr val="000000">
                  <a:lumMod val="50000"/>
                  <a:lumOff val="50000"/>
                </a:srgbClr>
              </a:solidFill>
            </a:endParaRPr>
          </a:p>
        </p:txBody>
      </p:sp>
      <p:sp>
        <p:nvSpPr>
          <p:cNvPr id="13" name="TextBox 12" hidden="1"/>
          <p:cNvSpPr txBox="1"/>
          <p:nvPr/>
        </p:nvSpPr>
        <p:spPr>
          <a:xfrm>
            <a:off x="2527302" y="6433773"/>
            <a:ext cx="866049" cy="166199"/>
          </a:xfrm>
          <a:prstGeom prst="rect">
            <a:avLst/>
          </a:prstGeom>
          <a:noFill/>
        </p:spPr>
        <p:txBody>
          <a:bodyPr wrap="square" lIns="0" tIns="0" rIns="0" bIns="0" rtlCol="0" anchor="ctr">
            <a:spAutoFit/>
          </a:bodyPr>
          <a:lstStyle/>
          <a:p>
            <a:pPr fontAlgn="base">
              <a:lnSpc>
                <a:spcPct val="90000"/>
              </a:lnSpc>
              <a:spcBef>
                <a:spcPts val="800"/>
              </a:spcBef>
              <a:buClr>
                <a:srgbClr val="007DB8"/>
              </a:buClr>
            </a:pPr>
            <a:fld id="{E00CF047-7350-4707-AA1A-E56FA69586CC}" type="datetime1">
              <a:rPr lang="en-US" sz="1200">
                <a:solidFill>
                  <a:srgbClr val="000000">
                    <a:lumMod val="50000"/>
                    <a:lumOff val="50000"/>
                  </a:srgbClr>
                </a:solidFill>
              </a:rPr>
              <a:pPr fontAlgn="base">
                <a:lnSpc>
                  <a:spcPct val="90000"/>
                </a:lnSpc>
                <a:spcBef>
                  <a:spcPts val="800"/>
                </a:spcBef>
                <a:buClr>
                  <a:srgbClr val="007DB8"/>
                </a:buClr>
              </a:pPr>
              <a:t>1/2/2018</a:t>
            </a:fld>
            <a:endParaRPr lang="en-US" sz="1200" dirty="0">
              <a:solidFill>
                <a:srgbClr val="000000">
                  <a:lumMod val="50000"/>
                  <a:lumOff val="50000"/>
                </a:srgbClr>
              </a:solidFill>
            </a:endParaRPr>
          </a:p>
        </p:txBody>
      </p:sp>
      <p:pic>
        <p:nvPicPr>
          <p:cNvPr id="3" name="Picture 2"/>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
        <p:nvSpPr>
          <p:cNvPr id="22" name="TextBox 21"/>
          <p:cNvSpPr txBox="1"/>
          <p:nvPr/>
        </p:nvSpPr>
        <p:spPr>
          <a:xfrm>
            <a:off x="393635" y="6445115"/>
            <a:ext cx="65" cy="156902"/>
          </a:xfrm>
          <a:prstGeom prst="rect">
            <a:avLst/>
          </a:prstGeom>
        </p:spPr>
        <p:txBody>
          <a:bodyPr vert="horz" wrap="none" lIns="0" tIns="0" rIns="0" bIns="0" rtlCol="0" anchor="ctr" anchorCtr="0">
            <a:spAutoFit/>
          </a:bodyPr>
          <a:lstStyle/>
          <a:p>
            <a:pPr algn="r" fontAlgn="base">
              <a:lnSpc>
                <a:spcPct val="90000"/>
              </a:lnSpc>
              <a:spcBef>
                <a:spcPct val="0"/>
              </a:spcBef>
              <a:spcAft>
                <a:spcPct val="0"/>
              </a:spcAft>
              <a:buClr>
                <a:srgbClr val="007DB8"/>
              </a:buClr>
            </a:pPr>
            <a:endParaRPr lang="en-US" sz="1133" dirty="0">
              <a:solidFill>
                <a:srgbClr val="000000">
                  <a:lumMod val="50000"/>
                  <a:lumOff val="50000"/>
                </a:srgbClr>
              </a:solidFill>
            </a:endParaRPr>
          </a:p>
        </p:txBody>
      </p:sp>
      <p:sp>
        <p:nvSpPr>
          <p:cNvPr id="24" name="TextBox 23"/>
          <p:cNvSpPr txBox="1"/>
          <p:nvPr/>
        </p:nvSpPr>
        <p:spPr>
          <a:xfrm>
            <a:off x="393635" y="6445115"/>
            <a:ext cx="65" cy="156902"/>
          </a:xfrm>
          <a:prstGeom prst="rect">
            <a:avLst/>
          </a:prstGeom>
        </p:spPr>
        <p:txBody>
          <a:bodyPr vert="horz" wrap="none" lIns="0" tIns="0" rIns="0" bIns="0" rtlCol="0" anchor="ctr" anchorCtr="0">
            <a:spAutoFit/>
          </a:bodyPr>
          <a:lstStyle/>
          <a:p>
            <a:pPr algn="r" fontAlgn="base">
              <a:lnSpc>
                <a:spcPct val="90000"/>
              </a:lnSpc>
              <a:spcBef>
                <a:spcPct val="0"/>
              </a:spcBef>
              <a:spcAft>
                <a:spcPct val="0"/>
              </a:spcAft>
              <a:buClr>
                <a:srgbClr val="007DB8"/>
              </a:buClr>
            </a:pPr>
            <a:endParaRPr lang="en-US" sz="1133" dirty="0">
              <a:solidFill>
                <a:srgbClr val="000000">
                  <a:lumMod val="50000"/>
                  <a:lumOff val="50000"/>
                </a:srgbClr>
              </a:solidFill>
            </a:endParaRPr>
          </a:p>
        </p:txBody>
      </p:sp>
      <p:sp>
        <p:nvSpPr>
          <p:cNvPr id="25" name="TextBox 24"/>
          <p:cNvSpPr txBox="1"/>
          <p:nvPr/>
        </p:nvSpPr>
        <p:spPr>
          <a:xfrm>
            <a:off x="424690" y="6454316"/>
            <a:ext cx="157094" cy="138499"/>
          </a:xfrm>
          <a:prstGeom prst="rect">
            <a:avLst/>
          </a:prstGeom>
        </p:spPr>
        <p:txBody>
          <a:bodyPr vert="horz" wrap="none" lIns="0" tIns="0" rIns="0" bIns="0" rtlCol="0" anchor="ctr" anchorCtr="0">
            <a:spAutoFit/>
          </a:bodyPr>
          <a:lstStyle/>
          <a:p>
            <a:pPr algn="r" fontAlgn="base">
              <a:lnSpc>
                <a:spcPct val="90000"/>
              </a:lnSpc>
              <a:spcBef>
                <a:spcPct val="0"/>
              </a:spcBef>
              <a:spcAft>
                <a:spcPct val="0"/>
              </a:spcAft>
              <a:buClr>
                <a:srgbClr val="007DB8"/>
              </a:buClr>
            </a:pPr>
            <a:fld id="{58EC7406-F4CC-4ABF-902E-2AF4E70E5C0F}" type="slidenum">
              <a:rPr lang="en-US" sz="1000">
                <a:solidFill>
                  <a:srgbClr val="000000">
                    <a:lumMod val="50000"/>
                    <a:lumOff val="50000"/>
                  </a:srgbClr>
                </a:solidFill>
              </a:rPr>
              <a:pPr algn="r" fontAlgn="base">
                <a:lnSpc>
                  <a:spcPct val="90000"/>
                </a:lnSpc>
                <a:spcBef>
                  <a:spcPct val="0"/>
                </a:spcBef>
                <a:spcAft>
                  <a:spcPct val="0"/>
                </a:spcAft>
                <a:buClr>
                  <a:srgbClr val="007DB8"/>
                </a:buClr>
              </a:pPr>
              <a:t>‹#›</a:t>
            </a:fld>
            <a:endParaRPr lang="en-US" sz="1000" dirty="0">
              <a:solidFill>
                <a:srgbClr val="000000">
                  <a:lumMod val="50000"/>
                  <a:lumOff val="50000"/>
                </a:srgbClr>
              </a:solidFill>
            </a:endParaRPr>
          </a:p>
        </p:txBody>
      </p:sp>
      <p:sp>
        <p:nvSpPr>
          <p:cNvPr id="26" name="TextBox 25"/>
          <p:cNvSpPr txBox="1"/>
          <p:nvPr/>
        </p:nvSpPr>
        <p:spPr>
          <a:xfrm>
            <a:off x="586650" y="6454316"/>
            <a:ext cx="352661" cy="138499"/>
          </a:xfrm>
          <a:prstGeom prst="rect">
            <a:avLst/>
          </a:prstGeom>
        </p:spPr>
        <p:txBody>
          <a:bodyPr vert="horz" wrap="none" lIns="0" tIns="0" rIns="0" bIns="0" rtlCol="0" anchor="ctr" anchorCtr="0">
            <a:spAutoFit/>
          </a:bodyPr>
          <a:lstStyle/>
          <a:p>
            <a:pPr fontAlgn="base">
              <a:lnSpc>
                <a:spcPct val="90000"/>
              </a:lnSpc>
              <a:spcBef>
                <a:spcPct val="0"/>
              </a:spcBef>
              <a:spcAft>
                <a:spcPct val="0"/>
              </a:spcAft>
              <a:buClr>
                <a:srgbClr val="007DB8"/>
              </a:buClr>
            </a:pPr>
            <a:r>
              <a:rPr lang="en-US" sz="1000" dirty="0">
                <a:solidFill>
                  <a:srgbClr val="000000">
                    <a:lumMod val="50000"/>
                    <a:lumOff val="50000"/>
                  </a:srgbClr>
                </a:solidFill>
              </a:rPr>
              <a:t>of </a:t>
            </a:r>
            <a:r>
              <a:rPr lang="en-US" sz="1000" dirty="0" smtClean="0">
                <a:solidFill>
                  <a:srgbClr val="000000">
                    <a:lumMod val="50000"/>
                    <a:lumOff val="50000"/>
                  </a:srgbClr>
                </a:solidFill>
              </a:rPr>
              <a:t>146</a:t>
            </a:r>
            <a:endParaRPr lang="en-US" sz="1000" dirty="0">
              <a:solidFill>
                <a:srgbClr val="000000">
                  <a:lumMod val="50000"/>
                  <a:lumOff val="50000"/>
                </a:srgbClr>
              </a:solidFill>
            </a:endParaRPr>
          </a:p>
        </p:txBody>
      </p:sp>
      <p:sp>
        <p:nvSpPr>
          <p:cNvPr id="2" name="TextBox 1"/>
          <p:cNvSpPr txBox="1"/>
          <p:nvPr userDrawn="1"/>
        </p:nvSpPr>
        <p:spPr>
          <a:xfrm>
            <a:off x="1289304" y="6379613"/>
            <a:ext cx="3584448" cy="246221"/>
          </a:xfrm>
          <a:prstGeom prst="rect">
            <a:avLst/>
          </a:prstGeom>
          <a:noFill/>
        </p:spPr>
        <p:txBody>
          <a:bodyPr wrap="square" rtlCol="0">
            <a:spAutoFit/>
          </a:bodyPr>
          <a:lstStyle/>
          <a:p>
            <a:pPr>
              <a:spcBef>
                <a:spcPts val="0"/>
              </a:spcBef>
              <a:spcAft>
                <a:spcPts val="0"/>
              </a:spcAft>
              <a:buClr>
                <a:schemeClr val="bg1"/>
              </a:buClr>
            </a:pPr>
            <a:r>
              <a:rPr lang="en-US" sz="1000" dirty="0" smtClean="0">
                <a:solidFill>
                  <a:schemeClr val="bg2">
                    <a:lumMod val="50000"/>
                    <a:lumOff val="50000"/>
                  </a:schemeClr>
                </a:solidFill>
                <a:latin typeface="+mn-lt"/>
              </a:rPr>
              <a:t>Internal Use - Confidential</a:t>
            </a:r>
          </a:p>
        </p:txBody>
      </p:sp>
      <p:sp>
        <p:nvSpPr>
          <p:cNvPr id="23" name="fl"/>
          <p:cNvSpPr txBox="1"/>
          <p:nvPr/>
        </p:nvSpPr>
        <p:spPr>
          <a:xfrm>
            <a:off x="0" y="6530340"/>
            <a:ext cx="12192000" cy="138499"/>
          </a:xfrm>
          <a:prstGeom prst="rect">
            <a:avLst/>
          </a:prstGeom>
          <a:noFill/>
        </p:spPr>
        <p:txBody>
          <a:bodyPr vert="horz" wrap="none" lIns="0" tIns="0" rIns="0" bIns="0" rtlCol="0" anchor="ctr" anchorCtr="0">
            <a:spAutoFit/>
          </a:bodyPr>
          <a:lstStyle/>
          <a:p>
            <a:pPr algn="l" fontAlgn="base">
              <a:lnSpc>
                <a:spcPct val="90000"/>
              </a:lnSpc>
              <a:spcBef>
                <a:spcPts val="133"/>
              </a:spcBef>
              <a:spcAft>
                <a:spcPts val="133"/>
              </a:spcAft>
            </a:pPr>
            <a:endParaRPr lang="en-US" sz="1000" b="0" i="0" u="none" baseline="0" dirty="0" smtClean="0">
              <a:solidFill>
                <a:srgbClr val="808080"/>
              </a:solidFill>
              <a:latin typeface="arial" panose="020B0604020202020204" pitchFamily="34" charset="0"/>
            </a:endParaRPr>
          </a:p>
        </p:txBody>
      </p:sp>
    </p:spTree>
    <p:extLst>
      <p:ext uri="{BB962C8B-B14F-4D97-AF65-F5344CB8AC3E}">
        <p14:creationId xmlns:p14="http://schemas.microsoft.com/office/powerpoint/2010/main" val="214904584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5402" r:id="rId23"/>
    <p:sldLayoutId id="2147485403" r:id="rId24"/>
    <p:sldLayoutId id="2147485404" r:id="rId25"/>
    <p:sldLayoutId id="2147485405" r:id="rId26"/>
    <p:sldLayoutId id="2147485406" r:id="rId27"/>
  </p:sldLayoutIdLst>
  <p:transition spd="med">
    <p:wipe dir="r"/>
  </p:transition>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3733"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p:titleStyle>
    <p:bodyStyle>
      <a:lvl1pPr marL="304792" indent="-304792" algn="l" rtl="0" eaLnBrk="1" fontAlgn="base" hangingPunct="1">
        <a:lnSpc>
          <a:spcPct val="100000"/>
        </a:lnSpc>
        <a:spcBef>
          <a:spcPts val="1600"/>
        </a:spcBef>
        <a:spcAft>
          <a:spcPts val="0"/>
        </a:spcAft>
        <a:buClr>
          <a:srgbClr val="AAAAAA"/>
        </a:buClr>
        <a:buFont typeface="Arial" pitchFamily="34" charset="0"/>
        <a:buChar char="•"/>
        <a:defRPr sz="1867">
          <a:solidFill>
            <a:srgbClr val="000000"/>
          </a:solidFill>
          <a:latin typeface="+mj-lt"/>
          <a:ea typeface="Museo Sans For Dell" pitchFamily="2" charset="0"/>
          <a:cs typeface="+mn-cs"/>
        </a:defRPr>
      </a:lvl1pPr>
      <a:lvl2pPr marL="766214" indent="-311143" algn="l" rtl="0" eaLnBrk="1" fontAlgn="base" hangingPunct="1">
        <a:lnSpc>
          <a:spcPct val="100000"/>
        </a:lnSpc>
        <a:spcBef>
          <a:spcPts val="400"/>
        </a:spcBef>
        <a:spcAft>
          <a:spcPts val="0"/>
        </a:spcAft>
        <a:buClr>
          <a:srgbClr val="AAAAAA"/>
        </a:buClr>
        <a:buFont typeface="Museo Sans For Dell" pitchFamily="2" charset="0"/>
        <a:buChar char="–"/>
        <a:defRPr sz="1600" baseline="0">
          <a:solidFill>
            <a:srgbClr val="000000"/>
          </a:solidFill>
          <a:latin typeface="+mj-lt"/>
          <a:ea typeface="Museo Sans For Dell" pitchFamily="2" charset="0"/>
        </a:defRPr>
      </a:lvl2pPr>
      <a:lvl3pPr marL="1212820" indent="-294210" algn="l" rtl="0" eaLnBrk="1" fontAlgn="base" hangingPunct="1">
        <a:lnSpc>
          <a:spcPct val="100000"/>
        </a:lnSpc>
        <a:spcBef>
          <a:spcPts val="400"/>
        </a:spcBef>
        <a:spcAft>
          <a:spcPts val="0"/>
        </a:spcAft>
        <a:buClr>
          <a:srgbClr val="AAAAAA"/>
        </a:buClr>
        <a:buFont typeface="Museo Sans For Dell" pitchFamily="2" charset="0"/>
        <a:buChar char="›"/>
        <a:defRPr sz="1333" baseline="0">
          <a:solidFill>
            <a:srgbClr val="000000"/>
          </a:solidFill>
          <a:latin typeface="+mj-lt"/>
          <a:ea typeface="Museo Sans For Dell" pitchFamily="2" charset="0"/>
        </a:defRPr>
      </a:lvl3pPr>
      <a:lvl4pPr marL="1661542" indent="-296326" algn="l" rtl="0" eaLnBrk="1" fontAlgn="base" hangingPunct="1">
        <a:lnSpc>
          <a:spcPct val="90000"/>
        </a:lnSpc>
        <a:spcBef>
          <a:spcPts val="400"/>
        </a:spcBef>
        <a:spcAft>
          <a:spcPts val="0"/>
        </a:spcAft>
        <a:buClr>
          <a:srgbClr val="AAAAAA"/>
        </a:buClr>
        <a:buFont typeface="Courier New" panose="02070309020205020404" pitchFamily="49" charset="0"/>
        <a:buChar char="o"/>
        <a:defRPr sz="1333" baseline="0">
          <a:solidFill>
            <a:srgbClr val="000000"/>
          </a:solidFill>
          <a:latin typeface="+mj-lt"/>
          <a:ea typeface="Museo Sans For Dell" pitchFamily="2" charset="0"/>
        </a:defRPr>
      </a:lvl4pPr>
      <a:lvl5pPr marL="2144130" indent="-315376" algn="l" rtl="0" eaLnBrk="1" fontAlgn="base" hangingPunct="1">
        <a:lnSpc>
          <a:spcPct val="90000"/>
        </a:lnSpc>
        <a:spcBef>
          <a:spcPts val="1067"/>
        </a:spcBef>
        <a:spcAft>
          <a:spcPct val="0"/>
        </a:spcAft>
        <a:buClr>
          <a:schemeClr val="bg1"/>
        </a:buClr>
        <a:buFont typeface="Museo For Dell 300" pitchFamily="50" charset="0"/>
        <a:buChar char="–"/>
        <a:defRPr sz="2400">
          <a:solidFill>
            <a:schemeClr val="bg2"/>
          </a:solidFill>
          <a:latin typeface="Museo Sans For Dell" pitchFamily="2" charset="0"/>
          <a:ea typeface="Museo Sans For Dell" pitchFamily="2" charset="0"/>
        </a:defRPr>
      </a:lvl5pPr>
      <a:lvl6pPr marL="2753715"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6pPr>
      <a:lvl7pPr marL="3363300"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7pPr>
      <a:lvl8pPr marL="3972885"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8pPr>
      <a:lvl9pPr marL="4582469"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28" userDrawn="1">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10309"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48.png"/><Relationship Id="rId4" Type="http://schemas.openxmlformats.org/officeDocument/2006/relationships/slide" Target="slide4.xml"/></Relationships>
</file>

<file path=ppt/slides/_rels/slide102.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49.png"/><Relationship Id="rId4" Type="http://schemas.openxmlformats.org/officeDocument/2006/relationships/slide" Target="slide4.xml"/></Relationships>
</file>

<file path=ppt/slides/_rels/slide103.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7" Type="http://schemas.openxmlformats.org/officeDocument/2006/relationships/image" Target="../media/image38.png"/><Relationship Id="rId2" Type="http://schemas.openxmlformats.org/officeDocument/2006/relationships/notesSlide" Target="../notesSlides/notesSlide89.xml"/><Relationship Id="rId1" Type="http://schemas.openxmlformats.org/officeDocument/2006/relationships/slideLayout" Target="../slideLayouts/slideLayout5.xml"/><Relationship Id="rId6" Type="http://schemas.openxmlformats.org/officeDocument/2006/relationships/image" Target="../media/image240.png"/><Relationship Id="rId5" Type="http://schemas.openxmlformats.org/officeDocument/2006/relationships/image" Target="../media/image250.jpeg"/><Relationship Id="rId4" Type="http://schemas.openxmlformats.org/officeDocument/2006/relationships/slide" Target="slide4.xml"/></Relationships>
</file>

<file path=ppt/slides/_rels/slide104.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9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51.jpeg"/><Relationship Id="rId4" Type="http://schemas.openxmlformats.org/officeDocument/2006/relationships/slide" Target="slide4.xml"/></Relationships>
</file>

<file path=ppt/slides/_rels/slide10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dell.gosavo.com/CustomPage/View.aspx?id=35410309" TargetMode="External"/><Relationship Id="rId7" Type="http://schemas.openxmlformats.org/officeDocument/2006/relationships/image" Target="../media/image254.png"/><Relationship Id="rId2" Type="http://schemas.openxmlformats.org/officeDocument/2006/relationships/notesSlide" Target="../notesSlides/notesSlide91.xml"/><Relationship Id="rId1" Type="http://schemas.openxmlformats.org/officeDocument/2006/relationships/slideLayout" Target="../slideLayouts/slideLayout5.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slide" Target="slide4.xml"/></Relationships>
</file>

<file path=ppt/slides/_rels/slide106.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hyperlink" Target="https://dell.gosavo.com/CustomPage/View.aspx?id=35410309" TargetMode="External"/><Relationship Id="rId7" Type="http://schemas.openxmlformats.org/officeDocument/2006/relationships/image" Target="../media/image257.png"/><Relationship Id="rId2" Type="http://schemas.openxmlformats.org/officeDocument/2006/relationships/notesSlide" Target="../notesSlides/notesSlide92.xml"/><Relationship Id="rId1" Type="http://schemas.openxmlformats.org/officeDocument/2006/relationships/slideLayout" Target="../slideLayouts/slideLayout5.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slide" Target="slide4.xml"/><Relationship Id="rId9" Type="http://schemas.openxmlformats.org/officeDocument/2006/relationships/image" Target="../media/image38.png"/></Relationships>
</file>

<file path=ppt/slides/_rels/slide107.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9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59.png"/><Relationship Id="rId4" Type="http://schemas.openxmlformats.org/officeDocument/2006/relationships/slide" Target="slide4.xml"/></Relationships>
</file>

<file path=ppt/slides/_rels/slide108.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7" Type="http://schemas.openxmlformats.org/officeDocument/2006/relationships/image" Target="../media/image38.png"/><Relationship Id="rId2" Type="http://schemas.openxmlformats.org/officeDocument/2006/relationships/notesSlide" Target="../notesSlides/notesSlide94.xml"/><Relationship Id="rId1" Type="http://schemas.openxmlformats.org/officeDocument/2006/relationships/slideLayout" Target="../slideLayouts/slideLayout5.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slide" Target="slide4.xml"/></Relationships>
</file>

<file path=ppt/slides/_rels/slide10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dell.gosavo.com/CustomPage/View.aspx?id=35410309" TargetMode="External"/><Relationship Id="rId7" Type="http://schemas.microsoft.com/office/2007/relationships/hdphoto" Target="../media/hdphoto1.wdp"/><Relationship Id="rId2" Type="http://schemas.openxmlformats.org/officeDocument/2006/relationships/notesSlide" Target="../notesSlides/notesSlide95.xml"/><Relationship Id="rId1" Type="http://schemas.openxmlformats.org/officeDocument/2006/relationships/slideLayout" Target="../slideLayouts/slideLayout5.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image" Target="../media/image29.png"/><Relationship Id="rId4" Type="http://schemas.openxmlformats.org/officeDocument/2006/relationships/image" Target="../media/image28.jpeg"/></Relationships>
</file>

<file path=ppt/slides/_rels/slide110.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64.jpeg"/><Relationship Id="rId4" Type="http://schemas.openxmlformats.org/officeDocument/2006/relationships/slide" Target="slide4.xml"/></Relationships>
</file>

<file path=ppt/slides/_rels/slide1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5.png"/><Relationship Id="rId1" Type="http://schemas.openxmlformats.org/officeDocument/2006/relationships/slideLayout" Target="../slideLayouts/slideLayout5.xml"/><Relationship Id="rId5" Type="http://schemas.openxmlformats.org/officeDocument/2006/relationships/image" Target="../media/image267.png"/><Relationship Id="rId4" Type="http://schemas.openxmlformats.org/officeDocument/2006/relationships/image" Target="../media/image266.png"/></Relationships>
</file>

<file path=ppt/slides/_rels/slide1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69.png"/><Relationship Id="rId2" Type="http://schemas.openxmlformats.org/officeDocument/2006/relationships/notesSlide" Target="../notesSlides/notesSlide97.xml"/><Relationship Id="rId1" Type="http://schemas.openxmlformats.org/officeDocument/2006/relationships/slideLayout" Target="../slideLayouts/slideLayout13.xml"/><Relationship Id="rId6" Type="http://schemas.openxmlformats.org/officeDocument/2006/relationships/image" Target="../media/image268.jpg"/><Relationship Id="rId5" Type="http://schemas.openxmlformats.org/officeDocument/2006/relationships/slide" Target="slide4.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71.png"/><Relationship Id="rId4" Type="http://schemas.openxmlformats.org/officeDocument/2006/relationships/hyperlink" Target="https://dell.gosavo.com/CustomPage/View.aspx?id=35410309"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272.png"/><Relationship Id="rId7" Type="http://schemas.openxmlformats.org/officeDocument/2006/relationships/image" Target="../media/image38.png"/><Relationship Id="rId2" Type="http://schemas.openxmlformats.org/officeDocument/2006/relationships/notesSlide" Target="../notesSlides/notesSlide99.xml"/><Relationship Id="rId1" Type="http://schemas.openxmlformats.org/officeDocument/2006/relationships/slideLayout" Target="../slideLayouts/slideLayout5.xml"/><Relationship Id="rId6" Type="http://schemas.openxmlformats.org/officeDocument/2006/relationships/image" Target="../media/image273.png"/><Relationship Id="rId5" Type="http://schemas.openxmlformats.org/officeDocument/2006/relationships/hyperlink" Target="https://dell.gosavo.com/CustomPage/View.aspx?id=35410309" TargetMode="External"/><Relationship Id="rId4" Type="http://schemas.openxmlformats.org/officeDocument/2006/relationships/slide" Target="slide4.xml"/></Relationships>
</file>

<file path=ppt/slides/_rels/slide1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67.png"/><Relationship Id="rId4" Type="http://schemas.openxmlformats.org/officeDocument/2006/relationships/hyperlink" Target="https://dell.gosavo.com/CustomPage/View.aspx?id=35410309" TargetMode="External"/></Relationships>
</file>

<file path=ppt/slides/_rels/slide1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65.png"/><Relationship Id="rId4" Type="http://schemas.openxmlformats.org/officeDocument/2006/relationships/hyperlink" Target="https://dell.gosavo.com/CustomPage/View.aspx?id=35410309" TargetMode="External"/></Relationships>
</file>

<file path=ppt/slides/_rels/slide1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74.png"/><Relationship Id="rId4" Type="http://schemas.openxmlformats.org/officeDocument/2006/relationships/hyperlink" Target="https://dell.gosavo.com/CustomPage/View.aspx?id=35410309" TargetMode="External"/></Relationships>
</file>

<file path=ppt/slides/_rels/slide1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75.png"/><Relationship Id="rId4" Type="http://schemas.openxmlformats.org/officeDocument/2006/relationships/hyperlink" Target="https://dell.gosavo.com/CustomPage/View.aspx?id=3541030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slide" Target="slide4.xml"/></Relationships>
</file>

<file path=ppt/slides/_rels/slide1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4.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76.png"/><Relationship Id="rId4" Type="http://schemas.openxmlformats.org/officeDocument/2006/relationships/hyperlink" Target="https://dell.gosavo.com/CustomPage/View.aspx?id=35410309" TargetMode="External"/></Relationships>
</file>

<file path=ppt/slides/_rels/slide1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77.jpeg"/><Relationship Id="rId4" Type="http://schemas.openxmlformats.org/officeDocument/2006/relationships/hyperlink" Target="https://dell.gosavo.com/CustomPage/View.aspx?id=35410309"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79.png"/><Relationship Id="rId2" Type="http://schemas.openxmlformats.org/officeDocument/2006/relationships/notesSlide" Target="../notesSlides/notesSlide106.xml"/><Relationship Id="rId1" Type="http://schemas.openxmlformats.org/officeDocument/2006/relationships/slideLayout" Target="../slideLayouts/slideLayout13.xml"/><Relationship Id="rId6" Type="http://schemas.openxmlformats.org/officeDocument/2006/relationships/image" Target="../media/image278.png"/><Relationship Id="rId5" Type="http://schemas.openxmlformats.org/officeDocument/2006/relationships/slide" Target="slide4.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slide" Target="slide4.xml"/><Relationship Id="rId1" Type="http://schemas.openxmlformats.org/officeDocument/2006/relationships/slideLayout" Target="../slideLayouts/slideLayout5.xml"/><Relationship Id="rId4" Type="http://schemas.openxmlformats.org/officeDocument/2006/relationships/image" Target="../media/image279.png"/></Relationships>
</file>

<file path=ppt/slides/_rels/slide124.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notesSlide" Target="../notesSlides/notesSlide10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10309"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notesSlide" Target="../notesSlides/notesSlide10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10309"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7" Type="http://schemas.openxmlformats.org/officeDocument/2006/relationships/image" Target="../media/image281.png"/><Relationship Id="rId2" Type="http://schemas.openxmlformats.org/officeDocument/2006/relationships/notesSlide" Target="../notesSlides/notesSlide109.xml"/><Relationship Id="rId1" Type="http://schemas.openxmlformats.org/officeDocument/2006/relationships/slideLayout" Target="../slideLayouts/slideLayout5.xml"/><Relationship Id="rId6" Type="http://schemas.openxmlformats.org/officeDocument/2006/relationships/image" Target="../media/image278.png"/><Relationship Id="rId5" Type="http://schemas.openxmlformats.org/officeDocument/2006/relationships/image" Target="../media/image38.png"/><Relationship Id="rId4" Type="http://schemas.openxmlformats.org/officeDocument/2006/relationships/slide" Target="slide4.xml"/></Relationships>
</file>

<file path=ppt/slides/_rels/slide127.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110.xml"/><Relationship Id="rId1" Type="http://schemas.openxmlformats.org/officeDocument/2006/relationships/slideLayout" Target="../slideLayouts/slideLayout5.xml"/><Relationship Id="rId6" Type="http://schemas.openxmlformats.org/officeDocument/2006/relationships/image" Target="../media/image282.emf"/><Relationship Id="rId5" Type="http://schemas.openxmlformats.org/officeDocument/2006/relationships/image" Target="../media/image38.png"/><Relationship Id="rId4" Type="http://schemas.openxmlformats.org/officeDocument/2006/relationships/slide" Target="slide4.xml"/></Relationships>
</file>

<file path=ppt/slides/_rels/slide128.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111.xml"/><Relationship Id="rId1" Type="http://schemas.openxmlformats.org/officeDocument/2006/relationships/slideLayout" Target="../slideLayouts/slideLayout5.xml"/><Relationship Id="rId6" Type="http://schemas.openxmlformats.org/officeDocument/2006/relationships/image" Target="../media/image283.jpeg"/><Relationship Id="rId5" Type="http://schemas.openxmlformats.org/officeDocument/2006/relationships/image" Target="../media/image38.png"/><Relationship Id="rId4" Type="http://schemas.openxmlformats.org/officeDocument/2006/relationships/slide" Target="slide4.xml"/></Relationships>
</file>

<file path=ppt/slides/_rels/slide129.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112.xml"/><Relationship Id="rId1" Type="http://schemas.openxmlformats.org/officeDocument/2006/relationships/slideLayout" Target="../slideLayouts/slideLayout5.xml"/><Relationship Id="rId6" Type="http://schemas.openxmlformats.org/officeDocument/2006/relationships/image" Target="../media/image284.png"/><Relationship Id="rId5" Type="http://schemas.openxmlformats.org/officeDocument/2006/relationships/image" Target="../media/image38.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 Id="rId9" Type="http://schemas.openxmlformats.org/officeDocument/2006/relationships/slide" Target="slide4.xml"/></Relationships>
</file>

<file path=ppt/slides/_rels/slide1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286.png"/><Relationship Id="rId2" Type="http://schemas.openxmlformats.org/officeDocument/2006/relationships/notesSlide" Target="../notesSlides/notesSlide113.xml"/><Relationship Id="rId1" Type="http://schemas.openxmlformats.org/officeDocument/2006/relationships/slideLayout" Target="../slideLayouts/slideLayout13.xml"/><Relationship Id="rId6" Type="http://schemas.openxmlformats.org/officeDocument/2006/relationships/image" Target="../media/image285.png"/><Relationship Id="rId5" Type="http://schemas.openxmlformats.org/officeDocument/2006/relationships/slide" Target="slide4.xml"/><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87.png"/><Relationship Id="rId1" Type="http://schemas.openxmlformats.org/officeDocument/2006/relationships/slideLayout" Target="../slideLayouts/slideLayout5.xml"/><Relationship Id="rId4" Type="http://schemas.openxmlformats.org/officeDocument/2006/relationships/image" Target="../media/image288.png"/></Relationships>
</file>

<file path=ppt/slides/_rels/slide13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png"/><Relationship Id="rId1" Type="http://schemas.openxmlformats.org/officeDocument/2006/relationships/slideLayout" Target="../slideLayouts/slideLayout5.xml"/><Relationship Id="rId5" Type="http://schemas.openxmlformats.org/officeDocument/2006/relationships/slide" Target="slide4.xml"/><Relationship Id="rId4" Type="http://schemas.openxmlformats.org/officeDocument/2006/relationships/image" Target="../media/image291.png"/></Relationships>
</file>

<file path=ppt/slides/_rels/slide133.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png"/><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295.png"/><Relationship Id="rId4" Type="http://schemas.openxmlformats.org/officeDocument/2006/relationships/image" Target="../media/image294.png"/></Relationships>
</file>

<file path=ppt/slides/_rels/slide13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6.emf"/><Relationship Id="rId7" Type="http://schemas.openxmlformats.org/officeDocument/2006/relationships/image" Target="../media/image300.png"/><Relationship Id="rId2" Type="http://schemas.openxmlformats.org/officeDocument/2006/relationships/notesSlide" Target="../notesSlides/notesSlide114.xml"/><Relationship Id="rId1" Type="http://schemas.openxmlformats.org/officeDocument/2006/relationships/slideLayout" Target="../slideLayouts/slideLayout5.xml"/><Relationship Id="rId6" Type="http://schemas.openxmlformats.org/officeDocument/2006/relationships/image" Target="../media/image299.jpeg"/><Relationship Id="rId5" Type="http://schemas.openxmlformats.org/officeDocument/2006/relationships/image" Target="../media/image298.jpeg"/><Relationship Id="rId4" Type="http://schemas.openxmlformats.org/officeDocument/2006/relationships/image" Target="../media/image297.jpeg"/><Relationship Id="rId9" Type="http://schemas.openxmlformats.org/officeDocument/2006/relationships/image" Target="../media/image61.jpg"/></Relationships>
</file>

<file path=ppt/slides/_rels/slide135.xml.rels><?xml version="1.0" encoding="UTF-8" standalone="yes"?>
<Relationships xmlns="http://schemas.openxmlformats.org/package/2006/relationships"><Relationship Id="rId3" Type="http://schemas.openxmlformats.org/officeDocument/2006/relationships/image" Target="../media/image302.png"/><Relationship Id="rId7" Type="http://schemas.openxmlformats.org/officeDocument/2006/relationships/slide" Target="slide4.xml"/><Relationship Id="rId2" Type="http://schemas.openxmlformats.org/officeDocument/2006/relationships/image" Target="../media/image301.jpeg"/><Relationship Id="rId1" Type="http://schemas.openxmlformats.org/officeDocument/2006/relationships/slideLayout" Target="../slideLayouts/slideLayout5.xml"/><Relationship Id="rId6" Type="http://schemas.openxmlformats.org/officeDocument/2006/relationships/image" Target="../media/image305.png"/><Relationship Id="rId5" Type="http://schemas.openxmlformats.org/officeDocument/2006/relationships/image" Target="../media/image304.png"/><Relationship Id="rId4" Type="http://schemas.openxmlformats.org/officeDocument/2006/relationships/image" Target="../media/image303.png"/></Relationships>
</file>

<file path=ppt/slides/_rels/slide136.xml.rels><?xml version="1.0" encoding="UTF-8" standalone="yes"?>
<Relationships xmlns="http://schemas.openxmlformats.org/package/2006/relationships"><Relationship Id="rId3" Type="http://schemas.openxmlformats.org/officeDocument/2006/relationships/hyperlink" Target="https://dell.gosavo.com/Document/Document.aspx?id=37408842&amp;view=" TargetMode="External"/><Relationship Id="rId2" Type="http://schemas.openxmlformats.org/officeDocument/2006/relationships/notesSlide" Target="../notesSlides/notesSlide115.xml"/><Relationship Id="rId1" Type="http://schemas.openxmlformats.org/officeDocument/2006/relationships/slideLayout" Target="../slideLayouts/slideLayout24.xml"/><Relationship Id="rId6" Type="http://schemas.openxmlformats.org/officeDocument/2006/relationships/slide" Target="slide4.xml"/><Relationship Id="rId5" Type="http://schemas.openxmlformats.org/officeDocument/2006/relationships/hyperlink" Target="https://dell.gosavo.com/CustomPage/View.aspx?id=36115855" TargetMode="External"/><Relationship Id="rId4" Type="http://schemas.openxmlformats.org/officeDocument/2006/relationships/hyperlink" Target="https://dell.gosavo.com/Document/Document.aspx?id=3798550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1.jpe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www.dell.com/support" TargetMode="External"/><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hyperlink" Target="https://dell.gosavo.com/CustomPage/View.aspx?id=41755214" TargetMode="External"/><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7"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59.jpeg"/><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7"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59.jpe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slide" Target="slide4.xml"/><Relationship Id="rId4" Type="http://schemas.openxmlformats.org/officeDocument/2006/relationships/hyperlink" Target="https://dell.gosavo.com/CustomPage/View.aspx?id=3541027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slide" Target="slide4.xml"/><Relationship Id="rId4" Type="http://schemas.openxmlformats.org/officeDocument/2006/relationships/hyperlink" Target="https://dell.gosavo.com/CustomPage/View.aspx?id=3541027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1.jpg"/><Relationship Id="rId5" Type="http://schemas.openxmlformats.org/officeDocument/2006/relationships/image" Target="../media/image65.png"/><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66.png"/><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67.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1027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1027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70.png"/><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1.jpg"/><Relationship Id="rId5" Type="http://schemas.openxmlformats.org/officeDocument/2006/relationships/image" Target="../media/image78.jpeg"/><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7"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79.png"/><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80.jpeg"/><Relationship Id="rId5" Type="http://schemas.openxmlformats.org/officeDocument/2006/relationships/image" Target="../media/image38.png"/><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1027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82.jpeg"/><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1027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slide" Target="slide4.xml"/><Relationship Id="rId4" Type="http://schemas.openxmlformats.org/officeDocument/2006/relationships/hyperlink" Target="https://dell.gosavo.com/CustomPage/View.aspx?id=35410270"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77.xml"/><Relationship Id="rId18" Type="http://schemas.openxmlformats.org/officeDocument/2006/relationships/image" Target="../media/image11.jpeg"/><Relationship Id="rId3" Type="http://schemas.openxmlformats.org/officeDocument/2006/relationships/slide" Target="slide11.xml"/><Relationship Id="rId7" Type="http://schemas.openxmlformats.org/officeDocument/2006/relationships/slide" Target="slide45.xml"/><Relationship Id="rId12" Type="http://schemas.openxmlformats.org/officeDocument/2006/relationships/slide" Target="slide73.xml"/><Relationship Id="rId17" Type="http://schemas.openxmlformats.org/officeDocument/2006/relationships/slide" Target="slide122.xml"/><Relationship Id="rId2" Type="http://schemas.openxmlformats.org/officeDocument/2006/relationships/slide" Target="slide5.xml"/><Relationship Id="rId16" Type="http://schemas.openxmlformats.org/officeDocument/2006/relationships/slide" Target="slide115.xml"/><Relationship Id="rId1" Type="http://schemas.openxmlformats.org/officeDocument/2006/relationships/slideLayout" Target="../slideLayouts/slideLayout5.xml"/><Relationship Id="rId6" Type="http://schemas.openxmlformats.org/officeDocument/2006/relationships/slide" Target="slide42.xml"/><Relationship Id="rId11" Type="http://schemas.openxmlformats.org/officeDocument/2006/relationships/slide" Target="slide69.xml"/><Relationship Id="rId5" Type="http://schemas.openxmlformats.org/officeDocument/2006/relationships/slide" Target="slide31.xml"/><Relationship Id="rId15" Type="http://schemas.openxmlformats.org/officeDocument/2006/relationships/slide" Target="slide105.xml"/><Relationship Id="rId10" Type="http://schemas.openxmlformats.org/officeDocument/2006/relationships/slide" Target="slide63.xml"/><Relationship Id="rId4" Type="http://schemas.openxmlformats.org/officeDocument/2006/relationships/slide" Target="slide17.xml"/><Relationship Id="rId9" Type="http://schemas.openxmlformats.org/officeDocument/2006/relationships/slide" Target="slide57.xml"/><Relationship Id="rId14" Type="http://schemas.openxmlformats.org/officeDocument/2006/relationships/slide" Target="slide89.xml"/></Relationships>
</file>

<file path=ppt/slides/_rels/slide40.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7"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86.png"/><Relationship Id="rId4" Type="http://schemas.openxmlformats.org/officeDocument/2006/relationships/slide" Target="slide4.xml"/></Relationships>
</file>

<file path=ppt/slides/_rels/slide42.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slide" Target="slide4.xml"/></Relationships>
</file>

<file path=ppt/slides/_rels/slide43.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89.jpeg"/><Relationship Id="rId4" Type="http://schemas.openxmlformats.org/officeDocument/2006/relationships/slide" Target="slide4.xml"/></Relationships>
</file>

<file path=ppt/slides/_rels/slide44.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90.png"/><Relationship Id="rId4" Type="http://schemas.openxmlformats.org/officeDocument/2006/relationships/slide" Target="slide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slide" Target="slide4.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8.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tags" Target="../tags/tag2.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00.jpg"/><Relationship Id="rId5" Type="http://schemas.openxmlformats.org/officeDocument/2006/relationships/notesSlide" Target="../notesSlides/notesSlide42.xml"/><Relationship Id="rId10" Type="http://schemas.openxmlformats.org/officeDocument/2006/relationships/comments" Target="../comments/comment1.xml"/><Relationship Id="rId4" Type="http://schemas.openxmlformats.org/officeDocument/2006/relationships/slideLayout" Target="../slideLayouts/slideLayout12.xml"/><Relationship Id="rId9" Type="http://schemas.openxmlformats.org/officeDocument/2006/relationships/slide" Target="slide4.xml"/></Relationships>
</file>

<file path=ppt/slides/_rels/slide4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slide" Target="slide4.xml"/><Relationship Id="rId4" Type="http://schemas.openxmlformats.org/officeDocument/2006/relationships/image" Target="../media/image103.png"/><Relationship Id="rId9" Type="http://schemas.openxmlformats.org/officeDocument/2006/relationships/image" Target="../media/image10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6.xml"/><Relationship Id="rId7"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0754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110.png"/><Relationship Id="rId4" Type="http://schemas.openxmlformats.org/officeDocument/2006/relationships/slide" Target="slide4.xml"/></Relationships>
</file>

<file path=ppt/slides/_rels/slide52.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7"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111.png"/><Relationship Id="rId4" Type="http://schemas.openxmlformats.org/officeDocument/2006/relationships/slide" Target="slide4.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16.png"/><Relationship Id="rId3" Type="http://schemas.openxmlformats.org/officeDocument/2006/relationships/tags" Target="../tags/tag4.xml"/><Relationship Id="rId7" Type="http://schemas.openxmlformats.org/officeDocument/2006/relationships/image" Target="../media/image112.jpeg"/><Relationship Id="rId12" Type="http://schemas.openxmlformats.org/officeDocument/2006/relationships/image" Target="../media/image115.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00.jpg"/><Relationship Id="rId11" Type="http://schemas.openxmlformats.org/officeDocument/2006/relationships/image" Target="../media/image114.png"/><Relationship Id="rId5" Type="http://schemas.openxmlformats.org/officeDocument/2006/relationships/notesSlide" Target="../notesSlides/notesSlide47.xml"/><Relationship Id="rId15" Type="http://schemas.openxmlformats.org/officeDocument/2006/relationships/slide" Target="slide4.xml"/><Relationship Id="rId10" Type="http://schemas.openxmlformats.org/officeDocument/2006/relationships/image" Target="../media/image113.png"/><Relationship Id="rId4" Type="http://schemas.openxmlformats.org/officeDocument/2006/relationships/slideLayout" Target="../slideLayouts/slideLayout12.xml"/><Relationship Id="rId9" Type="http://schemas.openxmlformats.org/officeDocument/2006/relationships/image" Target="../media/image101.emf"/><Relationship Id="rId1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hyperlink" Target="https://dell.gosavo.com/CustomPage/View.aspx?id=35410270" TargetMode="External"/><Relationship Id="rId7"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38.png"/><Relationship Id="rId4" Type="http://schemas.openxmlformats.org/officeDocument/2006/relationships/slide" Target="slide4.xml"/></Relationships>
</file>

<file path=ppt/slides/_rels/slide55.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7"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38.png"/><Relationship Id="rId4" Type="http://schemas.openxmlformats.org/officeDocument/2006/relationships/slide" Target="slide4.xml"/></Relationships>
</file>

<file path=ppt/slides/_rels/slide56.xml.rels><?xml version="1.0" encoding="UTF-8" standalone="yes"?>
<Relationships xmlns="http://schemas.openxmlformats.org/package/2006/relationships"><Relationship Id="rId8" Type="http://schemas.openxmlformats.org/officeDocument/2006/relationships/image" Target="../media/image100.jpg"/><Relationship Id="rId13" Type="http://schemas.openxmlformats.org/officeDocument/2006/relationships/image" Target="../media/image122.jpeg"/><Relationship Id="rId3" Type="http://schemas.openxmlformats.org/officeDocument/2006/relationships/tags" Target="../tags/tag6.xml"/><Relationship Id="rId7" Type="http://schemas.openxmlformats.org/officeDocument/2006/relationships/image" Target="../media/image101.emf"/><Relationship Id="rId12" Type="http://schemas.openxmlformats.org/officeDocument/2006/relationships/image" Target="../media/image116.png"/><Relationship Id="rId2" Type="http://schemas.openxmlformats.org/officeDocument/2006/relationships/tags" Target="../tags/tag5.xml"/><Relationship Id="rId16" Type="http://schemas.openxmlformats.org/officeDocument/2006/relationships/slide" Target="slide4.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21.png"/><Relationship Id="rId5" Type="http://schemas.openxmlformats.org/officeDocument/2006/relationships/notesSlide" Target="../notesSlides/notesSlide50.xml"/><Relationship Id="rId15" Type="http://schemas.openxmlformats.org/officeDocument/2006/relationships/image" Target="../media/image123.png"/><Relationship Id="rId10" Type="http://schemas.openxmlformats.org/officeDocument/2006/relationships/image" Target="../media/image120.jpeg"/><Relationship Id="rId4" Type="http://schemas.openxmlformats.org/officeDocument/2006/relationships/slideLayout" Target="../slideLayouts/slideLayout12.xml"/><Relationship Id="rId9" Type="http://schemas.openxmlformats.org/officeDocument/2006/relationships/image" Target="../media/image115.png"/><Relationship Id="rId14" Type="http://schemas.openxmlformats.org/officeDocument/2006/relationships/image" Target="../media/image117.png"/></Relationships>
</file>

<file path=ppt/slides/_rels/slide57.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slide" Target="slide4.xml"/><Relationship Id="rId3" Type="http://schemas.openxmlformats.org/officeDocument/2006/relationships/image" Target="../media/image124.jpe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jpg"/><Relationship Id="rId4" Type="http://schemas.openxmlformats.org/officeDocument/2006/relationships/image" Target="../media/image125.png"/><Relationship Id="rId9" Type="http://schemas.openxmlformats.org/officeDocument/2006/relationships/image" Target="../media/image130.jpg"/></Relationships>
</file>

<file path=ppt/slides/_rels/slide58.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34.jpeg"/><Relationship Id="rId5" Type="http://schemas.openxmlformats.org/officeDocument/2006/relationships/image" Target="../media/image38.png"/><Relationship Id="rId4" Type="http://schemas.openxmlformats.org/officeDocument/2006/relationships/slide" Target="slide4.xml"/></Relationships>
</file>

<file path=ppt/slides/_rels/slide59.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35.png"/><Relationship Id="rId5" Type="http://schemas.openxmlformats.org/officeDocument/2006/relationships/image" Target="../media/image3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hyperlink" Target="https://dell.gosavo.com/Document/Document.aspx?id=37985508" TargetMode="External"/><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hyperlink" Target="https://dell.gosavo.com/Document/Document.aspx?id=35865763" TargetMode="External"/><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38.png"/><Relationship Id="rId4" Type="http://schemas.openxmlformats.org/officeDocument/2006/relationships/slide" Target="slide4.xml"/></Relationships>
</file>

<file path=ppt/slides/_rels/slide61.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38.png"/><Relationship Id="rId4" Type="http://schemas.openxmlformats.org/officeDocument/2006/relationships/slide" Target="sl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07542"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39.png"/><Relationship Id="rId7" Type="http://schemas.openxmlformats.org/officeDocument/2006/relationships/image" Target="../media/image130.jpg"/><Relationship Id="rId12" Type="http://schemas.openxmlformats.org/officeDocument/2006/relationships/comments" Target="../comments/comment2.xm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142.jpg"/><Relationship Id="rId11" Type="http://schemas.openxmlformats.org/officeDocument/2006/relationships/image" Target="../media/image144.jpeg"/><Relationship Id="rId5" Type="http://schemas.openxmlformats.org/officeDocument/2006/relationships/image" Target="../media/image141.jpeg"/><Relationship Id="rId10" Type="http://schemas.openxmlformats.org/officeDocument/2006/relationships/image" Target="../media/image143.jpeg"/><Relationship Id="rId4" Type="http://schemas.openxmlformats.org/officeDocument/2006/relationships/image" Target="../media/image140.jpeg"/><Relationship Id="rId9" Type="http://schemas.openxmlformats.org/officeDocument/2006/relationships/slide" Target="slide4.xml"/></Relationships>
</file>

<file path=ppt/slides/_rels/slide64.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38.png"/><Relationship Id="rId4" Type="http://schemas.openxmlformats.org/officeDocument/2006/relationships/slide" Target="slide4.xml"/></Relationships>
</file>

<file path=ppt/slides/_rels/slide65.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46.png"/><Relationship Id="rId5" Type="http://schemas.openxmlformats.org/officeDocument/2006/relationships/image" Target="../media/image38.png"/><Relationship Id="rId4" Type="http://schemas.openxmlformats.org/officeDocument/2006/relationships/slide" Target="slide4.xml"/></Relationships>
</file>

<file path=ppt/slides/_rels/slide66.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47.png"/><Relationship Id="rId5" Type="http://schemas.openxmlformats.org/officeDocument/2006/relationships/image" Target="../media/image38.png"/><Relationship Id="rId4" Type="http://schemas.openxmlformats.org/officeDocument/2006/relationships/slide" Target="slide4.xml"/></Relationships>
</file>

<file path=ppt/slides/_rels/slide67.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48.jpeg"/><Relationship Id="rId5" Type="http://schemas.openxmlformats.org/officeDocument/2006/relationships/image" Target="../media/image38.png"/><Relationship Id="rId4" Type="http://schemas.openxmlformats.org/officeDocument/2006/relationships/slide" Target="slide4.xml"/></Relationships>
</file>

<file path=ppt/slides/_rels/slide68.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49.png"/><Relationship Id="rId5" Type="http://schemas.openxmlformats.org/officeDocument/2006/relationships/image" Target="../media/image38.png"/><Relationship Id="rId4" Type="http://schemas.openxmlformats.org/officeDocument/2006/relationships/slide" Target="slide4.xml"/></Relationships>
</file>

<file path=ppt/slides/_rels/slide69.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50.jpeg"/><Relationship Id="rId7" Type="http://schemas.openxmlformats.org/officeDocument/2006/relationships/image" Target="../media/image152.jpe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51.jpg"/><Relationship Id="rId5" Type="http://schemas.openxmlformats.org/officeDocument/2006/relationships/image" Target="../media/image130.jpg"/><Relationship Id="rId10" Type="http://schemas.openxmlformats.org/officeDocument/2006/relationships/slide" Target="slide4.xml"/><Relationship Id="rId4" Type="http://schemas.openxmlformats.org/officeDocument/2006/relationships/image" Target="../media/image131.jpg"/><Relationship Id="rId9" Type="http://schemas.openxmlformats.org/officeDocument/2006/relationships/image" Target="../media/image154.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hyperlink" Target="https://dell.gosavo.com/CustomPage/View.aspx?id=35407542" TargetMode="External"/><Relationship Id="rId5" Type="http://schemas.openxmlformats.org/officeDocument/2006/relationships/image" Target="../media/image38.png"/><Relationship Id="rId4" Type="http://schemas.openxmlformats.org/officeDocument/2006/relationships/slide" Target="slide4.xml"/></Relationships>
</file>

<file path=ppt/slides/_rels/slide7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hyperlink" Target="https://dell.gosavo.com/CustomPage/View.aspx?id=35407542" TargetMode="External"/><Relationship Id="rId5" Type="http://schemas.openxmlformats.org/officeDocument/2006/relationships/image" Target="../media/image38.png"/><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image" Target="../media/image165.jpeg"/><Relationship Id="rId18" Type="http://schemas.openxmlformats.org/officeDocument/2006/relationships/image" Target="../media/image169.jpeg"/><Relationship Id="rId3" Type="http://schemas.openxmlformats.org/officeDocument/2006/relationships/image" Target="../media/image157.jpeg"/><Relationship Id="rId7" Type="http://schemas.openxmlformats.org/officeDocument/2006/relationships/image" Target="../media/image161.jpeg"/><Relationship Id="rId12" Type="http://schemas.openxmlformats.org/officeDocument/2006/relationships/hyperlink" Target="http://accessories.us.dell.com/sna/productdetail.aspx?c=us&amp;l=en&amp;s=dhs&amp;cs=19&amp;sku=A4979778&amp;~ck=bncat&amp;~bk=gr:bnMap:CategoryRec,g:RecentPopular,rk:" TargetMode="External"/><Relationship Id="rId17" Type="http://schemas.openxmlformats.org/officeDocument/2006/relationships/image" Target="../media/image168.tiff"/><Relationship Id="rId2" Type="http://schemas.openxmlformats.org/officeDocument/2006/relationships/notesSlide" Target="../notesSlides/notesSlide66.xml"/><Relationship Id="rId16" Type="http://schemas.openxmlformats.org/officeDocument/2006/relationships/image" Target="../media/image167.png"/><Relationship Id="rId20" Type="http://schemas.openxmlformats.org/officeDocument/2006/relationships/slide" Target="slide4.xml"/><Relationship Id="rId1" Type="http://schemas.openxmlformats.org/officeDocument/2006/relationships/slideLayout" Target="../slideLayouts/slideLayout5.xml"/><Relationship Id="rId6" Type="http://schemas.openxmlformats.org/officeDocument/2006/relationships/image" Target="../media/image160.jpeg"/><Relationship Id="rId11" Type="http://schemas.openxmlformats.org/officeDocument/2006/relationships/image" Target="../media/image164.jpeg"/><Relationship Id="rId5" Type="http://schemas.openxmlformats.org/officeDocument/2006/relationships/image" Target="../media/image159.jpeg"/><Relationship Id="rId15" Type="http://schemas.openxmlformats.org/officeDocument/2006/relationships/image" Target="../media/image166.jpeg"/><Relationship Id="rId10" Type="http://schemas.openxmlformats.org/officeDocument/2006/relationships/hyperlink" Target="http://accessories.us.dell.com/sna/sna.aspx?c=us&amp;cs=19&amp;l=en&amp;s=dhs&amp;~topic=gaming_console_pc_01" TargetMode="External"/><Relationship Id="rId19" Type="http://schemas.openxmlformats.org/officeDocument/2006/relationships/image" Target="../media/image170.jpeg"/><Relationship Id="rId4" Type="http://schemas.openxmlformats.org/officeDocument/2006/relationships/image" Target="../media/image158.png"/><Relationship Id="rId9" Type="http://schemas.openxmlformats.org/officeDocument/2006/relationships/image" Target="../media/image163.jpeg"/><Relationship Id="rId14" Type="http://schemas.openxmlformats.org/officeDocument/2006/relationships/hyperlink" Target="http://accessories.us.dell.com/sna/productdetail.aspx?c=us&amp;l=en&amp;s=dhs&amp;cs=19&amp;sku=A4742125&amp;~ck=bncat&amp;~bk=gr:bnMap:CategoryRec,g:RecentPopular,rk:"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1.jpg"/><Relationship Id="rId7" Type="http://schemas.openxmlformats.org/officeDocument/2006/relationships/image" Target="../media/image174.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73.png"/><Relationship Id="rId5" Type="http://schemas.openxmlformats.org/officeDocument/2006/relationships/image" Target="../media/image131.jpg"/><Relationship Id="rId4" Type="http://schemas.openxmlformats.org/officeDocument/2006/relationships/image" Target="../media/image172.jpg"/><Relationship Id="rId9"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76.png"/><Relationship Id="rId5" Type="http://schemas.openxmlformats.org/officeDocument/2006/relationships/image" Target="../media/image38.png"/><Relationship Id="rId4" Type="http://schemas.openxmlformats.org/officeDocument/2006/relationships/slide" Target="slide4.xml"/></Relationships>
</file>

<file path=ppt/slides/_rels/slide75.xml.rels><?xml version="1.0" encoding="UTF-8" standalone="yes"?>
<Relationships xmlns="http://schemas.openxmlformats.org/package/2006/relationships"><Relationship Id="rId3" Type="http://schemas.openxmlformats.org/officeDocument/2006/relationships/hyperlink" Target="https://dell.gosavo.com/CustomPage/View.aspx?id=35407542"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176.png"/><Relationship Id="rId5" Type="http://schemas.openxmlformats.org/officeDocument/2006/relationships/image" Target="../media/image38.png"/><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5.xml"/><Relationship Id="rId6" Type="http://schemas.openxmlformats.org/officeDocument/2006/relationships/image" Target="../media/image181.png"/><Relationship Id="rId11" Type="http://schemas.openxmlformats.org/officeDocument/2006/relationships/slide" Target="slide4.xml"/><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s>
</file>

<file path=ppt/slides/_rels/slide7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28.jpeg"/><Relationship Id="rId7" Type="http://schemas.openxmlformats.org/officeDocument/2006/relationships/image" Target="../media/image187.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86.png"/><Relationship Id="rId10" Type="http://schemas.openxmlformats.org/officeDocument/2006/relationships/image" Target="../media/image190.png"/><Relationship Id="rId4" Type="http://schemas.openxmlformats.org/officeDocument/2006/relationships/slide" Target="slide4.xml"/><Relationship Id="rId9" Type="http://schemas.openxmlformats.org/officeDocument/2006/relationships/image" Target="../media/image189.png"/></Relationships>
</file>

<file path=ppt/slides/_rels/slide7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slide" Target="slide4.xml"/></Relationships>
</file>

<file path=ppt/slides/_rels/slide80.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2.png"/><Relationship Id="rId18" Type="http://schemas.openxmlformats.org/officeDocument/2006/relationships/image" Target="../media/image207.png"/><Relationship Id="rId3" Type="http://schemas.openxmlformats.org/officeDocument/2006/relationships/image" Target="../media/image193.jpeg"/><Relationship Id="rId7" Type="http://schemas.openxmlformats.org/officeDocument/2006/relationships/image" Target="../media/image197.png"/><Relationship Id="rId12" Type="http://schemas.openxmlformats.org/officeDocument/2006/relationships/image" Target="../media/image201.png"/><Relationship Id="rId17" Type="http://schemas.openxmlformats.org/officeDocument/2006/relationships/image" Target="../media/image206.jpeg"/><Relationship Id="rId2" Type="http://schemas.openxmlformats.org/officeDocument/2006/relationships/image" Target="../media/image192.jpeg"/><Relationship Id="rId16" Type="http://schemas.openxmlformats.org/officeDocument/2006/relationships/image" Target="../media/image205.jpeg"/><Relationship Id="rId20" Type="http://schemas.openxmlformats.org/officeDocument/2006/relationships/image" Target="../media/image209.png"/><Relationship Id="rId1" Type="http://schemas.openxmlformats.org/officeDocument/2006/relationships/slideLayout" Target="../slideLayouts/slideLayout13.xml"/><Relationship Id="rId6" Type="http://schemas.openxmlformats.org/officeDocument/2006/relationships/image" Target="../media/image196.png"/><Relationship Id="rId11" Type="http://schemas.openxmlformats.org/officeDocument/2006/relationships/image" Target="../media/image189.png"/><Relationship Id="rId5" Type="http://schemas.openxmlformats.org/officeDocument/2006/relationships/image" Target="../media/image195.png"/><Relationship Id="rId15" Type="http://schemas.openxmlformats.org/officeDocument/2006/relationships/image" Target="../media/image204.png"/><Relationship Id="rId10" Type="http://schemas.openxmlformats.org/officeDocument/2006/relationships/image" Target="../media/image200.png"/><Relationship Id="rId19" Type="http://schemas.openxmlformats.org/officeDocument/2006/relationships/image" Target="../media/image208.jpeg"/><Relationship Id="rId4" Type="http://schemas.openxmlformats.org/officeDocument/2006/relationships/image" Target="../media/image194.jpeg"/><Relationship Id="rId9" Type="http://schemas.openxmlformats.org/officeDocument/2006/relationships/image" Target="../media/image199.png"/><Relationship Id="rId14" Type="http://schemas.openxmlformats.org/officeDocument/2006/relationships/image" Target="../media/image203.png"/></Relationships>
</file>

<file path=ppt/slides/_rels/slide8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210.png"/><Relationship Id="rId5" Type="http://schemas.openxmlformats.org/officeDocument/2006/relationships/slide" Target="slide4.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jpeg"/><Relationship Id="rId2" Type="http://schemas.openxmlformats.org/officeDocument/2006/relationships/image" Target="../media/image211.png"/><Relationship Id="rId1" Type="http://schemas.openxmlformats.org/officeDocument/2006/relationships/slideLayout" Target="../slideLayouts/slideLayout5.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8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220.emf"/><Relationship Id="rId4" Type="http://schemas.openxmlformats.org/officeDocument/2006/relationships/image" Target="../media/image219.emf"/></Relationships>
</file>

<file path=ppt/slides/_rels/slide8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 Target="slide4.xml"/><Relationship Id="rId1" Type="http://schemas.openxmlformats.org/officeDocument/2006/relationships/slideLayout" Target="../slideLayouts/slideLayout5.xml"/><Relationship Id="rId6" Type="http://schemas.openxmlformats.org/officeDocument/2006/relationships/image" Target="../media/image216.jpeg"/><Relationship Id="rId5" Type="http://schemas.openxmlformats.org/officeDocument/2006/relationships/image" Target="../media/image222.png"/><Relationship Id="rId4" Type="http://schemas.openxmlformats.org/officeDocument/2006/relationships/image" Target="../media/image221.png"/></Relationships>
</file>

<file path=ppt/slides/_rels/slide8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4.emf"/><Relationship Id="rId7" Type="http://schemas.openxmlformats.org/officeDocument/2006/relationships/image" Target="../media/image227.jpeg"/><Relationship Id="rId2" Type="http://schemas.openxmlformats.org/officeDocument/2006/relationships/image" Target="../media/image223.png"/><Relationship Id="rId1" Type="http://schemas.openxmlformats.org/officeDocument/2006/relationships/slideLayout" Target="../slideLayouts/slideLayout5.xml"/><Relationship Id="rId6" Type="http://schemas.openxmlformats.org/officeDocument/2006/relationships/image" Target="../media/image226.png"/><Relationship Id="rId5" Type="http://schemas.openxmlformats.org/officeDocument/2006/relationships/image" Target="../media/image214.png"/><Relationship Id="rId10" Type="http://schemas.openxmlformats.org/officeDocument/2006/relationships/image" Target="../media/image230.png"/><Relationship Id="rId4" Type="http://schemas.openxmlformats.org/officeDocument/2006/relationships/image" Target="../media/image225.png"/><Relationship Id="rId9" Type="http://schemas.openxmlformats.org/officeDocument/2006/relationships/image" Target="../media/image229.png"/></Relationships>
</file>

<file path=ppt/slides/_rels/slide86.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31.png"/><Relationship Id="rId4" Type="http://schemas.openxmlformats.org/officeDocument/2006/relationships/slide" Target="slide4.xml"/></Relationships>
</file>

<file path=ppt/slides/_rels/slide8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hyperlink" Target="https://dell.gosavo.com/CustomPage/View.aspx?id=35410309" TargetMode="External"/><Relationship Id="rId5" Type="http://schemas.openxmlformats.org/officeDocument/2006/relationships/image" Target="../media/image90.png"/><Relationship Id="rId4" Type="http://schemas.openxmlformats.org/officeDocument/2006/relationships/image" Target="../media/image38.png"/></Relationships>
</file>

<file path=ppt/slides/_rels/slide88.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32.png"/><Relationship Id="rId4" Type="http://schemas.openxmlformats.org/officeDocument/2006/relationships/slide" Target="slide4.xml"/></Relationships>
</file>

<file path=ppt/slides/_rels/slide89.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222.png"/><Relationship Id="rId5" Type="http://schemas.openxmlformats.org/officeDocument/2006/relationships/image" Target="../media/image3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slide" Target="slide4.xml"/><Relationship Id="rId10" Type="http://schemas.openxmlformats.org/officeDocument/2006/relationships/image" Target="../media/image26.png"/><Relationship Id="rId4" Type="http://schemas.openxmlformats.org/officeDocument/2006/relationships/hyperlink" Target="http://futurereadyworkforce.dell.com/the-new-workforce-9am-to/" TargetMode="External"/><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hyperlink" Target="https://dell.gosavo.com/CustomPage/View.aspx?id=35410309" TargetMode="External"/><Relationship Id="rId5" Type="http://schemas.openxmlformats.org/officeDocument/2006/relationships/image" Target="../media/image233.png"/><Relationship Id="rId4" Type="http://schemas.openxmlformats.org/officeDocument/2006/relationships/image" Target="../media/image38.png"/></Relationships>
</file>

<file path=ppt/slides/_rels/slide91.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34.png"/><Relationship Id="rId4" Type="http://schemas.openxmlformats.org/officeDocument/2006/relationships/slide" Target="slide4.xml"/></Relationships>
</file>

<file path=ppt/slides/_rels/slide92.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35.png"/><Relationship Id="rId4" Type="http://schemas.openxmlformats.org/officeDocument/2006/relationships/slide" Target="slide4.xml"/></Relationships>
</file>

<file path=ppt/slides/_rels/slide93.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236.png"/><Relationship Id="rId5" Type="http://schemas.openxmlformats.org/officeDocument/2006/relationships/image" Target="../media/image38.png"/><Relationship Id="rId4" Type="http://schemas.openxmlformats.org/officeDocument/2006/relationships/slide" Target="slide4.xml"/></Relationships>
</file>

<file path=ppt/slides/_rels/slide9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38.pn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237.png"/><Relationship Id="rId5" Type="http://schemas.openxmlformats.org/officeDocument/2006/relationships/slide" Target="slide4.x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39.jpeg"/><Relationship Id="rId1" Type="http://schemas.openxmlformats.org/officeDocument/2006/relationships/slideLayout" Target="../slideLayouts/slideLayout5.xml"/><Relationship Id="rId6" Type="http://schemas.openxmlformats.org/officeDocument/2006/relationships/image" Target="../media/image242.jpeg"/><Relationship Id="rId5" Type="http://schemas.openxmlformats.org/officeDocument/2006/relationships/image" Target="../media/image241.png"/><Relationship Id="rId4" Type="http://schemas.openxmlformats.org/officeDocument/2006/relationships/image" Target="../media/image240.png"/></Relationships>
</file>

<file path=ppt/slides/_rels/slide96.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image" Target="../media/image243.png"/></Relationships>
</file>

<file path=ppt/slides/_rels/slide97.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44.png"/><Relationship Id="rId4" Type="http://schemas.openxmlformats.org/officeDocument/2006/relationships/slide" Target="slide4.xml"/></Relationships>
</file>

<file path=ppt/slides/_rels/slide98.xml.rels><?xml version="1.0" encoding="UTF-8" standalone="yes"?>
<Relationships xmlns="http://schemas.openxmlformats.org/package/2006/relationships"><Relationship Id="rId3" Type="http://schemas.openxmlformats.org/officeDocument/2006/relationships/hyperlink" Target="https://dell.gosavo.com/CustomPage/View.aspx?id=35410309"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45.png"/><Relationship Id="rId4" Type="http://schemas.openxmlformats.org/officeDocument/2006/relationships/slide" Target="slide4.xml"/></Relationships>
</file>

<file path=ppt/slides/_rels/slide9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slide" Target="slide4.xml"/><Relationship Id="rId4" Type="http://schemas.openxmlformats.org/officeDocument/2006/relationships/hyperlink" Target="https://dell.gosavo.com/CustomPage/View.aspx?id=3541030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838282" y="5903061"/>
            <a:ext cx="1949365" cy="873162"/>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2" name="object 2"/>
          <p:cNvSpPr/>
          <p:nvPr/>
        </p:nvSpPr>
        <p:spPr>
          <a:xfrm>
            <a:off x="0" y="0"/>
            <a:ext cx="1927013" cy="1386840"/>
          </a:xfrm>
          <a:custGeom>
            <a:avLst/>
            <a:gdLst/>
            <a:ahLst/>
            <a:cxnLst/>
            <a:rect l="l" t="t" r="r" b="b"/>
            <a:pathLst>
              <a:path w="1445260" h="1040130">
                <a:moveTo>
                  <a:pt x="0" y="1039888"/>
                </a:moveTo>
                <a:lnTo>
                  <a:pt x="1444752" y="1039888"/>
                </a:lnTo>
                <a:lnTo>
                  <a:pt x="1444752" y="0"/>
                </a:lnTo>
                <a:lnTo>
                  <a:pt x="0" y="0"/>
                </a:lnTo>
                <a:lnTo>
                  <a:pt x="0" y="1039888"/>
                </a:lnTo>
                <a:close/>
              </a:path>
            </a:pathLst>
          </a:custGeom>
          <a:solidFill>
            <a:srgbClr val="6D2B85"/>
          </a:solidFill>
        </p:spPr>
        <p:txBody>
          <a:bodyPr wrap="square" lIns="0" tIns="0" rIns="0" bIns="0" rtlCol="0"/>
          <a:lstStyle/>
          <a:p>
            <a:endParaRPr sz="2400" dirty="0"/>
          </a:p>
        </p:txBody>
      </p:sp>
      <p:sp>
        <p:nvSpPr>
          <p:cNvPr id="3" name="object 3"/>
          <p:cNvSpPr/>
          <p:nvPr/>
        </p:nvSpPr>
        <p:spPr>
          <a:xfrm>
            <a:off x="0" y="1386517"/>
            <a:ext cx="1927013" cy="1386840"/>
          </a:xfrm>
          <a:custGeom>
            <a:avLst/>
            <a:gdLst/>
            <a:ahLst/>
            <a:cxnLst/>
            <a:rect l="l" t="t" r="r" b="b"/>
            <a:pathLst>
              <a:path w="1445260" h="1040130">
                <a:moveTo>
                  <a:pt x="0" y="1039901"/>
                </a:moveTo>
                <a:lnTo>
                  <a:pt x="1444752" y="1039901"/>
                </a:lnTo>
                <a:lnTo>
                  <a:pt x="1444752" y="0"/>
                </a:lnTo>
                <a:lnTo>
                  <a:pt x="0" y="0"/>
                </a:lnTo>
                <a:lnTo>
                  <a:pt x="0" y="1039901"/>
                </a:lnTo>
                <a:close/>
              </a:path>
            </a:pathLst>
          </a:custGeom>
          <a:solidFill>
            <a:srgbClr val="40AEAF"/>
          </a:solidFill>
        </p:spPr>
        <p:txBody>
          <a:bodyPr wrap="square" lIns="0" tIns="0" rIns="0" bIns="0" rtlCol="0"/>
          <a:lstStyle/>
          <a:p>
            <a:endParaRPr sz="2400" dirty="0"/>
          </a:p>
        </p:txBody>
      </p:sp>
      <p:sp>
        <p:nvSpPr>
          <p:cNvPr id="5" name="object 5"/>
          <p:cNvSpPr/>
          <p:nvPr/>
        </p:nvSpPr>
        <p:spPr>
          <a:xfrm>
            <a:off x="0" y="4109737"/>
            <a:ext cx="1927013" cy="1356359"/>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sp>
        <p:nvSpPr>
          <p:cNvPr id="6" name="object 6"/>
          <p:cNvSpPr/>
          <p:nvPr/>
        </p:nvSpPr>
        <p:spPr>
          <a:xfrm>
            <a:off x="0" y="5466096"/>
            <a:ext cx="1931755" cy="1386840"/>
          </a:xfrm>
          <a:custGeom>
            <a:avLst/>
            <a:gdLst/>
            <a:ahLst/>
            <a:cxnLst/>
            <a:rect l="l" t="t" r="r" b="b"/>
            <a:pathLst>
              <a:path w="1445260" h="1040129">
                <a:moveTo>
                  <a:pt x="0" y="1039901"/>
                </a:moveTo>
                <a:lnTo>
                  <a:pt x="1444752" y="1039901"/>
                </a:lnTo>
                <a:lnTo>
                  <a:pt x="1444752" y="0"/>
                </a:lnTo>
                <a:lnTo>
                  <a:pt x="0" y="0"/>
                </a:lnTo>
                <a:lnTo>
                  <a:pt x="0" y="1039901"/>
                </a:lnTo>
                <a:close/>
              </a:path>
            </a:pathLst>
          </a:custGeom>
          <a:solidFill>
            <a:srgbClr val="CF2028"/>
          </a:solidFill>
        </p:spPr>
        <p:txBody>
          <a:bodyPr wrap="square" lIns="0" tIns="0" rIns="0" bIns="0" rtlCol="0"/>
          <a:lstStyle/>
          <a:p>
            <a:endParaRPr sz="2400" dirty="0"/>
          </a:p>
        </p:txBody>
      </p:sp>
      <p:sp>
        <p:nvSpPr>
          <p:cNvPr id="7" name="object 7"/>
          <p:cNvSpPr txBox="1">
            <a:spLocks noGrp="1"/>
          </p:cNvSpPr>
          <p:nvPr>
            <p:ph type="title"/>
          </p:nvPr>
        </p:nvSpPr>
        <p:spPr>
          <a:xfrm>
            <a:off x="2466847" y="2309974"/>
            <a:ext cx="8399936" cy="779765"/>
          </a:xfrm>
          <a:prstGeom prst="rect">
            <a:avLst/>
          </a:prstGeom>
        </p:spPr>
        <p:txBody>
          <a:bodyPr vert="horz" wrap="square" lIns="0" tIns="0" rIns="0" bIns="0" rtlCol="0">
            <a:spAutoFit/>
          </a:bodyPr>
          <a:lstStyle/>
          <a:p>
            <a:pPr marL="16933">
              <a:lnSpc>
                <a:spcPct val="100000"/>
              </a:lnSpc>
            </a:pPr>
            <a:r>
              <a:rPr lang="en-US" sz="5067" spc="-40" dirty="0" smtClean="0"/>
              <a:t>Sales Playbook</a:t>
            </a:r>
            <a:endParaRPr sz="5067" dirty="0"/>
          </a:p>
        </p:txBody>
      </p:sp>
      <p:sp>
        <p:nvSpPr>
          <p:cNvPr id="8" name="object 8"/>
          <p:cNvSpPr txBox="1"/>
          <p:nvPr/>
        </p:nvSpPr>
        <p:spPr>
          <a:xfrm>
            <a:off x="2466847" y="3395400"/>
            <a:ext cx="6785308" cy="369332"/>
          </a:xfrm>
          <a:prstGeom prst="rect">
            <a:avLst/>
          </a:prstGeom>
        </p:spPr>
        <p:txBody>
          <a:bodyPr vert="horz" wrap="square" lIns="0" tIns="0" rIns="0" bIns="0" rtlCol="0">
            <a:spAutoFit/>
          </a:bodyPr>
          <a:lstStyle/>
          <a:p>
            <a:pPr marL="16933" marR="6773"/>
            <a:r>
              <a:rPr lang="en-US" sz="2400" spc="-33" dirty="0" smtClean="0">
                <a:solidFill>
                  <a:srgbClr val="808080"/>
                </a:solidFill>
                <a:latin typeface="Arial"/>
                <a:cs typeface="Arial"/>
              </a:rPr>
              <a:t>Dell Displays &amp; Client Peripherals Product Details</a:t>
            </a:r>
            <a:endParaRPr lang="en-US" sz="2400" dirty="0">
              <a:latin typeface="Arial"/>
              <a:cs typeface="Arial"/>
            </a:endParaRPr>
          </a:p>
        </p:txBody>
      </p:sp>
      <p:grpSp>
        <p:nvGrpSpPr>
          <p:cNvPr id="9" name="Group 8"/>
          <p:cNvGrpSpPr/>
          <p:nvPr/>
        </p:nvGrpSpPr>
        <p:grpSpPr>
          <a:xfrm>
            <a:off x="2483781" y="3192889"/>
            <a:ext cx="1640332" cy="0"/>
            <a:chOff x="2483781" y="3192889"/>
            <a:chExt cx="1640332" cy="0"/>
          </a:xfrm>
        </p:grpSpPr>
        <p:sp>
          <p:nvSpPr>
            <p:cNvPr id="10" name="object 10"/>
            <p:cNvSpPr/>
            <p:nvPr/>
          </p:nvSpPr>
          <p:spPr>
            <a:xfrm>
              <a:off x="3140118" y="3192889"/>
              <a:ext cx="329353" cy="0"/>
            </a:xfrm>
            <a:custGeom>
              <a:avLst/>
              <a:gdLst/>
              <a:ahLst/>
              <a:cxnLst/>
              <a:rect l="l" t="t" r="r" b="b"/>
              <a:pathLst>
                <a:path w="247014">
                  <a:moveTo>
                    <a:pt x="0" y="0"/>
                  </a:moveTo>
                  <a:lnTo>
                    <a:pt x="246773" y="0"/>
                  </a:lnTo>
                </a:path>
              </a:pathLst>
            </a:custGeom>
            <a:ln w="44335">
              <a:solidFill>
                <a:srgbClr val="BED248"/>
              </a:solidFill>
            </a:ln>
          </p:spPr>
          <p:txBody>
            <a:bodyPr wrap="square" lIns="0" tIns="0" rIns="0" bIns="0" rtlCol="0"/>
            <a:lstStyle/>
            <a:p>
              <a:endParaRPr sz="2400" dirty="0"/>
            </a:p>
          </p:txBody>
        </p:sp>
        <p:sp>
          <p:nvSpPr>
            <p:cNvPr id="11" name="object 11"/>
            <p:cNvSpPr/>
            <p:nvPr/>
          </p:nvSpPr>
          <p:spPr>
            <a:xfrm>
              <a:off x="2812965" y="3192889"/>
              <a:ext cx="327660" cy="0"/>
            </a:xfrm>
            <a:custGeom>
              <a:avLst/>
              <a:gdLst/>
              <a:ahLst/>
              <a:cxnLst/>
              <a:rect l="l" t="t" r="r" b="b"/>
              <a:pathLst>
                <a:path w="245744">
                  <a:moveTo>
                    <a:pt x="0" y="0"/>
                  </a:moveTo>
                  <a:lnTo>
                    <a:pt x="245262" y="0"/>
                  </a:lnTo>
                </a:path>
              </a:pathLst>
            </a:custGeom>
            <a:ln w="44335">
              <a:solidFill>
                <a:srgbClr val="71C1BE"/>
              </a:solidFill>
            </a:ln>
          </p:spPr>
          <p:txBody>
            <a:bodyPr wrap="square" lIns="0" tIns="0" rIns="0" bIns="0" rtlCol="0"/>
            <a:lstStyle/>
            <a:p>
              <a:endParaRPr sz="2400" dirty="0"/>
            </a:p>
          </p:txBody>
        </p:sp>
        <p:sp>
          <p:nvSpPr>
            <p:cNvPr id="12" name="object 12"/>
            <p:cNvSpPr/>
            <p:nvPr/>
          </p:nvSpPr>
          <p:spPr>
            <a:xfrm>
              <a:off x="3796453" y="3192889"/>
              <a:ext cx="327660" cy="0"/>
            </a:xfrm>
            <a:custGeom>
              <a:avLst/>
              <a:gdLst/>
              <a:ahLst/>
              <a:cxnLst/>
              <a:rect l="l" t="t" r="r" b="b"/>
              <a:pathLst>
                <a:path w="245744">
                  <a:moveTo>
                    <a:pt x="0" y="0"/>
                  </a:moveTo>
                  <a:lnTo>
                    <a:pt x="245402" y="0"/>
                  </a:lnTo>
                </a:path>
              </a:pathLst>
            </a:custGeom>
            <a:ln w="44335">
              <a:solidFill>
                <a:srgbClr val="DF1C3C"/>
              </a:solidFill>
            </a:ln>
          </p:spPr>
          <p:txBody>
            <a:bodyPr wrap="square" lIns="0" tIns="0" rIns="0" bIns="0" rtlCol="0"/>
            <a:lstStyle/>
            <a:p>
              <a:endParaRPr sz="2400" dirty="0"/>
            </a:p>
          </p:txBody>
        </p:sp>
        <p:sp>
          <p:nvSpPr>
            <p:cNvPr id="13" name="object 13"/>
            <p:cNvSpPr/>
            <p:nvPr/>
          </p:nvSpPr>
          <p:spPr>
            <a:xfrm>
              <a:off x="3469302" y="3192889"/>
              <a:ext cx="327660" cy="0"/>
            </a:xfrm>
            <a:custGeom>
              <a:avLst/>
              <a:gdLst/>
              <a:ahLst/>
              <a:cxnLst/>
              <a:rect l="l" t="t" r="r" b="b"/>
              <a:pathLst>
                <a:path w="245744">
                  <a:moveTo>
                    <a:pt x="0" y="0"/>
                  </a:moveTo>
                  <a:lnTo>
                    <a:pt x="245275" y="0"/>
                  </a:lnTo>
                </a:path>
              </a:pathLst>
            </a:custGeom>
            <a:ln w="44335">
              <a:solidFill>
                <a:srgbClr val="F8B53C"/>
              </a:solidFill>
            </a:ln>
          </p:spPr>
          <p:txBody>
            <a:bodyPr wrap="square" lIns="0" tIns="0" rIns="0" bIns="0" rtlCol="0"/>
            <a:lstStyle/>
            <a:p>
              <a:endParaRPr sz="2400" dirty="0"/>
            </a:p>
          </p:txBody>
        </p:sp>
        <p:sp>
          <p:nvSpPr>
            <p:cNvPr id="14" name="object 14"/>
            <p:cNvSpPr/>
            <p:nvPr/>
          </p:nvSpPr>
          <p:spPr>
            <a:xfrm>
              <a:off x="2483781" y="3192889"/>
              <a:ext cx="329353" cy="0"/>
            </a:xfrm>
            <a:custGeom>
              <a:avLst/>
              <a:gdLst/>
              <a:ahLst/>
              <a:cxnLst/>
              <a:rect l="l" t="t" r="r" b="b"/>
              <a:pathLst>
                <a:path w="247014">
                  <a:moveTo>
                    <a:pt x="0" y="0"/>
                  </a:moveTo>
                  <a:lnTo>
                    <a:pt x="246748" y="0"/>
                  </a:lnTo>
                </a:path>
              </a:pathLst>
            </a:custGeom>
            <a:ln w="44335">
              <a:solidFill>
                <a:srgbClr val="66388B"/>
              </a:solidFill>
            </a:ln>
          </p:spPr>
          <p:txBody>
            <a:bodyPr wrap="square" lIns="0" tIns="0" rIns="0" bIns="0" rtlCol="0"/>
            <a:lstStyle/>
            <a:p>
              <a:endParaRPr sz="2400" dirty="0"/>
            </a:p>
          </p:txBody>
        </p:sp>
      </p:grpSp>
      <p:grpSp>
        <p:nvGrpSpPr>
          <p:cNvPr id="45" name="Group 44"/>
          <p:cNvGrpSpPr/>
          <p:nvPr/>
        </p:nvGrpSpPr>
        <p:grpSpPr>
          <a:xfrm>
            <a:off x="700396" y="366353"/>
            <a:ext cx="525543" cy="666902"/>
            <a:chOff x="700396" y="366353"/>
            <a:chExt cx="525543" cy="666902"/>
          </a:xfrm>
        </p:grpSpPr>
        <p:sp>
          <p:nvSpPr>
            <p:cNvPr id="15"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16"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17"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18"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19"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nvGrpSpPr>
          <p:cNvPr id="44" name="Group 43"/>
          <p:cNvGrpSpPr/>
          <p:nvPr/>
        </p:nvGrpSpPr>
        <p:grpSpPr>
          <a:xfrm>
            <a:off x="772313" y="1721121"/>
            <a:ext cx="381847" cy="704814"/>
            <a:chOff x="772313" y="1721121"/>
            <a:chExt cx="381847" cy="704814"/>
          </a:xfrm>
        </p:grpSpPr>
        <p:sp>
          <p:nvSpPr>
            <p:cNvPr id="20" name="object 20"/>
            <p:cNvSpPr/>
            <p:nvPr/>
          </p:nvSpPr>
          <p:spPr>
            <a:xfrm>
              <a:off x="772313" y="1764690"/>
              <a:ext cx="381847" cy="661245"/>
            </a:xfrm>
            <a:custGeom>
              <a:avLst/>
              <a:gdLst/>
              <a:ahLst/>
              <a:cxnLst/>
              <a:rect l="l" t="t" r="r" b="b"/>
              <a:pathLst>
                <a:path w="286384" h="495935">
                  <a:moveTo>
                    <a:pt x="286283" y="495630"/>
                  </a:moveTo>
                  <a:lnTo>
                    <a:pt x="0" y="495630"/>
                  </a:lnTo>
                  <a:lnTo>
                    <a:pt x="0" y="0"/>
                  </a:lnTo>
                  <a:lnTo>
                    <a:pt x="286283" y="0"/>
                  </a:lnTo>
                  <a:lnTo>
                    <a:pt x="286283" y="495630"/>
                  </a:lnTo>
                  <a:close/>
                </a:path>
              </a:pathLst>
            </a:custGeom>
            <a:ln w="19392">
              <a:solidFill>
                <a:srgbClr val="FFFFFF"/>
              </a:solidFill>
            </a:ln>
          </p:spPr>
          <p:txBody>
            <a:bodyPr wrap="square" lIns="0" tIns="0" rIns="0" bIns="0" rtlCol="0"/>
            <a:lstStyle/>
            <a:p>
              <a:endParaRPr sz="2400" dirty="0"/>
            </a:p>
          </p:txBody>
        </p:sp>
        <p:sp>
          <p:nvSpPr>
            <p:cNvPr id="21" name="object 21"/>
            <p:cNvSpPr/>
            <p:nvPr/>
          </p:nvSpPr>
          <p:spPr>
            <a:xfrm>
              <a:off x="887933" y="2058281"/>
              <a:ext cx="154940" cy="99060"/>
            </a:xfrm>
            <a:custGeom>
              <a:avLst/>
              <a:gdLst/>
              <a:ahLst/>
              <a:cxnLst/>
              <a:rect l="l" t="t" r="r" b="b"/>
              <a:pathLst>
                <a:path w="116204" h="74294">
                  <a:moveTo>
                    <a:pt x="115658" y="0"/>
                  </a:moveTo>
                  <a:lnTo>
                    <a:pt x="44183" y="73685"/>
                  </a:lnTo>
                  <a:lnTo>
                    <a:pt x="0" y="28143"/>
                  </a:lnTo>
                </a:path>
              </a:pathLst>
            </a:custGeom>
            <a:ln w="19392">
              <a:solidFill>
                <a:srgbClr val="FFFFFF"/>
              </a:solidFill>
            </a:ln>
          </p:spPr>
          <p:txBody>
            <a:bodyPr wrap="square" lIns="0" tIns="0" rIns="0" bIns="0" rtlCol="0"/>
            <a:lstStyle/>
            <a:p>
              <a:endParaRPr sz="2400" dirty="0"/>
            </a:p>
          </p:txBody>
        </p:sp>
        <p:sp>
          <p:nvSpPr>
            <p:cNvPr id="22" name="object 22"/>
            <p:cNvSpPr/>
            <p:nvPr/>
          </p:nvSpPr>
          <p:spPr>
            <a:xfrm>
              <a:off x="963184" y="1721527"/>
              <a:ext cx="0" cy="87207"/>
            </a:xfrm>
            <a:custGeom>
              <a:avLst/>
              <a:gdLst/>
              <a:ahLst/>
              <a:cxnLst/>
              <a:rect l="l" t="t" r="r" b="b"/>
              <a:pathLst>
                <a:path h="65405">
                  <a:moveTo>
                    <a:pt x="0" y="65354"/>
                  </a:moveTo>
                  <a:lnTo>
                    <a:pt x="0" y="0"/>
                  </a:lnTo>
                </a:path>
              </a:pathLst>
            </a:custGeom>
            <a:ln w="19392">
              <a:solidFill>
                <a:srgbClr val="FFFFFF"/>
              </a:solidFill>
            </a:ln>
          </p:spPr>
          <p:txBody>
            <a:bodyPr wrap="square" lIns="0" tIns="0" rIns="0" bIns="0" rtlCol="0"/>
            <a:lstStyle/>
            <a:p>
              <a:endParaRPr sz="2400" dirty="0"/>
            </a:p>
          </p:txBody>
        </p:sp>
        <p:sp>
          <p:nvSpPr>
            <p:cNvPr id="23" name="object 23"/>
            <p:cNvSpPr/>
            <p:nvPr/>
          </p:nvSpPr>
          <p:spPr>
            <a:xfrm>
              <a:off x="825500" y="1721121"/>
              <a:ext cx="0" cy="87207"/>
            </a:xfrm>
            <a:custGeom>
              <a:avLst/>
              <a:gdLst/>
              <a:ahLst/>
              <a:cxnLst/>
              <a:rect l="l" t="t" r="r" b="b"/>
              <a:pathLst>
                <a:path h="65405">
                  <a:moveTo>
                    <a:pt x="0" y="65341"/>
                  </a:moveTo>
                  <a:lnTo>
                    <a:pt x="0" y="0"/>
                  </a:lnTo>
                </a:path>
              </a:pathLst>
            </a:custGeom>
            <a:ln w="19392">
              <a:solidFill>
                <a:srgbClr val="FFFFFF"/>
              </a:solidFill>
            </a:ln>
          </p:spPr>
          <p:txBody>
            <a:bodyPr wrap="square" lIns="0" tIns="0" rIns="0" bIns="0" rtlCol="0"/>
            <a:lstStyle/>
            <a:p>
              <a:endParaRPr sz="2400" dirty="0"/>
            </a:p>
          </p:txBody>
        </p:sp>
        <p:sp>
          <p:nvSpPr>
            <p:cNvPr id="24" name="object 24"/>
            <p:cNvSpPr/>
            <p:nvPr/>
          </p:nvSpPr>
          <p:spPr>
            <a:xfrm>
              <a:off x="1100852" y="1721527"/>
              <a:ext cx="0" cy="87207"/>
            </a:xfrm>
            <a:custGeom>
              <a:avLst/>
              <a:gdLst/>
              <a:ahLst/>
              <a:cxnLst/>
              <a:rect l="l" t="t" r="r" b="b"/>
              <a:pathLst>
                <a:path h="65405">
                  <a:moveTo>
                    <a:pt x="0" y="65354"/>
                  </a:moveTo>
                  <a:lnTo>
                    <a:pt x="0" y="0"/>
                  </a:lnTo>
                </a:path>
              </a:pathLst>
            </a:custGeom>
            <a:ln w="19392">
              <a:solidFill>
                <a:srgbClr val="FFFFFF"/>
              </a:solidFill>
            </a:ln>
          </p:spPr>
          <p:txBody>
            <a:bodyPr wrap="square" lIns="0" tIns="0" rIns="0" bIns="0" rtlCol="0"/>
            <a:lstStyle/>
            <a:p>
              <a:endParaRPr sz="2400" dirty="0"/>
            </a:p>
          </p:txBody>
        </p:sp>
      </p:grpSp>
      <p:grpSp>
        <p:nvGrpSpPr>
          <p:cNvPr id="42" name="Group 41"/>
          <p:cNvGrpSpPr/>
          <p:nvPr/>
        </p:nvGrpSpPr>
        <p:grpSpPr>
          <a:xfrm>
            <a:off x="703181" y="4463913"/>
            <a:ext cx="520700" cy="678993"/>
            <a:chOff x="703181" y="4463913"/>
            <a:chExt cx="520700" cy="678993"/>
          </a:xfrm>
        </p:grpSpPr>
        <p:sp>
          <p:nvSpPr>
            <p:cNvPr id="25"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26"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27"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28"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sp>
        <p:nvSpPr>
          <p:cNvPr id="30" name="object 30"/>
          <p:cNvSpPr/>
          <p:nvPr/>
        </p:nvSpPr>
        <p:spPr>
          <a:xfrm>
            <a:off x="957104" y="3191075"/>
            <a:ext cx="252307" cy="266700"/>
          </a:xfrm>
          <a:custGeom>
            <a:avLst/>
            <a:gdLst/>
            <a:ahLst/>
            <a:cxnLst/>
            <a:rect l="l" t="t" r="r" b="b"/>
            <a:pathLst>
              <a:path w="189230" h="200025">
                <a:moveTo>
                  <a:pt x="0" y="199529"/>
                </a:moveTo>
                <a:lnTo>
                  <a:pt x="188976" y="0"/>
                </a:lnTo>
              </a:path>
            </a:pathLst>
          </a:custGeom>
          <a:ln w="19392">
            <a:solidFill>
              <a:srgbClr val="FFFFFF"/>
            </a:solidFill>
          </a:ln>
        </p:spPr>
        <p:txBody>
          <a:bodyPr wrap="square" lIns="0" tIns="0" rIns="0" bIns="0" rtlCol="0"/>
          <a:lstStyle/>
          <a:p>
            <a:endParaRPr sz="2400" dirty="0"/>
          </a:p>
        </p:txBody>
      </p:sp>
      <p:grpSp>
        <p:nvGrpSpPr>
          <p:cNvPr id="46" name="Group 45"/>
          <p:cNvGrpSpPr/>
          <p:nvPr/>
        </p:nvGrpSpPr>
        <p:grpSpPr>
          <a:xfrm>
            <a:off x="0" y="2773426"/>
            <a:ext cx="1927013" cy="1336887"/>
            <a:chOff x="0" y="2773426"/>
            <a:chExt cx="1927013" cy="1336887"/>
          </a:xfrm>
        </p:grpSpPr>
        <p:sp>
          <p:nvSpPr>
            <p:cNvPr id="4" name="object 4"/>
            <p:cNvSpPr/>
            <p:nvPr/>
          </p:nvSpPr>
          <p:spPr>
            <a:xfrm>
              <a:off x="0" y="2773426"/>
              <a:ext cx="1927013" cy="1336887"/>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43" name="Group 42"/>
            <p:cNvGrpSpPr/>
            <p:nvPr/>
          </p:nvGrpSpPr>
          <p:grpSpPr>
            <a:xfrm>
              <a:off x="714246" y="3191091"/>
              <a:ext cx="494251" cy="574633"/>
              <a:chOff x="714246" y="3191091"/>
              <a:chExt cx="494251" cy="574633"/>
            </a:xfrm>
          </p:grpSpPr>
          <p:sp>
            <p:nvSpPr>
              <p:cNvPr id="29"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3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3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nvGrpSpPr>
          <p:cNvPr id="33" name="Group 32"/>
          <p:cNvGrpSpPr/>
          <p:nvPr/>
        </p:nvGrpSpPr>
        <p:grpSpPr>
          <a:xfrm>
            <a:off x="753554" y="5820246"/>
            <a:ext cx="429260" cy="678230"/>
            <a:chOff x="753554" y="5820246"/>
            <a:chExt cx="429260" cy="678230"/>
          </a:xfrm>
        </p:grpSpPr>
        <p:sp>
          <p:nvSpPr>
            <p:cNvPr id="34"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35"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36"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37"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38"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39"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sp>
        <p:nvSpPr>
          <p:cNvPr id="47" name="TextBox 46"/>
          <p:cNvSpPr txBox="1"/>
          <p:nvPr/>
        </p:nvSpPr>
        <p:spPr>
          <a:xfrm>
            <a:off x="2466847" y="6406271"/>
            <a:ext cx="3584448" cy="261610"/>
          </a:xfrm>
          <a:prstGeom prst="rect">
            <a:avLst/>
          </a:prstGeom>
          <a:noFill/>
        </p:spPr>
        <p:txBody>
          <a:bodyPr wrap="square" rtlCol="0">
            <a:spAutoFit/>
          </a:bodyPr>
          <a:lstStyle/>
          <a:p>
            <a:pPr>
              <a:spcBef>
                <a:spcPts val="0"/>
              </a:spcBef>
              <a:spcAft>
                <a:spcPts val="0"/>
              </a:spcAft>
              <a:buClr>
                <a:schemeClr val="bg1"/>
              </a:buClr>
            </a:pPr>
            <a:r>
              <a:rPr lang="en-US" sz="1100" dirty="0" smtClean="0">
                <a:solidFill>
                  <a:schemeClr val="bg2">
                    <a:lumMod val="50000"/>
                    <a:lumOff val="50000"/>
                  </a:schemeClr>
                </a:solidFill>
                <a:latin typeface="+mn-lt"/>
              </a:rPr>
              <a:t>Internal Use - Confidential</a:t>
            </a:r>
          </a:p>
        </p:txBody>
      </p:sp>
      <p:sp>
        <p:nvSpPr>
          <p:cNvPr id="41" name="flFirstPage"/>
          <p:cNvSpPr txBox="1"/>
          <p:nvPr/>
        </p:nvSpPr>
        <p:spPr>
          <a:xfrm>
            <a:off x="0" y="6515100"/>
            <a:ext cx="184731" cy="246221"/>
          </a:xfrm>
          <a:prstGeom prst="rect">
            <a:avLst/>
          </a:prstGeom>
          <a:noFill/>
        </p:spPr>
        <p:txBody>
          <a:bodyPr vert="horz" wrap="none" rtlCol="0">
            <a:spAutoFit/>
          </a:bodyPr>
          <a:lstStyle/>
          <a:p>
            <a:pPr>
              <a:spcBef>
                <a:spcPts val="0"/>
              </a:spcBef>
              <a:spcAft>
                <a:spcPts val="0"/>
              </a:spcAft>
              <a:buClr>
                <a:schemeClr val="bg1"/>
              </a:buClr>
            </a:pPr>
            <a:endParaRPr lang="en-US" sz="1000" dirty="0" smtClean="0">
              <a:solidFill>
                <a:srgbClr val="808080"/>
              </a:solidFill>
              <a:latin typeface="arial" panose="020B0604020202020204" pitchFamily="34" charset="0"/>
            </a:endParaRPr>
          </a:p>
        </p:txBody>
      </p:sp>
    </p:spTree>
    <p:extLst>
      <p:ext uri="{BB962C8B-B14F-4D97-AF65-F5344CB8AC3E}">
        <p14:creationId xmlns:p14="http://schemas.microsoft.com/office/powerpoint/2010/main" val="2415244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D&amp;CP Brand Positioning</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217556954"/>
              </p:ext>
            </p:extLst>
          </p:nvPr>
        </p:nvGraphicFramePr>
        <p:xfrm>
          <a:off x="365123" y="1110945"/>
          <a:ext cx="11480132" cy="5019040"/>
        </p:xfrm>
        <a:graphic>
          <a:graphicData uri="http://schemas.openxmlformats.org/drawingml/2006/table">
            <a:tbl>
              <a:tblPr firstRow="1" bandRow="1">
                <a:tableStyleId>{5C22544A-7EE6-4342-B048-85BDC9FD1C3A}</a:tableStyleId>
              </a:tblPr>
              <a:tblGrid>
                <a:gridCol w="3007251"/>
                <a:gridCol w="2978092"/>
                <a:gridCol w="2676088"/>
                <a:gridCol w="2818701"/>
              </a:tblGrid>
              <a:tr h="281627">
                <a:tc>
                  <a:txBody>
                    <a:bodyPr/>
                    <a:lstStyle>
                      <a:lvl1pPr marL="0" algn="l" defTabSz="777240" rtl="0" eaLnBrk="1" latinLnBrk="0" hangingPunct="1">
                        <a:defRPr sz="1530" kern="1200">
                          <a:solidFill>
                            <a:schemeClr val="tx1"/>
                          </a:solidFill>
                          <a:latin typeface="Museo Sans For Dell"/>
                        </a:defRPr>
                      </a:lvl1pPr>
                      <a:lvl2pPr marL="388620" algn="l" defTabSz="777240" rtl="0" eaLnBrk="1" latinLnBrk="0" hangingPunct="1">
                        <a:defRPr sz="1530" kern="1200">
                          <a:solidFill>
                            <a:schemeClr val="tx1"/>
                          </a:solidFill>
                          <a:latin typeface="Museo Sans For Dell"/>
                        </a:defRPr>
                      </a:lvl2pPr>
                      <a:lvl3pPr marL="777240" algn="l" defTabSz="777240" rtl="0" eaLnBrk="1" latinLnBrk="0" hangingPunct="1">
                        <a:defRPr sz="1530" kern="1200">
                          <a:solidFill>
                            <a:schemeClr val="tx1"/>
                          </a:solidFill>
                          <a:latin typeface="Museo Sans For Dell"/>
                        </a:defRPr>
                      </a:lvl3pPr>
                      <a:lvl4pPr marL="1165860" algn="l" defTabSz="777240" rtl="0" eaLnBrk="1" latinLnBrk="0" hangingPunct="1">
                        <a:defRPr sz="1530" kern="1200">
                          <a:solidFill>
                            <a:schemeClr val="tx1"/>
                          </a:solidFill>
                          <a:latin typeface="Museo Sans For Dell"/>
                        </a:defRPr>
                      </a:lvl4pPr>
                      <a:lvl5pPr marL="1554480" algn="l" defTabSz="777240" rtl="0" eaLnBrk="1" latinLnBrk="0" hangingPunct="1">
                        <a:defRPr sz="1530" kern="1200">
                          <a:solidFill>
                            <a:schemeClr val="tx1"/>
                          </a:solidFill>
                          <a:latin typeface="Museo Sans For Dell"/>
                        </a:defRPr>
                      </a:lvl5pPr>
                      <a:lvl6pPr marL="1943100" algn="l" defTabSz="777240" rtl="0" eaLnBrk="1" latinLnBrk="0" hangingPunct="1">
                        <a:defRPr sz="1530" kern="1200">
                          <a:solidFill>
                            <a:schemeClr val="tx1"/>
                          </a:solidFill>
                          <a:latin typeface="Museo Sans For Dell"/>
                        </a:defRPr>
                      </a:lvl6pPr>
                      <a:lvl7pPr marL="2331720" algn="l" defTabSz="777240" rtl="0" eaLnBrk="1" latinLnBrk="0" hangingPunct="1">
                        <a:defRPr sz="1530" kern="1200">
                          <a:solidFill>
                            <a:schemeClr val="tx1"/>
                          </a:solidFill>
                          <a:latin typeface="Museo Sans For Dell"/>
                        </a:defRPr>
                      </a:lvl7pPr>
                      <a:lvl8pPr marL="2720340" algn="l" defTabSz="777240" rtl="0" eaLnBrk="1" latinLnBrk="0" hangingPunct="1">
                        <a:defRPr sz="1530" kern="1200">
                          <a:solidFill>
                            <a:schemeClr val="tx1"/>
                          </a:solidFill>
                          <a:latin typeface="Museo Sans For Dell"/>
                        </a:defRPr>
                      </a:lvl8pPr>
                      <a:lvl9pPr marL="3108960" algn="l" defTabSz="777240" rtl="0" eaLnBrk="1" latinLnBrk="0" hangingPunct="1">
                        <a:defRPr sz="1530" kern="1200">
                          <a:solidFill>
                            <a:schemeClr val="tx1"/>
                          </a:solidFill>
                          <a:latin typeface="Museo Sans For Del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Monitors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Projectors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Client Peripherals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chemeClr val="tx2"/>
                          </a:solidFill>
                          <a:effectLst/>
                          <a:uLnTx/>
                          <a:uFillTx/>
                          <a:latin typeface="Arial" panose="020B0604020202020204" pitchFamily="34" charset="0"/>
                          <a:ea typeface="+mn-ea"/>
                          <a:cs typeface="Arial" panose="020B0604020202020204" pitchFamily="34" charset="0"/>
                        </a:rPr>
                        <a:t>Printers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r>
              <a:tr h="370840">
                <a:tc>
                  <a:txBody>
                    <a:bodyPr/>
                    <a:lstStyle/>
                    <a:p>
                      <a:pPr marL="117475" indent="-117475">
                        <a:spcAft>
                          <a:spcPts val="600"/>
                        </a:spcAft>
                        <a:buFont typeface="Arial" panose="020B0604020202020204" pitchFamily="34" charset="0"/>
                        <a:buChar char="•"/>
                      </a:pPr>
                      <a:r>
                        <a:rPr lang="en-US" sz="1000" dirty="0" smtClean="0"/>
                        <a:t>Award-winning Dell monitors fit your needs and budget, offering productive ways to work, proven reliability, and the industry’s most advanced monitor technologies. </a:t>
                      </a:r>
                    </a:p>
                    <a:p>
                      <a:pPr marL="117475" indent="-117475">
                        <a:spcAft>
                          <a:spcPts val="600"/>
                        </a:spcAft>
                        <a:buFont typeface="Arial" panose="020B0604020202020204" pitchFamily="34" charset="0"/>
                        <a:buChar char="•"/>
                      </a:pPr>
                      <a:r>
                        <a:rPr lang="en-US" sz="1000" b="1" dirty="0" smtClean="0"/>
                        <a:t>Dell Monitors: </a:t>
                      </a:r>
                      <a:r>
                        <a:rPr lang="en-US" sz="1000" dirty="0" smtClean="0"/>
                        <a:t>Reliable and environmentally efficient monitors with productivity boosting features built for everyday work and play.</a:t>
                      </a:r>
                    </a:p>
                    <a:p>
                      <a:pPr marL="117475" indent="-117475">
                        <a:spcAft>
                          <a:spcPts val="600"/>
                        </a:spcAft>
                        <a:buFont typeface="Arial" panose="020B0604020202020204" pitchFamily="34" charset="0"/>
                        <a:buChar char="•"/>
                      </a:pPr>
                      <a:r>
                        <a:rPr lang="en-US" sz="1000" b="1" dirty="0" smtClean="0"/>
                        <a:t>Dell UltraSharp Monitors:  </a:t>
                      </a:r>
                      <a:r>
                        <a:rPr lang="en-US" sz="1000" dirty="0" smtClean="0"/>
                        <a:t/>
                      </a:r>
                      <a:br>
                        <a:rPr lang="en-US" sz="1000" dirty="0" smtClean="0"/>
                      </a:br>
                      <a:r>
                        <a:rPr lang="en-US" sz="1000" dirty="0" smtClean="0"/>
                        <a:t>A revolutionary viewing experience with uncompromising performance and innovative design.</a:t>
                      </a:r>
                    </a:p>
                    <a:p>
                      <a:pPr marL="117475" indent="-117475">
                        <a:spcAft>
                          <a:spcPts val="600"/>
                        </a:spcAft>
                        <a:buFont typeface="Arial" panose="020B0604020202020204" pitchFamily="34" charset="0"/>
                        <a:buChar char="•"/>
                      </a:pPr>
                      <a:r>
                        <a:rPr lang="en-US" sz="1000" b="1" dirty="0" smtClean="0"/>
                        <a:t>Dell specialty monitors: </a:t>
                      </a:r>
                      <a:r>
                        <a:rPr lang="en-US" sz="1000" dirty="0" smtClean="0"/>
                        <a:t/>
                      </a:r>
                      <a:br>
                        <a:rPr lang="en-US" sz="1000" dirty="0" smtClean="0"/>
                      </a:br>
                      <a:r>
                        <a:rPr lang="en-US" sz="1000" dirty="0" smtClean="0"/>
                        <a:t>Large format monitors for classrooms and conference rooms, monitors developed for healthcare, and financial trading professionals.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normalizeH="0" baseline="0" dirty="0" smtClean="0">
                          <a:solidFill>
                            <a:schemeClr val="bg2"/>
                          </a:solidFill>
                          <a:effectLst/>
                          <a:latin typeface="Arial" panose="020B0604020202020204" pitchFamily="34" charset="0"/>
                          <a:ea typeface="+mn-ea"/>
                          <a:cs typeface="Arial" panose="020B0604020202020204" pitchFamily="34" charset="0"/>
                        </a:rPr>
                        <a:t>Dell projectors and conference room displays offer excellent image quality, collaboration features and advanced laptop and mobile connectivity options with a low total cost of ownership and simple installation.</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b="1" kern="1200" normalizeH="0" baseline="0" dirty="0" smtClean="0">
                          <a:solidFill>
                            <a:schemeClr val="bg2"/>
                          </a:solidFill>
                          <a:effectLst/>
                          <a:latin typeface="Arial" panose="020B0604020202020204" pitchFamily="34" charset="0"/>
                          <a:ea typeface="+mn-ea"/>
                          <a:cs typeface="Arial" panose="020B0604020202020204" pitchFamily="34" charset="0"/>
                        </a:rPr>
                        <a:t>Dell Projectors: </a:t>
                      </a:r>
                      <a:r>
                        <a:rPr lang="en-US" sz="1000" kern="1200" normalizeH="0" baseline="0" dirty="0" smtClean="0">
                          <a:solidFill>
                            <a:schemeClr val="bg2"/>
                          </a:solidFill>
                          <a:effectLst/>
                          <a:latin typeface="Arial" panose="020B0604020202020204" pitchFamily="34" charset="0"/>
                          <a:ea typeface="+mn-ea"/>
                          <a:cs typeface="Arial" panose="020B0604020202020204" pitchFamily="34" charset="0"/>
                        </a:rPr>
                        <a:t>A</a:t>
                      </a:r>
                      <a:r>
                        <a:rPr lang="en-US" sz="1000" dirty="0" smtClean="0">
                          <a:solidFill>
                            <a:schemeClr val="bg2"/>
                          </a:solidFill>
                          <a:latin typeface="Arial" panose="020B0604020202020204" pitchFamily="34" charset="0"/>
                          <a:cs typeface="Arial" panose="020B0604020202020204" pitchFamily="34" charset="0"/>
                        </a:rPr>
                        <a:t>ffordable projectors with </a:t>
                      </a:r>
                      <a:r>
                        <a:rPr lang="en-US" sz="1000" b="1" dirty="0" smtClean="0">
                          <a:solidFill>
                            <a:schemeClr val="bg2"/>
                          </a:solidFill>
                          <a:latin typeface="Arial" panose="020B0604020202020204" pitchFamily="34" charset="0"/>
                          <a:cs typeface="Arial" panose="020B0604020202020204" pitchFamily="34" charset="0"/>
                        </a:rPr>
                        <a:t>essential features</a:t>
                      </a:r>
                      <a:endParaRPr lang="en-US" sz="1000" dirty="0" smtClean="0">
                        <a:solidFill>
                          <a:schemeClr val="bg2"/>
                        </a:solidFill>
                        <a:latin typeface="Arial" panose="020B0604020202020204" pitchFamily="34" charset="0"/>
                        <a:cs typeface="Arial" panose="020B0604020202020204" pitchFamily="34" charset="0"/>
                      </a:endParaRP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b="1" kern="1200" normalizeH="0" baseline="0" dirty="0" smtClean="0">
                          <a:solidFill>
                            <a:schemeClr val="bg2"/>
                          </a:solidFill>
                          <a:effectLst/>
                          <a:latin typeface="Arial" panose="020B0604020202020204" pitchFamily="34" charset="0"/>
                          <a:ea typeface="+mn-ea"/>
                          <a:cs typeface="Arial" panose="020B0604020202020204" pitchFamily="34" charset="0"/>
                        </a:rPr>
                        <a:t>Dell Network Projectors:</a:t>
                      </a:r>
                      <a:r>
                        <a:rPr lang="en-US" sz="1000" kern="1200" normalizeH="0" baseline="0" dirty="0" smtClean="0">
                          <a:solidFill>
                            <a:schemeClr val="bg2"/>
                          </a:solidFill>
                          <a:effectLst/>
                          <a:latin typeface="Arial" panose="020B0604020202020204" pitchFamily="34" charset="0"/>
                          <a:ea typeface="+mn-ea"/>
                          <a:cs typeface="Arial" panose="020B0604020202020204" pitchFamily="34" charset="0"/>
                        </a:rPr>
                        <a:t> </a:t>
                      </a:r>
                      <a:r>
                        <a:rPr lang="en-US" sz="1000" dirty="0" smtClean="0">
                          <a:solidFill>
                            <a:schemeClr val="bg2"/>
                          </a:solidFill>
                          <a:latin typeface="Arial" panose="020B0604020202020204" pitchFamily="34" charset="0"/>
                          <a:cs typeface="Arial" panose="020B0604020202020204" pitchFamily="34" charset="0"/>
                        </a:rPr>
                        <a:t>Built for </a:t>
                      </a:r>
                      <a:r>
                        <a:rPr lang="en-US" sz="1000" b="1" dirty="0" smtClean="0">
                          <a:solidFill>
                            <a:schemeClr val="bg2"/>
                          </a:solidFill>
                          <a:latin typeface="Arial" panose="020B0604020202020204" pitchFamily="34" charset="0"/>
                          <a:cs typeface="Arial" panose="020B0604020202020204" pitchFamily="34" charset="0"/>
                        </a:rPr>
                        <a:t>managed environments</a:t>
                      </a:r>
                      <a:r>
                        <a:rPr lang="en-US" sz="1000" dirty="0" smtClean="0">
                          <a:solidFill>
                            <a:schemeClr val="bg2"/>
                          </a:solidFill>
                          <a:latin typeface="Arial" panose="020B0604020202020204" pitchFamily="34" charset="0"/>
                          <a:cs typeface="Arial" panose="020B0604020202020204" pitchFamily="34" charset="0"/>
                        </a:rPr>
                        <a:t>, with excellent resolution, brightness, and color</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b="1" kern="1200" normalizeH="0" baseline="0" dirty="0" smtClean="0">
                          <a:solidFill>
                            <a:schemeClr val="bg2"/>
                          </a:solidFill>
                          <a:effectLst/>
                          <a:latin typeface="Arial" panose="020B0604020202020204" pitchFamily="34" charset="0"/>
                          <a:ea typeface="+mn-ea"/>
                          <a:cs typeface="Arial" panose="020B0604020202020204" pitchFamily="34" charset="0"/>
                        </a:rPr>
                        <a:t>Dell Mobile Projectors: S</a:t>
                      </a:r>
                      <a:r>
                        <a:rPr lang="en-US" sz="1000" b="1" dirty="0" smtClean="0">
                          <a:solidFill>
                            <a:schemeClr val="bg2"/>
                          </a:solidFill>
                          <a:latin typeface="Arial" panose="020B0604020202020204" pitchFamily="34" charset="0"/>
                          <a:cs typeface="Arial" panose="020B0604020202020204" pitchFamily="34" charset="0"/>
                        </a:rPr>
                        <a:t>mall size and light weight</a:t>
                      </a:r>
                      <a:r>
                        <a:rPr lang="en-US" sz="1000" b="0" baseline="0" dirty="0" smtClean="0">
                          <a:solidFill>
                            <a:schemeClr val="bg2"/>
                          </a:solidFill>
                          <a:latin typeface="Arial" panose="020B0604020202020204" pitchFamily="34" charset="0"/>
                          <a:cs typeface="Arial" panose="020B0604020202020204" pitchFamily="34" charset="0"/>
                        </a:rPr>
                        <a:t> </a:t>
                      </a:r>
                      <a:r>
                        <a:rPr lang="en-US" sz="1000" dirty="0" smtClean="0">
                          <a:solidFill>
                            <a:schemeClr val="bg2"/>
                          </a:solidFill>
                          <a:latin typeface="Arial" panose="020B0604020202020204" pitchFamily="34" charset="0"/>
                          <a:cs typeface="Arial" panose="020B0604020202020204" pitchFamily="34" charset="0"/>
                        </a:rPr>
                        <a:t>for those the on-the-go</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b="1" kern="1200" normalizeH="0" baseline="0" dirty="0" smtClean="0">
                          <a:solidFill>
                            <a:schemeClr val="bg2"/>
                          </a:solidFill>
                          <a:effectLst/>
                          <a:latin typeface="Arial" panose="020B0604020202020204" pitchFamily="34" charset="0"/>
                          <a:ea typeface="+mn-ea"/>
                          <a:cs typeface="Arial" panose="020B0604020202020204" pitchFamily="34" charset="0"/>
                        </a:rPr>
                        <a:t>Interactive Projectors:</a:t>
                      </a:r>
                      <a:r>
                        <a:rPr lang="en-US" sz="1000" kern="1200" normalizeH="0" baseline="0" dirty="0" smtClean="0">
                          <a:solidFill>
                            <a:schemeClr val="bg2"/>
                          </a:solidFill>
                          <a:effectLst/>
                          <a:latin typeface="Arial" panose="020B0604020202020204" pitchFamily="34" charset="0"/>
                          <a:ea typeface="+mn-ea"/>
                          <a:cs typeface="Arial" panose="020B0604020202020204" pitchFamily="34" charset="0"/>
                        </a:rPr>
                        <a:t> Help</a:t>
                      </a:r>
                      <a:r>
                        <a:rPr lang="en-US" sz="1000" dirty="0" smtClean="0">
                          <a:solidFill>
                            <a:schemeClr val="bg2"/>
                          </a:solidFill>
                          <a:latin typeface="Arial" panose="020B0604020202020204" pitchFamily="34" charset="0"/>
                          <a:cs typeface="Arial" panose="020B0604020202020204" pitchFamily="34" charset="0"/>
                        </a:rPr>
                        <a:t> </a:t>
                      </a:r>
                      <a:r>
                        <a:rPr lang="en-US" sz="1000" b="1" dirty="0" smtClean="0">
                          <a:solidFill>
                            <a:schemeClr val="bg2"/>
                          </a:solidFill>
                          <a:latin typeface="Arial" panose="020B0604020202020204" pitchFamily="34" charset="0"/>
                          <a:cs typeface="Arial" panose="020B0604020202020204" pitchFamily="34" charset="0"/>
                        </a:rPr>
                        <a:t>engage</a:t>
                      </a:r>
                      <a:r>
                        <a:rPr lang="en-US" sz="1000" dirty="0" smtClean="0">
                          <a:solidFill>
                            <a:schemeClr val="bg2"/>
                          </a:solidFill>
                          <a:latin typeface="Arial" panose="020B0604020202020204" pitchFamily="34" charset="0"/>
                          <a:cs typeface="Arial" panose="020B0604020202020204" pitchFamily="34" charset="0"/>
                        </a:rPr>
                        <a:t> students and collaborate with audiences. </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b="1" kern="1200" normalizeH="0" baseline="0" dirty="0" smtClean="0">
                          <a:solidFill>
                            <a:schemeClr val="bg2"/>
                          </a:solidFill>
                          <a:effectLst/>
                          <a:latin typeface="Arial" panose="020B0604020202020204" pitchFamily="34" charset="0"/>
                          <a:ea typeface="+mn-ea"/>
                          <a:cs typeface="Arial" panose="020B0604020202020204" pitchFamily="34" charset="0"/>
                        </a:rPr>
                        <a:t>Dell Conference Room Displays: </a:t>
                      </a:r>
                      <a:r>
                        <a:rPr lang="en-US" sz="1000" kern="1200" normalizeH="0" baseline="0" dirty="0" smtClean="0">
                          <a:solidFill>
                            <a:schemeClr val="bg2"/>
                          </a:solidFill>
                          <a:effectLst/>
                          <a:latin typeface="Arial" panose="020B0604020202020204" pitchFamily="34" charset="0"/>
                          <a:ea typeface="+mn-ea"/>
                          <a:cs typeface="Arial" panose="020B0604020202020204" pitchFamily="34" charset="0"/>
                        </a:rPr>
                        <a:t>E</a:t>
                      </a:r>
                      <a:r>
                        <a:rPr lang="en-US" sz="1000" dirty="0" smtClean="0">
                          <a:solidFill>
                            <a:schemeClr val="bg2"/>
                          </a:solidFill>
                          <a:latin typeface="Arial" panose="020B0604020202020204" pitchFamily="34" charset="0"/>
                          <a:cs typeface="Arial" panose="020B0604020202020204" pitchFamily="34" charset="0"/>
                        </a:rPr>
                        <a:t>nable collaboration in small and mid-size meeting rooms</a:t>
                      </a:r>
                      <a:endParaRPr lang="en-US" sz="1000" kern="1200" normalizeH="0" baseline="0" dirty="0" smtClean="0">
                        <a:solidFill>
                          <a:schemeClr val="bg2"/>
                        </a:solidFill>
                        <a:effectLst/>
                        <a:latin typeface="Arial" panose="020B0604020202020204" pitchFamily="34" charset="0"/>
                        <a:ea typeface="+mn-ea"/>
                        <a:cs typeface="Arial" panose="020B0604020202020204" pitchFamily="34" charset="0"/>
                      </a:endParaRPr>
                    </a:p>
                    <a:p>
                      <a:endParaRPr lang="en-US" sz="10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115888" marR="0" lvl="0" indent="-115888" algn="l" defTabSz="914296" rtl="0" eaLnBrk="1" fontAlgn="auto" latinLnBrk="0" hangingPunct="1">
                        <a:lnSpc>
                          <a:spcPct val="100000"/>
                        </a:lnSpc>
                        <a:spcBef>
                          <a:spcPts val="400"/>
                        </a:spcBef>
                        <a:spcAft>
                          <a:spcPts val="0"/>
                        </a:spcAft>
                        <a:buClrTx/>
                        <a:buSzPct val="120000"/>
                        <a:buFont typeface="Arial" pitchFamily="34" charset="0"/>
                        <a:buChar char="•"/>
                        <a:tabLst/>
                        <a:defRPr/>
                      </a:pPr>
                      <a:r>
                        <a:rPr kumimoji="0" lang="en-US" sz="1000" b="1"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Maximize the performance of your Dell system </a:t>
                      </a:r>
                      <a:r>
                        <a:rPr kumimoji="0" lang="en-US" sz="1000" b="0"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with accessories designed and tested to work with your Dell computers, notebooks, and tablets.</a:t>
                      </a:r>
                    </a:p>
                    <a:p>
                      <a:pPr marL="115888" marR="0" lvl="0" indent="-115888" algn="l" defTabSz="914296" rtl="0" eaLnBrk="1" fontAlgn="auto" latinLnBrk="0" hangingPunct="1">
                        <a:lnSpc>
                          <a:spcPct val="100000"/>
                        </a:lnSpc>
                        <a:spcBef>
                          <a:spcPts val="600"/>
                        </a:spcBef>
                        <a:spcAft>
                          <a:spcPts val="0"/>
                        </a:spcAft>
                        <a:buClrTx/>
                        <a:buSzPct val="120000"/>
                        <a:buFont typeface="Arial" pitchFamily="34" charset="0"/>
                        <a:buChar char="•"/>
                        <a:tabLst/>
                        <a:defRPr/>
                      </a:pPr>
                      <a:r>
                        <a:rPr kumimoji="0" lang="en-US" sz="1000" b="0"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Designed for your computing needs, allowing you to get the most out of your time and technology for work or play. </a:t>
                      </a:r>
                    </a:p>
                    <a:p>
                      <a:endParaRPr lang="en-US" sz="10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115888" marR="0" lvl="0" indent="-115888" algn="l" defTabSz="914296" rtl="0" eaLnBrk="1" fontAlgn="auto" latinLnBrk="0" hangingPunct="1">
                        <a:lnSpc>
                          <a:spcPct val="100000"/>
                        </a:lnSpc>
                        <a:spcBef>
                          <a:spcPts val="400"/>
                        </a:spcBef>
                        <a:spcAft>
                          <a:spcPts val="0"/>
                        </a:spcAft>
                        <a:buClrTx/>
                        <a:buSzPct val="120000"/>
                        <a:buFont typeface="Arial" pitchFamily="34" charset="0"/>
                        <a:buChar char="•"/>
                        <a:tabLst/>
                        <a:defRPr/>
                      </a:pPr>
                      <a:r>
                        <a:rPr kumimoji="0" lang="en-US" sz="1000" b="0"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Award winning, easy-to-use Dell printers and imaging solutions improve collaboration across devices by delivering affordable and manageable solutions that enable you to easily connect, manage and own.</a:t>
                      </a:r>
                    </a:p>
                    <a:p>
                      <a:pPr marL="115888" marR="0" lvl="0" indent="-115888" algn="l" defTabSz="914296" rtl="0" eaLnBrk="1" fontAlgn="auto" latinLnBrk="0" hangingPunct="1">
                        <a:lnSpc>
                          <a:spcPct val="100000"/>
                        </a:lnSpc>
                        <a:spcBef>
                          <a:spcPts val="400"/>
                        </a:spcBef>
                        <a:spcAft>
                          <a:spcPts val="0"/>
                        </a:spcAft>
                        <a:buClrTx/>
                        <a:buSzPct val="120000"/>
                        <a:buFont typeface="Arial" pitchFamily="34" charset="0"/>
                        <a:buChar char="•"/>
                        <a:tabLst/>
                        <a:defRPr/>
                      </a:pPr>
                      <a:r>
                        <a:rPr kumimoji="0" lang="en-US" sz="1000" b="1"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Dell Printers and MFPS:</a:t>
                      </a:r>
                      <a:r>
                        <a:rPr kumimoji="0" lang="en-US" sz="1000" b="0"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 Affordable printers designed for everyday office use, from easy installation to general printing to simple printer upkeep.</a:t>
                      </a:r>
                    </a:p>
                    <a:p>
                      <a:pPr marL="115888" marR="0" lvl="0" indent="-115888" algn="l" defTabSz="914296" rtl="0" eaLnBrk="1" fontAlgn="auto" latinLnBrk="0" hangingPunct="1">
                        <a:lnSpc>
                          <a:spcPct val="100000"/>
                        </a:lnSpc>
                        <a:spcBef>
                          <a:spcPts val="400"/>
                        </a:spcBef>
                        <a:spcAft>
                          <a:spcPts val="0"/>
                        </a:spcAft>
                        <a:buClrTx/>
                        <a:buSzPct val="120000"/>
                        <a:buFont typeface="Arial" pitchFamily="34" charset="0"/>
                        <a:buChar char="•"/>
                        <a:tabLst/>
                        <a:defRPr/>
                      </a:pPr>
                      <a:r>
                        <a:rPr kumimoji="0" lang="en-US" sz="1000" b="1"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Dell Cloud MFPs: </a:t>
                      </a:r>
                      <a:r>
                        <a:rPr kumimoji="0" lang="en-US" sz="1000" b="0"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Unlock the benefits of cloud connectivity with built-in Dell Document Hub for easy and more effective collaboration.</a:t>
                      </a:r>
                    </a:p>
                    <a:p>
                      <a:pPr marL="115888" marR="0" lvl="0" indent="-115888" algn="l" defTabSz="914296" rtl="0" eaLnBrk="1" fontAlgn="auto" latinLnBrk="0" hangingPunct="1">
                        <a:lnSpc>
                          <a:spcPct val="100000"/>
                        </a:lnSpc>
                        <a:spcBef>
                          <a:spcPts val="400"/>
                        </a:spcBef>
                        <a:spcAft>
                          <a:spcPts val="0"/>
                        </a:spcAft>
                        <a:buClrTx/>
                        <a:buSzPct val="120000"/>
                        <a:buFont typeface="Arial" pitchFamily="34" charset="0"/>
                        <a:buChar char="•"/>
                        <a:tabLst/>
                        <a:defRPr/>
                      </a:pPr>
                      <a:r>
                        <a:rPr kumimoji="0" lang="en-US" sz="1000" b="1"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Dell Smart Printers &amp; MFPs: </a:t>
                      </a:r>
                      <a:r>
                        <a:rPr kumimoji="0" lang="en-US" sz="1000" b="0"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Reliable performance with fast speeds, efficient workflow solutions, security features, and a low total cost of ownership.</a:t>
                      </a:r>
                    </a:p>
                    <a:p>
                      <a:endParaRPr lang="en-US" sz="10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88339">
                <a:tc>
                  <a:txBody>
                    <a:bodyPr/>
                    <a:lstStyle/>
                    <a:p>
                      <a:r>
                        <a:rPr lang="en-US" sz="1600" dirty="0" smtClean="0">
                          <a:solidFill>
                            <a:schemeClr val="tx2"/>
                          </a:solidFill>
                        </a:rPr>
                        <a:t>Vertical Focus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en-US" sz="1600"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en-US" sz="1600"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en-US" sz="1600"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r>
              <a:tr h="370840">
                <a:tc>
                  <a:txBody>
                    <a:bodyPr/>
                    <a:lstStyle/>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dirty="0" smtClean="0">
                          <a:solidFill>
                            <a:schemeClr val="bg2"/>
                          </a:solidFill>
                          <a:effectLst/>
                          <a:latin typeface="Arial" panose="020B0604020202020204" pitchFamily="34" charset="0"/>
                          <a:ea typeface="+mn-ea"/>
                          <a:cs typeface="Arial" panose="020B0604020202020204" pitchFamily="34" charset="0"/>
                        </a:rPr>
                        <a:t>Consumers/small businesses</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dirty="0" smtClean="0">
                          <a:solidFill>
                            <a:schemeClr val="bg2"/>
                          </a:solidFill>
                          <a:effectLst/>
                          <a:latin typeface="Arial" panose="020B0604020202020204" pitchFamily="34" charset="0"/>
                          <a:ea typeface="+mn-ea"/>
                          <a:cs typeface="Arial" panose="020B0604020202020204" pitchFamily="34" charset="0"/>
                        </a:rPr>
                        <a:t>Media &amp; entertainment</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dirty="0" smtClean="0">
                          <a:solidFill>
                            <a:schemeClr val="bg2"/>
                          </a:solidFill>
                          <a:effectLst/>
                          <a:latin typeface="Arial" panose="020B0604020202020204" pitchFamily="34" charset="0"/>
                          <a:ea typeface="+mn-ea"/>
                          <a:cs typeface="Arial" panose="020B0604020202020204" pitchFamily="34" charset="0"/>
                        </a:rPr>
                        <a:t>Enterprise businesses</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Architecture, Engineering, and Construction</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Scientific and Healthcare</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Finance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K-12</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Higher </a:t>
                      </a:r>
                      <a:r>
                        <a:rPr lang="en-US" sz="1000" kern="1200" baseline="0" dirty="0" err="1" smtClean="0">
                          <a:solidFill>
                            <a:schemeClr val="bg2"/>
                          </a:solidFill>
                          <a:effectLst/>
                          <a:latin typeface="Arial" panose="020B0604020202020204" pitchFamily="34" charset="0"/>
                          <a:ea typeface="+mn-ea"/>
                          <a:cs typeface="Arial" panose="020B0604020202020204" pitchFamily="34" charset="0"/>
                        </a:rPr>
                        <a:t>ed</a:t>
                      </a:r>
                      <a:endParaRPr lang="en-US" sz="1000" kern="1200" baseline="0" dirty="0" smtClean="0">
                        <a:solidFill>
                          <a:schemeClr val="bg2"/>
                        </a:solidFill>
                        <a:effectLst/>
                        <a:latin typeface="Arial" panose="020B0604020202020204" pitchFamily="34" charset="0"/>
                        <a:ea typeface="+mn-ea"/>
                        <a:cs typeface="Arial" panose="020B0604020202020204" pitchFamily="34" charset="0"/>
                      </a:endParaRP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Small businesses</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Enterprise businesses</a:t>
                      </a:r>
                    </a:p>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dirty="0" smtClean="0">
                          <a:ln>
                            <a:noFill/>
                          </a:ln>
                          <a:solidFill>
                            <a:schemeClr val="bg2"/>
                          </a:solidFill>
                          <a:effectLst/>
                          <a:uLnTx/>
                          <a:uFillTx/>
                          <a:latin typeface="Arial" panose="020B0604020202020204" pitchFamily="34" charset="0"/>
                          <a:ea typeface="+mn-ea"/>
                          <a:cs typeface="Arial" panose="020B0604020202020204" pitchFamily="34" charset="0"/>
                        </a:rPr>
                        <a:t>All</a:t>
                      </a:r>
                    </a:p>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dirty="0" smtClean="0">
                          <a:solidFill>
                            <a:schemeClr val="bg2"/>
                          </a:solidFill>
                          <a:effectLst/>
                          <a:latin typeface="Arial" panose="020B0604020202020204" pitchFamily="34" charset="0"/>
                          <a:ea typeface="+mn-ea"/>
                          <a:cs typeface="Arial" panose="020B0604020202020204" pitchFamily="34" charset="0"/>
                        </a:rPr>
                        <a:t>Small/medium  businesses</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dirty="0" smtClean="0">
                          <a:solidFill>
                            <a:schemeClr val="bg2"/>
                          </a:solidFill>
                          <a:effectLst/>
                          <a:latin typeface="Arial" panose="020B0604020202020204" pitchFamily="34" charset="0"/>
                          <a:ea typeface="+mn-ea"/>
                          <a:cs typeface="Arial" panose="020B0604020202020204" pitchFamily="34" charset="0"/>
                        </a:rPr>
                        <a:t>Enterprise businesses</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Scientific and Healthcare</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Finance</a:t>
                      </a:r>
                    </a:p>
                    <a:p>
                      <a:pPr marL="115888" marR="0" indent="-115888" algn="l" defTabSz="914400" rtl="0" eaLnBrk="1" fontAlgn="auto" latinLnBrk="0" hangingPunct="1">
                        <a:lnSpc>
                          <a:spcPct val="100000"/>
                        </a:lnSpc>
                        <a:spcBef>
                          <a:spcPts val="400"/>
                        </a:spcBef>
                        <a:spcAft>
                          <a:spcPts val="0"/>
                        </a:spcAft>
                        <a:buClrTx/>
                        <a:buSzPct val="120000"/>
                        <a:buFont typeface="Arial" pitchFamily="34" charset="0"/>
                        <a:buChar char="•"/>
                        <a:tabLst/>
                        <a:defRPr/>
                      </a:pPr>
                      <a:r>
                        <a:rPr lang="en-US" sz="1000" kern="1200" baseline="0" dirty="0" smtClean="0">
                          <a:solidFill>
                            <a:schemeClr val="bg2"/>
                          </a:solidFill>
                          <a:effectLst/>
                          <a:latin typeface="Arial" panose="020B0604020202020204" pitchFamily="34" charset="0"/>
                          <a:ea typeface="+mn-ea"/>
                          <a:cs typeface="Arial" panose="020B0604020202020204" pitchFamily="34" charset="0"/>
                        </a:rPr>
                        <a:t>Legal</a:t>
                      </a:r>
                    </a:p>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4" name="TextBox 1">
            <a:hlinkClick r:id="rId2"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1794546576"/>
      </p:ext>
    </p:extLst>
  </p:cSld>
  <p:clrMapOvr>
    <a:masterClrMapping/>
  </p:clrMapOvr>
  <p:transition spd="med">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http://snpi.dell.com/snp/images/products/large/en-us~332-1396/332-139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67" b="18427"/>
          <a:stretch/>
        </p:blipFill>
        <p:spPr bwMode="auto">
          <a:xfrm rot="21073922">
            <a:off x="8526744" y="1364854"/>
            <a:ext cx="2997724"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Wireless Keyboard and Mouse Combo – KM714</a:t>
            </a:r>
          </a:p>
        </p:txBody>
      </p:sp>
      <p:sp>
        <p:nvSpPr>
          <p:cNvPr id="6" name="Text Placeholder 5"/>
          <p:cNvSpPr>
            <a:spLocks noGrp="1"/>
          </p:cNvSpPr>
          <p:nvPr>
            <p:ph sz="half" idx="1"/>
          </p:nvPr>
        </p:nvSpPr>
        <p:spPr>
          <a:xfrm>
            <a:off x="269888" y="805320"/>
            <a:ext cx="7182822" cy="407908"/>
          </a:xfrm>
        </p:spPr>
        <p:txBody>
          <a:bodyPr>
            <a:noAutofit/>
          </a:bodyPr>
          <a:lstStyle/>
          <a:p>
            <a:r>
              <a:rPr lang="en-US" sz="1400" dirty="0" smtClean="0">
                <a:solidFill>
                  <a:schemeClr val="tx1">
                    <a:lumMod val="60000"/>
                    <a:lumOff val="40000"/>
                  </a:schemeClr>
                </a:solidFill>
              </a:rPr>
              <a:t>Compact </a:t>
            </a:r>
            <a:r>
              <a:rPr lang="en-US" sz="1400" dirty="0">
                <a:solidFill>
                  <a:schemeClr val="tx1">
                    <a:lumMod val="60000"/>
                    <a:lumOff val="40000"/>
                  </a:schemeClr>
                </a:solidFill>
              </a:rPr>
              <a:t>wireless keyboard and mouse combo delivers high-quality, wireless performance in a modern design</a:t>
            </a:r>
          </a:p>
        </p:txBody>
      </p:sp>
      <p:graphicFrame>
        <p:nvGraphicFramePr>
          <p:cNvPr id="9" name="Table 8"/>
          <p:cNvGraphicFramePr>
            <a:graphicFrameLocks noGrp="1" noChangeAspect="1"/>
          </p:cNvGraphicFramePr>
          <p:nvPr>
            <p:extLst/>
          </p:nvPr>
        </p:nvGraphicFramePr>
        <p:xfrm>
          <a:off x="269887" y="1558536"/>
          <a:ext cx="11320146" cy="3582028"/>
        </p:xfrm>
        <a:graphic>
          <a:graphicData uri="http://schemas.openxmlformats.org/drawingml/2006/table">
            <a:tbl>
              <a:tblPr firstRow="1" bandRow="1"/>
              <a:tblGrid>
                <a:gridCol w="2137411"/>
                <a:gridCol w="3667051"/>
                <a:gridCol w="143734"/>
                <a:gridCol w="5371950"/>
              </a:tblGrid>
              <a:tr h="1318888">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Great for Windows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Compatible with Windows® 7/8/8.1/10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c>
                  <a:txBody>
                    <a:bodyPr/>
                    <a:lstStyle/>
                    <a:p>
                      <a:r>
                        <a:rPr lang="en-US" sz="1000" dirty="0" smtClean="0">
                          <a:solidFill>
                            <a:schemeClr val="bg2"/>
                          </a:solidFill>
                          <a:latin typeface="+mn-lt"/>
                        </a:rPr>
                        <a:t>Easily navigates Windows 8/10 tiles with a mouse wheel that can scroll up, down, left or right. The mouse’s side buttons to access the Windows 8 Charms bar for navigational controls or to switch between applications (Windows 8 Only).</a:t>
                      </a:r>
                      <a:endParaRPr lang="en-US" sz="1000" dirty="0">
                        <a:solidFill>
                          <a:schemeClr val="bg2"/>
                        </a:solidFill>
                        <a:latin typeface="+mn-lt"/>
                      </a:endParaRP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Comfort and precision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Full-size keyboard with responsive chiclet keys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Full-size keyboard with responsive chiclet keys makes typing comfortable. </a:t>
                      </a:r>
                    </a:p>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Multimedia shortcut keys provide quick access to audio and video functions. </a:t>
                      </a:r>
                    </a:p>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Precise, fast-tracking, full-size laser mouse.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Extended battery life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a:lnSpc>
                          <a:spcPct val="100000"/>
                        </a:lnSpc>
                      </a:pPr>
                      <a:r>
                        <a:rPr lang="en-US" sz="1000" b="0" dirty="0" smtClean="0">
                          <a:solidFill>
                            <a:schemeClr val="bg2"/>
                          </a:solidFill>
                          <a:latin typeface="+mn-lt"/>
                          <a:cs typeface="Arial" panose="020B0604020202020204" pitchFamily="34" charset="0"/>
                        </a:rPr>
                        <a:t>Highly efficient keyboard and mouse featuring long battery life.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nSpc>
                          <a:spcPct val="100000"/>
                        </a:lnSpc>
                      </a:pPr>
                      <a:r>
                        <a:rPr lang="en-US" sz="1000" b="1" baseline="0" dirty="0" smtClean="0">
                          <a:solidFill>
                            <a:schemeClr val="bg2"/>
                          </a:solidFill>
                          <a:latin typeface="+mn-lt"/>
                          <a:cs typeface="Arial" panose="020B0604020202020204" pitchFamily="34" charset="0"/>
                        </a:rPr>
                        <a:t>Go wireless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Compact USB </a:t>
                      </a:r>
                      <a:r>
                        <a:rPr lang="en-US" sz="1000" b="0" baseline="0" dirty="0" err="1" smtClean="0">
                          <a:solidFill>
                            <a:schemeClr val="bg2"/>
                          </a:solidFill>
                          <a:latin typeface="Arial" panose="020B0604020202020204" pitchFamily="34" charset="0"/>
                          <a:cs typeface="Arial" panose="020B0604020202020204" pitchFamily="34" charset="0"/>
                        </a:rPr>
                        <a:t>nano</a:t>
                      </a:r>
                      <a:r>
                        <a:rPr lang="en-US" sz="1000" b="0" baseline="0" dirty="0" smtClean="0">
                          <a:solidFill>
                            <a:schemeClr val="bg2"/>
                          </a:solidFill>
                          <a:latin typeface="Arial" panose="020B0604020202020204" pitchFamily="34" charset="0"/>
                          <a:cs typeface="Arial" panose="020B0604020202020204" pitchFamily="34" charset="0"/>
                        </a:rPr>
                        <a:t> receiver</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a:lnSpc>
                          <a:spcPct val="100000"/>
                        </a:lnSpc>
                      </a:pPr>
                      <a:r>
                        <a:rPr lang="en-US" sz="1000" b="0" dirty="0" smtClean="0">
                          <a:solidFill>
                            <a:schemeClr val="bg2"/>
                          </a:solidFill>
                          <a:latin typeface="+mn-lt"/>
                          <a:cs typeface="Arial" panose="020B0604020202020204" pitchFamily="34" charset="0"/>
                        </a:rPr>
                        <a:t>Wirelessly connect the keyboard and mouse to the</a:t>
                      </a:r>
                      <a:r>
                        <a:rPr lang="en-US" sz="1000" b="0" baseline="0" dirty="0" smtClean="0">
                          <a:solidFill>
                            <a:schemeClr val="bg2"/>
                          </a:solidFill>
                          <a:latin typeface="+mn-lt"/>
                          <a:cs typeface="Arial" panose="020B0604020202020204" pitchFamily="34" charset="0"/>
                        </a:rPr>
                        <a:t> computer</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377630"/>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22" name="Group 21"/>
          <p:cNvGrpSpPr/>
          <p:nvPr/>
        </p:nvGrpSpPr>
        <p:grpSpPr>
          <a:xfrm>
            <a:off x="8777327" y="100885"/>
            <a:ext cx="2894158" cy="707629"/>
            <a:chOff x="8777327" y="100885"/>
            <a:chExt cx="2894158" cy="707629"/>
          </a:xfrm>
        </p:grpSpPr>
        <p:grpSp>
          <p:nvGrpSpPr>
            <p:cNvPr id="30" name="Group 29"/>
            <p:cNvGrpSpPr/>
            <p:nvPr/>
          </p:nvGrpSpPr>
          <p:grpSpPr>
            <a:xfrm>
              <a:off x="9764942" y="100885"/>
              <a:ext cx="1906543" cy="705395"/>
              <a:chOff x="9764942" y="100885"/>
              <a:chExt cx="1906543" cy="705395"/>
            </a:xfrm>
          </p:grpSpPr>
          <p:pic>
            <p:nvPicPr>
              <p:cNvPr id="43" name="Picture 4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4" name="Group 43"/>
              <p:cNvGrpSpPr/>
              <p:nvPr/>
            </p:nvGrpSpPr>
            <p:grpSpPr>
              <a:xfrm>
                <a:off x="10757085" y="100885"/>
                <a:ext cx="914400" cy="702240"/>
                <a:chOff x="11130511" y="100885"/>
                <a:chExt cx="914400" cy="702240"/>
              </a:xfrm>
            </p:grpSpPr>
            <p:sp>
              <p:nvSpPr>
                <p:cNvPr id="45" name="Rectangle 44"/>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6" name="Group 45"/>
                <p:cNvGrpSpPr>
                  <a:grpSpLocks noChangeAspect="1"/>
                </p:cNvGrpSpPr>
                <p:nvPr/>
              </p:nvGrpSpPr>
              <p:grpSpPr>
                <a:xfrm>
                  <a:off x="11404831" y="205294"/>
                  <a:ext cx="365760" cy="464141"/>
                  <a:chOff x="700396" y="366353"/>
                  <a:chExt cx="525543" cy="666902"/>
                </a:xfrm>
              </p:grpSpPr>
              <p:sp>
                <p:nvSpPr>
                  <p:cNvPr id="4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4"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1" name="Group 30"/>
            <p:cNvGrpSpPr>
              <a:grpSpLocks noChangeAspect="1"/>
            </p:cNvGrpSpPr>
            <p:nvPr/>
          </p:nvGrpSpPr>
          <p:grpSpPr>
            <a:xfrm>
              <a:off x="8777327" y="104428"/>
              <a:ext cx="914400" cy="704086"/>
              <a:chOff x="8083504" y="379370"/>
              <a:chExt cx="1204385" cy="927374"/>
            </a:xfrm>
          </p:grpSpPr>
          <p:sp>
            <p:nvSpPr>
              <p:cNvPr id="37"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8" name="Group 37"/>
              <p:cNvGrpSpPr/>
              <p:nvPr/>
            </p:nvGrpSpPr>
            <p:grpSpPr>
              <a:xfrm>
                <a:off x="8419625" y="481200"/>
                <a:ext cx="520700" cy="678993"/>
                <a:chOff x="703181" y="4463913"/>
                <a:chExt cx="520700" cy="678993"/>
              </a:xfrm>
            </p:grpSpPr>
            <p:sp>
              <p:nvSpPr>
                <p:cNvPr id="39"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0"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1"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2"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3732543684"/>
      </p:ext>
    </p:extLst>
  </p:cSld>
  <p:clrMapOvr>
    <a:masterClrMapping/>
  </p:clrMapOvr>
  <p:transition spd="med">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69887" y="1539189"/>
          <a:ext cx="11320146" cy="3493898"/>
        </p:xfrm>
        <a:graphic>
          <a:graphicData uri="http://schemas.openxmlformats.org/drawingml/2006/table">
            <a:tbl>
              <a:tblPr firstRow="1" bandRow="1"/>
              <a:tblGrid>
                <a:gridCol w="2137411"/>
                <a:gridCol w="3667051"/>
                <a:gridCol w="143734"/>
                <a:gridCol w="5371950"/>
              </a:tblGrid>
              <a:tr h="1474598">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Secure and convenient</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Integrated smart card reader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c>
                  <a:txBody>
                    <a:bodyPr/>
                    <a:lstStyle/>
                    <a:p>
                      <a:r>
                        <a:rPr lang="en-US" sz="1000" dirty="0" smtClean="0">
                          <a:solidFill>
                            <a:schemeClr val="bg2"/>
                          </a:solidFill>
                          <a:latin typeface="+mn-lt"/>
                        </a:rPr>
                        <a:t>Access secured PCs or networks directly from the keyboard using the integrated smart card reader for easy authentication.</a:t>
                      </a:r>
                      <a:endParaRPr lang="en-US" sz="1000" dirty="0">
                        <a:solidFill>
                          <a:schemeClr val="bg2"/>
                        </a:solidFill>
                        <a:latin typeface="+mn-lt"/>
                      </a:endParaRP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Reliable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Secure, fast data transfers and a spill-resistant keyboard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solidFill>
                            <a:schemeClr val="bg2"/>
                          </a:solidFill>
                          <a:latin typeface="+mn-lt"/>
                          <a:cs typeface="Arial" panose="020B0604020202020204" pitchFamily="34" charset="0"/>
                        </a:rPr>
                        <a:t>Wired USB connectivity helps provide secure, fast data transfers while eliminating the need for batteries. </a:t>
                      </a:r>
                    </a:p>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solidFill>
                            <a:schemeClr val="bg2"/>
                          </a:solidFill>
                          <a:latin typeface="+mn-lt"/>
                          <a:cs typeface="Arial" panose="020B0604020202020204" pitchFamily="34" charset="0"/>
                        </a:rPr>
                        <a:t>A spill-resistant keyboard safeguards against the inevitable beverage mishap.</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Comfortable and quiet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mn-lt"/>
                          <a:cs typeface="Arial" panose="020B0604020202020204" pitchFamily="34" charset="0"/>
                        </a:rPr>
                        <a:t>Low-profile keys, full-size keyboard and a detachable palm rest</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a:lnSpc>
                          <a:spcPct val="100000"/>
                        </a:lnSpc>
                      </a:pPr>
                      <a:r>
                        <a:rPr lang="en-US" sz="1000" b="0" dirty="0" smtClean="0">
                          <a:solidFill>
                            <a:schemeClr val="bg2"/>
                          </a:solidFill>
                          <a:latin typeface="+mn-lt"/>
                          <a:cs typeface="Arial" panose="020B0604020202020204" pitchFamily="34" charset="0"/>
                        </a:rPr>
                        <a:t>Work comfortably with low-profile keys, a full-size keyboard and a detachable palm rest. And reduce distractions with a keyboard that’s designed for a smooth, quiet typing experience.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Smartcard USB Keyboard – KB813</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a:solidFill>
                  <a:schemeClr val="tx1">
                    <a:lumMod val="60000"/>
                    <a:lumOff val="40000"/>
                  </a:schemeClr>
                </a:solidFill>
              </a:rPr>
              <a:t>USB Keyboard with Smart Card Reader </a:t>
            </a:r>
            <a:r>
              <a:rPr lang="en-US" sz="1400" dirty="0" smtClean="0">
                <a:solidFill>
                  <a:schemeClr val="tx1">
                    <a:lumMod val="60000"/>
                    <a:lumOff val="40000"/>
                  </a:schemeClr>
                </a:solidFill>
              </a:rPr>
              <a:t>for the </a:t>
            </a:r>
            <a:r>
              <a:rPr lang="en-US" sz="1400" dirty="0">
                <a:solidFill>
                  <a:schemeClr val="tx1">
                    <a:lumMod val="60000"/>
                    <a:lumOff val="40000"/>
                  </a:schemeClr>
                </a:solidFill>
              </a:rPr>
              <a:t>functions of a keyboard and card reader in a single data input system</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12609"/>
          <a:stretch/>
        </p:blipFill>
        <p:spPr>
          <a:xfrm>
            <a:off x="8397259" y="905258"/>
            <a:ext cx="3291840" cy="1797312"/>
          </a:xfrm>
          <a:prstGeom prst="rect">
            <a:avLst/>
          </a:prstGeom>
        </p:spPr>
      </p:pic>
      <p:grpSp>
        <p:nvGrpSpPr>
          <p:cNvPr id="29" name="Group 28"/>
          <p:cNvGrpSpPr/>
          <p:nvPr/>
        </p:nvGrpSpPr>
        <p:grpSpPr>
          <a:xfrm>
            <a:off x="9764942" y="100885"/>
            <a:ext cx="1906543" cy="705395"/>
            <a:chOff x="9764942" y="100885"/>
            <a:chExt cx="1906543" cy="705395"/>
          </a:xfrm>
        </p:grpSpPr>
        <p:pic>
          <p:nvPicPr>
            <p:cNvPr id="42" name="Picture 41"/>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3" name="Group 42"/>
            <p:cNvGrpSpPr/>
            <p:nvPr/>
          </p:nvGrpSpPr>
          <p:grpSpPr>
            <a:xfrm>
              <a:off x="10757085" y="100885"/>
              <a:ext cx="914400" cy="702240"/>
              <a:chOff x="11130511" y="100885"/>
              <a:chExt cx="914400" cy="702240"/>
            </a:xfrm>
          </p:grpSpPr>
          <p:sp>
            <p:nvSpPr>
              <p:cNvPr id="44" name="Rectangle 43"/>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5" name="Group 44"/>
              <p:cNvGrpSpPr>
                <a:grpSpLocks noChangeAspect="1"/>
              </p:cNvGrpSpPr>
              <p:nvPr/>
            </p:nvGrpSpPr>
            <p:grpSpPr>
              <a:xfrm>
                <a:off x="11404831" y="205294"/>
                <a:ext cx="365760" cy="464141"/>
                <a:chOff x="700396" y="366353"/>
                <a:chExt cx="525543" cy="666902"/>
              </a:xfrm>
            </p:grpSpPr>
            <p:sp>
              <p:nvSpPr>
                <p:cNvPr id="46"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7"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8"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9"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3"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336302569"/>
      </p:ext>
    </p:extLst>
  </p:cSld>
  <p:clrMapOvr>
    <a:masterClrMapping/>
  </p:clrMapOvr>
  <p:transition spd="med">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69887" y="1539189"/>
          <a:ext cx="11320146" cy="3173387"/>
        </p:xfrm>
        <a:graphic>
          <a:graphicData uri="http://schemas.openxmlformats.org/drawingml/2006/table">
            <a:tbl>
              <a:tblPr firstRow="1" bandRow="1"/>
              <a:tblGrid>
                <a:gridCol w="2137411"/>
                <a:gridCol w="3667051"/>
                <a:gridCol w="143734"/>
                <a:gridCol w="5371950"/>
              </a:tblGrid>
              <a:tr h="1474598">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Efficient,</a:t>
                      </a:r>
                      <a:r>
                        <a:rPr lang="en-US" sz="1000" b="1" baseline="0" dirty="0" smtClean="0">
                          <a:solidFill>
                            <a:schemeClr val="bg2"/>
                          </a:solidFill>
                          <a:latin typeface="+mn-lt"/>
                          <a:cs typeface="Arial" panose="020B0604020202020204" pitchFamily="34" charset="0"/>
                        </a:rPr>
                        <a:t> comfortable typing</a:t>
                      </a:r>
                      <a:endParaRPr lang="en-US" sz="1000" b="1" dirty="0" smtClean="0">
                        <a:solidFill>
                          <a:schemeClr val="bg2"/>
                        </a:solidFill>
                        <a:latin typeface="+mn-lt"/>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Full layout with chiclet style keys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c>
                  <a:txBody>
                    <a:bodyPr/>
                    <a:lstStyle/>
                    <a:p>
                      <a:r>
                        <a:rPr lang="en-US" sz="1000" dirty="0" smtClean="0">
                          <a:solidFill>
                            <a:schemeClr val="bg2"/>
                          </a:solidFill>
                          <a:latin typeface="+mn-lt"/>
                        </a:rPr>
                        <a:t>Allows for efficient, comfortable typing ideal for everyday usage</a:t>
                      </a:r>
                      <a:endParaRPr lang="en-US" sz="1000" dirty="0">
                        <a:solidFill>
                          <a:schemeClr val="bg2"/>
                        </a:solidFill>
                        <a:latin typeface="+mn-lt"/>
                      </a:endParaRP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Convenient multimedia keys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Play, pause, rewind, and fast-forward plus volume control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baseline="0" dirty="0" smtClean="0">
                          <a:solidFill>
                            <a:schemeClr val="bg2"/>
                          </a:solidFill>
                          <a:latin typeface="+mn-lt"/>
                          <a:cs typeface="Arial" panose="020B0604020202020204" pitchFamily="34" charset="0"/>
                        </a:rPr>
                        <a:t>Easily access multimedia functions via the keyboard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Ideal for home or office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mn-lt"/>
                          <a:cs typeface="Arial" panose="020B0604020202020204" pitchFamily="34" charset="0"/>
                        </a:rPr>
                        <a:t>Compact</a:t>
                      </a:r>
                      <a:r>
                        <a:rPr lang="en-US" sz="1000" b="0" baseline="0" dirty="0" smtClean="0">
                          <a:solidFill>
                            <a:schemeClr val="bg2"/>
                          </a:solidFill>
                          <a:latin typeface="+mn-lt"/>
                          <a:cs typeface="Arial" panose="020B0604020202020204" pitchFamily="34" charset="0"/>
                        </a:rPr>
                        <a:t> with a</a:t>
                      </a:r>
                      <a:r>
                        <a:rPr lang="en-US" sz="1000" b="0" dirty="0" smtClean="0">
                          <a:solidFill>
                            <a:schemeClr val="bg2"/>
                          </a:solidFill>
                          <a:latin typeface="+mn-lt"/>
                          <a:cs typeface="Arial" panose="020B0604020202020204" pitchFamily="34" charset="0"/>
                        </a:rPr>
                        <a:t> full-sized keyboard and number pad</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a:lnSpc>
                          <a:spcPct val="100000"/>
                        </a:lnSpc>
                      </a:pPr>
                      <a:r>
                        <a:rPr lang="en-US" sz="1000" b="0" dirty="0" smtClean="0">
                          <a:solidFill>
                            <a:schemeClr val="bg2"/>
                          </a:solidFill>
                          <a:latin typeface="+mn-lt"/>
                          <a:cs typeface="Arial" panose="020B0604020202020204" pitchFamily="34" charset="0"/>
                        </a:rPr>
                        <a:t>Full-sized but compact with durable build and quiet keys.</a:t>
                      </a:r>
                      <a:r>
                        <a:rPr lang="en-US" sz="1000" b="0" baseline="0" dirty="0" smtClean="0">
                          <a:solidFill>
                            <a:schemeClr val="bg2"/>
                          </a:solidFill>
                          <a:latin typeface="+mn-lt"/>
                          <a:cs typeface="Arial" panose="020B0604020202020204" pitchFamily="34" charset="0"/>
                        </a:rPr>
                        <a:t> Optional palm rest is available for separate purchase.</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Wired Keyboard – KB216</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smtClean="0">
                <a:solidFill>
                  <a:schemeClr val="tx1">
                    <a:lumMod val="60000"/>
                    <a:lumOff val="40000"/>
                  </a:schemeClr>
                </a:solidFill>
              </a:rPr>
              <a:t>Convenient </a:t>
            </a:r>
            <a:r>
              <a:rPr lang="en-US" sz="1400" dirty="0">
                <a:solidFill>
                  <a:schemeClr val="tx1">
                    <a:lumMod val="60000"/>
                    <a:lumOff val="40000"/>
                  </a:schemeClr>
                </a:solidFill>
              </a:rPr>
              <a:t>keyboard solution for everyday home or office computing uses</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3" name="Rectangle 2"/>
          <p:cNvSpPr/>
          <p:nvPr/>
        </p:nvSpPr>
        <p:spPr>
          <a:xfrm>
            <a:off x="9452663" y="2495165"/>
            <a:ext cx="1864613" cy="230832"/>
          </a:xfrm>
          <a:prstGeom prst="rect">
            <a:avLst/>
          </a:prstGeom>
        </p:spPr>
        <p:txBody>
          <a:bodyPr wrap="none">
            <a:spAutoFit/>
          </a:bodyPr>
          <a:lstStyle/>
          <a:p>
            <a:pPr>
              <a:spcAft>
                <a:spcPts val="600"/>
              </a:spcAft>
            </a:pPr>
            <a:r>
              <a:rPr lang="en-US" sz="900" dirty="0"/>
              <a:t>(available in black, grey or white)</a:t>
            </a:r>
          </a:p>
        </p:txBody>
      </p: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1362" y="1287957"/>
            <a:ext cx="3103980" cy="93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29"/>
          <p:cNvGrpSpPr/>
          <p:nvPr/>
        </p:nvGrpSpPr>
        <p:grpSpPr>
          <a:xfrm>
            <a:off x="8777327" y="100885"/>
            <a:ext cx="2894158" cy="707629"/>
            <a:chOff x="8777327" y="100885"/>
            <a:chExt cx="2894158" cy="707629"/>
          </a:xfrm>
        </p:grpSpPr>
        <p:grpSp>
          <p:nvGrpSpPr>
            <p:cNvPr id="31" name="Group 30"/>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432190069"/>
      </p:ext>
    </p:extLst>
  </p:cSld>
  <p:clrMapOvr>
    <a:masterClrMapping/>
  </p:clrMapOvr>
  <p:transition spd="med">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69887" y="1539189"/>
          <a:ext cx="11320146" cy="4357498"/>
        </p:xfrm>
        <a:graphic>
          <a:graphicData uri="http://schemas.openxmlformats.org/drawingml/2006/table">
            <a:tbl>
              <a:tblPr firstRow="1" bandRow="1"/>
              <a:tblGrid>
                <a:gridCol w="2137411"/>
                <a:gridCol w="3667051"/>
                <a:gridCol w="143734"/>
                <a:gridCol w="5371950"/>
              </a:tblGrid>
              <a:tr h="1474598">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Comfortable, contemporary design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c>
                  <a:txBody>
                    <a:bodyPr/>
                    <a:lstStyle/>
                    <a:p>
                      <a:pPr marL="171450" indent="-171450">
                        <a:spcAft>
                          <a:spcPts val="500"/>
                        </a:spcAft>
                        <a:buFont typeface="Arial" panose="020B0604020202020204" pitchFamily="34" charset="0"/>
                        <a:buChar char="•"/>
                      </a:pPr>
                      <a:r>
                        <a:rPr lang="en-US" sz="1000" dirty="0" smtClean="0">
                          <a:solidFill>
                            <a:schemeClr val="bg2"/>
                          </a:solidFill>
                          <a:latin typeface="+mn-lt"/>
                        </a:rPr>
                        <a:t>Compact size of the keyboard takes up less space on a work surface.  </a:t>
                      </a:r>
                    </a:p>
                    <a:p>
                      <a:pPr marL="171450" indent="-171450">
                        <a:spcAft>
                          <a:spcPts val="500"/>
                        </a:spcAft>
                        <a:buFont typeface="Arial" panose="020B0604020202020204" pitchFamily="34" charset="0"/>
                        <a:buChar char="•"/>
                      </a:pPr>
                      <a:r>
                        <a:rPr lang="en-US" sz="1000" dirty="0" smtClean="0">
                          <a:solidFill>
                            <a:schemeClr val="bg2"/>
                          </a:solidFill>
                          <a:latin typeface="+mn-lt"/>
                        </a:rPr>
                        <a:t>Designed for comfort during prolonged usage</a:t>
                      </a:r>
                      <a:r>
                        <a:rPr lang="en-US" sz="1000" baseline="0" dirty="0" smtClean="0">
                          <a:solidFill>
                            <a:schemeClr val="bg2"/>
                          </a:solidFill>
                          <a:latin typeface="+mn-lt"/>
                        </a:rPr>
                        <a:t> with e</a:t>
                      </a:r>
                      <a:r>
                        <a:rPr lang="en-US" sz="1000" dirty="0" smtClean="0">
                          <a:solidFill>
                            <a:schemeClr val="bg2"/>
                          </a:solidFill>
                          <a:latin typeface="+mn-lt"/>
                        </a:rPr>
                        <a:t>levated and spacious chiclet keys that produce</a:t>
                      </a:r>
                      <a:r>
                        <a:rPr lang="en-US" sz="1000" baseline="0" dirty="0" smtClean="0">
                          <a:solidFill>
                            <a:schemeClr val="bg2"/>
                          </a:solidFill>
                          <a:latin typeface="+mn-lt"/>
                        </a:rPr>
                        <a:t> a m</a:t>
                      </a:r>
                      <a:r>
                        <a:rPr lang="en-US" sz="1000" dirty="0" smtClean="0">
                          <a:solidFill>
                            <a:schemeClr val="bg2"/>
                          </a:solidFill>
                          <a:latin typeface="+mn-lt"/>
                        </a:rPr>
                        <a:t>uted typing sound. </a:t>
                      </a:r>
                    </a:p>
                    <a:p>
                      <a:pPr marL="171450" indent="-171450">
                        <a:spcAft>
                          <a:spcPts val="500"/>
                        </a:spcAft>
                        <a:buFont typeface="Arial" panose="020B0604020202020204" pitchFamily="34" charset="0"/>
                        <a:buChar char="•"/>
                      </a:pPr>
                      <a:r>
                        <a:rPr lang="en-US" sz="1000" dirty="0" smtClean="0">
                          <a:solidFill>
                            <a:schemeClr val="bg2"/>
                          </a:solidFill>
                          <a:latin typeface="+mn-lt"/>
                        </a:rPr>
                        <a:t>Hot keys enable</a:t>
                      </a:r>
                      <a:r>
                        <a:rPr lang="en-US" sz="1000" baseline="0" dirty="0" smtClean="0">
                          <a:solidFill>
                            <a:schemeClr val="bg2"/>
                          </a:solidFill>
                          <a:latin typeface="+mn-lt"/>
                        </a:rPr>
                        <a:t> easy multimedia control: Mute, play/pause, backward, forward, volume -, volume +</a:t>
                      </a:r>
                      <a:endParaRPr lang="en-US" sz="1000" dirty="0" smtClean="0">
                        <a:solidFill>
                          <a:schemeClr val="bg2"/>
                        </a:solidFill>
                        <a:latin typeface="+mn-lt"/>
                      </a:endParaRPr>
                    </a:p>
                    <a:p>
                      <a:pPr marL="171450" indent="-171450">
                        <a:spcAft>
                          <a:spcPts val="500"/>
                        </a:spcAft>
                        <a:buFont typeface="Arial" panose="020B0604020202020204" pitchFamily="34" charset="0"/>
                        <a:buChar char="•"/>
                      </a:pPr>
                      <a:r>
                        <a:rPr lang="en-US" sz="1000" dirty="0" smtClean="0">
                          <a:solidFill>
                            <a:schemeClr val="bg2"/>
                          </a:solidFill>
                          <a:latin typeface="+mn-lt"/>
                        </a:rPr>
                        <a:t>Reduced key gaps to help prevent dust accumulation.</a:t>
                      </a:r>
                    </a:p>
                    <a:p>
                      <a:pPr marL="171450" indent="-171450">
                        <a:spcAft>
                          <a:spcPts val="500"/>
                        </a:spcAft>
                        <a:buFont typeface="Arial" panose="020B0604020202020204" pitchFamily="34" charset="0"/>
                        <a:buChar char="•"/>
                      </a:pPr>
                      <a:r>
                        <a:rPr lang="en-US" sz="1000" dirty="0" smtClean="0">
                          <a:solidFill>
                            <a:schemeClr val="bg2"/>
                          </a:solidFill>
                          <a:latin typeface="+mn-lt"/>
                        </a:rPr>
                        <a:t>Enlarged mouse scroll wheel for enhanced productivity.</a:t>
                      </a:r>
                      <a:endParaRPr lang="en-US" sz="1000" dirty="0">
                        <a:solidFill>
                          <a:schemeClr val="bg2"/>
                        </a:solidFill>
                        <a:latin typeface="+mn-lt"/>
                      </a:endParaRP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Wireless convenience and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USB wireless receiver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baseline="0" dirty="0" smtClean="0">
                          <a:solidFill>
                            <a:schemeClr val="bg2"/>
                          </a:solidFill>
                          <a:latin typeface="+mn-lt"/>
                          <a:cs typeface="Arial" panose="020B0604020202020204" pitchFamily="34" charset="0"/>
                        </a:rPr>
                        <a:t>Connects the mouse and keyboard to a PC with a single USB receiver for easy installation and a cable-free workspace.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Long, efficient battery life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mn-lt"/>
                          <a:cs typeface="Arial" panose="020B0604020202020204" pitchFamily="34" charset="0"/>
                        </a:rPr>
                        <a:t>12-month battery life for both the mouse (two AA</a:t>
                      </a:r>
                      <a:r>
                        <a:rPr lang="en-US" sz="1000" b="0" baseline="0" dirty="0" smtClean="0">
                          <a:solidFill>
                            <a:schemeClr val="bg2"/>
                          </a:solidFill>
                          <a:latin typeface="+mn-lt"/>
                          <a:cs typeface="Arial" panose="020B0604020202020204" pitchFamily="34" charset="0"/>
                        </a:rPr>
                        <a:t> batteries) </a:t>
                      </a:r>
                      <a:r>
                        <a:rPr lang="en-US" sz="1000" b="0" dirty="0" smtClean="0">
                          <a:solidFill>
                            <a:schemeClr val="bg2"/>
                          </a:solidFill>
                          <a:latin typeface="+mn-lt"/>
                          <a:cs typeface="Arial" panose="020B0604020202020204" pitchFamily="34" charset="0"/>
                        </a:rPr>
                        <a:t>and the keyboard (two AAA batteries).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a:lnSpc>
                          <a:spcPct val="100000"/>
                        </a:lnSpc>
                      </a:pPr>
                      <a:r>
                        <a:rPr lang="en-US" sz="1000" b="0" dirty="0" smtClean="0">
                          <a:solidFill>
                            <a:schemeClr val="bg2"/>
                          </a:solidFill>
                          <a:latin typeface="+mn-lt"/>
                          <a:cs typeface="Arial" panose="020B0604020202020204" pitchFamily="34" charset="0"/>
                        </a:rPr>
                        <a:t>Designed to be energy-efficient and help avoid the hassle and expense of frequent battery changes.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Wireless Keyboard and Mouse – KM636 </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smtClean="0">
                <a:solidFill>
                  <a:schemeClr val="tx1">
                    <a:lumMod val="60000"/>
                    <a:lumOff val="40000"/>
                  </a:schemeClr>
                </a:solidFill>
              </a:rPr>
              <a:t>Sleek</a:t>
            </a:r>
            <a:r>
              <a:rPr lang="en-US" sz="1400" dirty="0">
                <a:solidFill>
                  <a:schemeClr val="tx1">
                    <a:lumMod val="60000"/>
                    <a:lumOff val="40000"/>
                  </a:schemeClr>
                </a:solidFill>
              </a:rPr>
              <a:t>, contemporary design that delivers reliable wireless performance in virtually any workspace</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3" name="Rectangle 2"/>
          <p:cNvSpPr/>
          <p:nvPr/>
        </p:nvSpPr>
        <p:spPr>
          <a:xfrm>
            <a:off x="9452663" y="2495165"/>
            <a:ext cx="1576072" cy="230832"/>
          </a:xfrm>
          <a:prstGeom prst="rect">
            <a:avLst/>
          </a:prstGeom>
        </p:spPr>
        <p:txBody>
          <a:bodyPr wrap="none">
            <a:spAutoFit/>
          </a:bodyPr>
          <a:lstStyle/>
          <a:p>
            <a:pPr>
              <a:spcAft>
                <a:spcPts val="600"/>
              </a:spcAft>
            </a:pPr>
            <a:r>
              <a:rPr lang="en-US" sz="900" dirty="0"/>
              <a:t>(available in </a:t>
            </a:r>
            <a:r>
              <a:rPr lang="en-US" sz="900" dirty="0" smtClean="0"/>
              <a:t>black or </a:t>
            </a:r>
            <a:r>
              <a:rPr lang="en-US" sz="900" dirty="0"/>
              <a:t>white)</a:t>
            </a:r>
          </a:p>
        </p:txBody>
      </p:sp>
      <p:grpSp>
        <p:nvGrpSpPr>
          <p:cNvPr id="2" name="Group 1"/>
          <p:cNvGrpSpPr/>
          <p:nvPr/>
        </p:nvGrpSpPr>
        <p:grpSpPr>
          <a:xfrm>
            <a:off x="8531839" y="931614"/>
            <a:ext cx="3114498" cy="1596929"/>
            <a:chOff x="423535" y="4050033"/>
            <a:chExt cx="3114498" cy="1596929"/>
          </a:xfrm>
        </p:grpSpPr>
        <p:pic>
          <p:nvPicPr>
            <p:cNvPr id="30" name="Picture 4" descr="http://snpi.dell.com/snp/images2/300/580-ADTYr1.jpg"/>
            <p:cNvPicPr>
              <a:picLocks noChangeAspect="1" noChangeArrowheads="1"/>
            </p:cNvPicPr>
            <p:nvPr/>
          </p:nvPicPr>
          <p:blipFill rotWithShape="1">
            <a:blip r:embed="rId5">
              <a:extLst>
                <a:ext uri="{28A0092B-C50C-407E-A947-70E740481C1C}">
                  <a14:useLocalDpi xmlns:a14="http://schemas.microsoft.com/office/drawing/2010/main" val="0"/>
                </a:ext>
              </a:extLst>
            </a:blip>
            <a:srcRect t="39849" b="32151"/>
            <a:stretch/>
          </p:blipFill>
          <p:spPr bwMode="auto">
            <a:xfrm rot="21388521">
              <a:off x="680533" y="4846862"/>
              <a:ext cx="2857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6452">
              <a:off x="423535" y="4050033"/>
              <a:ext cx="2958355" cy="1005840"/>
            </a:xfrm>
            <a:prstGeom prst="rect">
              <a:avLst/>
            </a:prstGeom>
          </p:spPr>
        </p:pic>
      </p:grpSp>
      <p:grpSp>
        <p:nvGrpSpPr>
          <p:cNvPr id="29" name="Group 28"/>
          <p:cNvGrpSpPr/>
          <p:nvPr/>
        </p:nvGrpSpPr>
        <p:grpSpPr>
          <a:xfrm>
            <a:off x="8777327" y="100885"/>
            <a:ext cx="2894158" cy="707629"/>
            <a:chOff x="8777327" y="100885"/>
            <a:chExt cx="2894158" cy="707629"/>
          </a:xfrm>
        </p:grpSpPr>
        <p:grpSp>
          <p:nvGrpSpPr>
            <p:cNvPr id="37" name="Group 36"/>
            <p:cNvGrpSpPr/>
            <p:nvPr/>
          </p:nvGrpSpPr>
          <p:grpSpPr>
            <a:xfrm>
              <a:off x="9764942" y="100885"/>
              <a:ext cx="1906543" cy="705395"/>
              <a:chOff x="9764942" y="100885"/>
              <a:chExt cx="1906543" cy="705395"/>
            </a:xfrm>
          </p:grpSpPr>
          <p:pic>
            <p:nvPicPr>
              <p:cNvPr id="45" name="Picture 44"/>
              <p:cNvPicPr>
                <a:picLocks noChangeAspect="1"/>
              </p:cNvPicPr>
              <p:nvPr/>
            </p:nvPicPr>
            <p:blipFill rotWithShape="1">
              <a:blip r:embed="rId7"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6" name="Group 45"/>
              <p:cNvGrpSpPr/>
              <p:nvPr/>
            </p:nvGrpSpPr>
            <p:grpSpPr>
              <a:xfrm>
                <a:off x="10757085" y="100885"/>
                <a:ext cx="914400" cy="702240"/>
                <a:chOff x="11130511" y="100885"/>
                <a:chExt cx="914400" cy="702240"/>
              </a:xfrm>
            </p:grpSpPr>
            <p:sp>
              <p:nvSpPr>
                <p:cNvPr id="47" name="Rectangle 46"/>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8" name="Group 47"/>
                <p:cNvGrpSpPr>
                  <a:grpSpLocks noChangeAspect="1"/>
                </p:cNvGrpSpPr>
                <p:nvPr/>
              </p:nvGrpSpPr>
              <p:grpSpPr>
                <a:xfrm>
                  <a:off x="11404831" y="205294"/>
                  <a:ext cx="365760" cy="464141"/>
                  <a:chOff x="700396" y="366353"/>
                  <a:chExt cx="525543" cy="666902"/>
                </a:xfrm>
              </p:grpSpPr>
              <p:sp>
                <p:nvSpPr>
                  <p:cNvPr id="49"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53"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5"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6"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8" name="Group 37"/>
            <p:cNvGrpSpPr>
              <a:grpSpLocks noChangeAspect="1"/>
            </p:cNvGrpSpPr>
            <p:nvPr/>
          </p:nvGrpSpPr>
          <p:grpSpPr>
            <a:xfrm>
              <a:off x="8777327" y="104428"/>
              <a:ext cx="914400" cy="704086"/>
              <a:chOff x="8083504" y="379370"/>
              <a:chExt cx="1204385" cy="927374"/>
            </a:xfrm>
          </p:grpSpPr>
          <p:sp>
            <p:nvSpPr>
              <p:cNvPr id="39"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40" name="Group 39"/>
              <p:cNvGrpSpPr/>
              <p:nvPr/>
            </p:nvGrpSpPr>
            <p:grpSpPr>
              <a:xfrm>
                <a:off x="8419625" y="481200"/>
                <a:ext cx="520700" cy="678993"/>
                <a:chOff x="703181" y="4463913"/>
                <a:chExt cx="520700" cy="678993"/>
              </a:xfrm>
            </p:grpSpPr>
            <p:sp>
              <p:nvSpPr>
                <p:cNvPr id="41"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2"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3"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4"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3292155788"/>
      </p:ext>
    </p:extLst>
  </p:cSld>
  <p:clrMapOvr>
    <a:masterClrMapping/>
  </p:clrMapOvr>
  <p:transition spd="med">
    <p:wipe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69887" y="1539189"/>
          <a:ext cx="11320146" cy="3341498"/>
        </p:xfrm>
        <a:graphic>
          <a:graphicData uri="http://schemas.openxmlformats.org/drawingml/2006/table">
            <a:tbl>
              <a:tblPr firstRow="1" bandRow="1"/>
              <a:tblGrid>
                <a:gridCol w="2137411"/>
                <a:gridCol w="3204937"/>
                <a:gridCol w="462114"/>
                <a:gridCol w="5515684"/>
              </a:tblGrid>
              <a:tr h="147459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1000" b="1" dirty="0" smtClean="0">
                          <a:solidFill>
                            <a:schemeClr val="bg2"/>
                          </a:solidFill>
                          <a:latin typeface="+mn-lt"/>
                          <a:cs typeface="Arial" panose="020B0604020202020204" pitchFamily="34" charset="0"/>
                        </a:rPr>
                        <a:t>Secure and convenient</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Integrated smart card reader for easy authentication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indent="0">
                        <a:spcAft>
                          <a:spcPts val="500"/>
                        </a:spcAft>
                        <a:buFont typeface="Arial" panose="020B0604020202020204" pitchFamily="34" charset="0"/>
                        <a:buNone/>
                      </a:pPr>
                      <a:r>
                        <a:rPr lang="en-US" sz="1000" dirty="0" smtClean="0">
                          <a:solidFill>
                            <a:schemeClr val="bg2"/>
                          </a:solidFill>
                          <a:latin typeface="+mn-lt"/>
                        </a:rPr>
                        <a:t>Access secured PCs or networks directly from your keyboard with an integrated smart card reader for simple authentication at your customer’s fingertips.</a:t>
                      </a: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Reliable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Wired USB connectivity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Provides secure, fast data transfers while eliminating the need for batteries. A spill-resistant keyboard safeguards against the inevitable beverage mishap.</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Comfortable and quiet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mn-lt"/>
                          <a:cs typeface="Arial" panose="020B0604020202020204" pitchFamily="34" charset="0"/>
                        </a:rPr>
                        <a:t>Low-profile keys, a full-size keyboard and a detachable palm rest</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mn-lt"/>
                          <a:cs typeface="Arial" panose="020B0604020202020204" pitchFamily="34" charset="0"/>
                        </a:rPr>
                        <a:t>Work comfortably </a:t>
                      </a:r>
                      <a:r>
                        <a:rPr lang="en-US" sz="1000" b="0" i="0" kern="1200" dirty="0" smtClean="0">
                          <a:solidFill>
                            <a:schemeClr val="bg2"/>
                          </a:solidFill>
                          <a:effectLst/>
                          <a:latin typeface="+mn-lt"/>
                          <a:ea typeface="+mn-ea"/>
                          <a:cs typeface="+mn-cs"/>
                        </a:rPr>
                        <a:t>and reduce distractions with a keyboard that’s designed for a smooth, quiet typing experience</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Smartcard USB Keyboard – KB813</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a:solidFill>
                  <a:schemeClr val="tx1">
                    <a:lumMod val="60000"/>
                    <a:lumOff val="40000"/>
                  </a:schemeClr>
                </a:solidFill>
              </a:rPr>
              <a:t>Wireless performance and laser tracking in a compact design that enables a clutter-free </a:t>
            </a:r>
            <a:r>
              <a:rPr lang="en-US" sz="1400" dirty="0" smtClean="0">
                <a:solidFill>
                  <a:schemeClr val="tx1">
                    <a:lumMod val="60000"/>
                    <a:lumOff val="40000"/>
                  </a:schemeClr>
                </a:solidFill>
              </a:rPr>
              <a:t>desktop</a:t>
            </a:r>
            <a:endParaRPr lang="en-US" sz="1400" dirty="0">
              <a:solidFill>
                <a:schemeClr val="tx1">
                  <a:lumMod val="60000"/>
                  <a:lumOff val="40000"/>
                </a:schemeClr>
              </a:solidFill>
            </a:endParaRP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4098" name="Picture 2" descr="http://snpi.dell.com/snp/images/products/large/keyboard-dlkb813-imag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6163" y="1262935"/>
            <a:ext cx="4480560" cy="133786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9764942" y="100885"/>
            <a:ext cx="1906543" cy="705395"/>
            <a:chOff x="9764942" y="100885"/>
            <a:chExt cx="1906543" cy="705395"/>
          </a:xfrm>
        </p:grpSpPr>
        <p:pic>
          <p:nvPicPr>
            <p:cNvPr id="42" name="Picture 41"/>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3" name="Group 42"/>
            <p:cNvGrpSpPr/>
            <p:nvPr/>
          </p:nvGrpSpPr>
          <p:grpSpPr>
            <a:xfrm>
              <a:off x="10757085" y="100885"/>
              <a:ext cx="914400" cy="702240"/>
              <a:chOff x="11130511" y="100885"/>
              <a:chExt cx="914400" cy="702240"/>
            </a:xfrm>
          </p:grpSpPr>
          <p:sp>
            <p:nvSpPr>
              <p:cNvPr id="44" name="Rectangle 43"/>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5" name="Group 44"/>
              <p:cNvGrpSpPr>
                <a:grpSpLocks noChangeAspect="1"/>
              </p:cNvGrpSpPr>
              <p:nvPr/>
            </p:nvGrpSpPr>
            <p:grpSpPr>
              <a:xfrm>
                <a:off x="11404831" y="205294"/>
                <a:ext cx="365760" cy="464141"/>
                <a:chOff x="700396" y="366353"/>
                <a:chExt cx="525543" cy="666902"/>
              </a:xfrm>
            </p:grpSpPr>
            <p:sp>
              <p:nvSpPr>
                <p:cNvPr id="46"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7"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8"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9"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3"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3430055167"/>
      </p:ext>
    </p:extLst>
  </p:cSld>
  <p:clrMapOvr>
    <a:masterClrMapping/>
  </p:clrMapOvr>
  <p:transition spd="med">
    <p:wipe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69887" y="1539189"/>
          <a:ext cx="11320146" cy="3981578"/>
        </p:xfrm>
        <a:graphic>
          <a:graphicData uri="http://schemas.openxmlformats.org/drawingml/2006/table">
            <a:tbl>
              <a:tblPr firstRow="1" bandRow="1"/>
              <a:tblGrid>
                <a:gridCol w="2137411"/>
                <a:gridCol w="3204937"/>
                <a:gridCol w="462114"/>
                <a:gridCol w="5515684"/>
              </a:tblGrid>
              <a:tr h="147459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1000" b="1" dirty="0" smtClean="0">
                          <a:solidFill>
                            <a:schemeClr val="bg2"/>
                          </a:solidFill>
                          <a:latin typeface="+mn-lt"/>
                          <a:cs typeface="Arial" panose="020B0604020202020204" pitchFamily="34" charset="0"/>
                        </a:rPr>
                        <a:t>Reliable performance day after day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Optical LED tracking and wired connectivity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 Provides reliable performance day after day with 1000 DPI tracking. </a:t>
                      </a: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Comfort that lasts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Shaped and sized to fit the contours of your hand with 2 buttons and a scroll wheel</a:t>
                      </a: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Designed for comfortable use over extended periods of time, making it easy to navigate through on-screen projects.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smtClean="0">
                          <a:solidFill>
                            <a:schemeClr val="bg2"/>
                          </a:solidFill>
                          <a:latin typeface="+mn-lt"/>
                          <a:cs typeface="Arial" panose="020B0604020202020204" pitchFamily="34" charset="0"/>
                        </a:rPr>
                        <a:t>Compatible with practically any system</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Compatible with almost any system that has a USB port</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Use one mouse in the office and keep another at home. </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smtClean="0">
                          <a:solidFill>
                            <a:schemeClr val="bg2"/>
                          </a:solidFill>
                          <a:latin typeface="+mn-lt"/>
                          <a:cs typeface="Arial" panose="020B0604020202020204" pitchFamily="34" charset="0"/>
                        </a:rPr>
                        <a:t>Plug and play convenience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Simply plug the Dell Optical Mouse into any available USB port and get to work – it's that easy.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Designed for home </a:t>
                      </a:r>
                      <a:br>
                        <a:rPr lang="en-US" sz="1000" b="1" dirty="0" smtClean="0">
                          <a:solidFill>
                            <a:schemeClr val="bg2"/>
                          </a:solidFill>
                          <a:latin typeface="+mn-lt"/>
                          <a:cs typeface="Arial" panose="020B0604020202020204" pitchFamily="34" charset="0"/>
                        </a:rPr>
                      </a:br>
                      <a:r>
                        <a:rPr lang="en-US" sz="1000" b="1" dirty="0" smtClean="0">
                          <a:solidFill>
                            <a:schemeClr val="bg2"/>
                          </a:solidFill>
                          <a:latin typeface="+mn-lt"/>
                          <a:cs typeface="Arial" panose="020B0604020202020204" pitchFamily="34" charset="0"/>
                        </a:rPr>
                        <a:t>or office usage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mn-lt"/>
                          <a:cs typeface="Arial" panose="020B0604020202020204" pitchFamily="34" charset="0"/>
                        </a:rPr>
                        <a:t>The Dell Optical Mouse is the perfect choice for either home or office use – wherever reliability, comfort and convenience are objectives.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Optical Mouse – MS116</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a:solidFill>
                  <a:schemeClr val="tx1">
                    <a:lumMod val="60000"/>
                    <a:lumOff val="40000"/>
                  </a:schemeClr>
                </a:solidFill>
              </a:rPr>
              <a:t>Optical LED tracking and wired connectivity provides reliable performance day after day</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22" name="Group 21"/>
          <p:cNvGrpSpPr/>
          <p:nvPr/>
        </p:nvGrpSpPr>
        <p:grpSpPr>
          <a:xfrm>
            <a:off x="8977536" y="1069716"/>
            <a:ext cx="2814868" cy="1939494"/>
            <a:chOff x="4717916" y="4612485"/>
            <a:chExt cx="2814868" cy="1939494"/>
          </a:xfrm>
        </p:grpSpPr>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7916" y="4724422"/>
              <a:ext cx="1645920" cy="998524"/>
            </a:xfrm>
            <a:prstGeom prst="rect">
              <a:avLst/>
            </a:prstGeom>
          </p:spPr>
        </p:pic>
        <p:grpSp>
          <p:nvGrpSpPr>
            <p:cNvPr id="30" name="Group 8"/>
            <p:cNvGrpSpPr>
              <a:grpSpLocks noChangeAspect="1"/>
            </p:cNvGrpSpPr>
            <p:nvPr/>
          </p:nvGrpSpPr>
          <p:grpSpPr>
            <a:xfrm>
              <a:off x="5246784" y="4612485"/>
              <a:ext cx="2286000" cy="1939494"/>
              <a:chOff x="1028700" y="2171700"/>
              <a:chExt cx="7804331" cy="6621366"/>
            </a:xfrm>
          </p:grpSpPr>
          <p:pic>
            <p:nvPicPr>
              <p:cNvPr id="31"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700" y="2171700"/>
                <a:ext cx="5715000" cy="5714999"/>
              </a:xfrm>
              <a:prstGeom prst="rect">
                <a:avLst/>
              </a:prstGeom>
            </p:spPr>
          </p:pic>
          <p:pic>
            <p:nvPicPr>
              <p:cNvPr id="37"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031" y="3078066"/>
                <a:ext cx="5715000" cy="5715000"/>
              </a:xfrm>
              <a:prstGeom prst="rect">
                <a:avLst/>
              </a:prstGeom>
            </p:spPr>
          </p:pic>
        </p:grpSp>
      </p:grpSp>
      <p:grpSp>
        <p:nvGrpSpPr>
          <p:cNvPr id="38" name="Group 37"/>
          <p:cNvGrpSpPr/>
          <p:nvPr/>
        </p:nvGrpSpPr>
        <p:grpSpPr>
          <a:xfrm>
            <a:off x="8777327" y="100885"/>
            <a:ext cx="2894158" cy="707629"/>
            <a:chOff x="8777327" y="100885"/>
            <a:chExt cx="2894158" cy="707629"/>
          </a:xfrm>
        </p:grpSpPr>
        <p:grpSp>
          <p:nvGrpSpPr>
            <p:cNvPr id="39" name="Group 38"/>
            <p:cNvGrpSpPr/>
            <p:nvPr/>
          </p:nvGrpSpPr>
          <p:grpSpPr>
            <a:xfrm>
              <a:off x="9764942" y="100885"/>
              <a:ext cx="1906543" cy="705395"/>
              <a:chOff x="9764942" y="100885"/>
              <a:chExt cx="1906543" cy="705395"/>
            </a:xfrm>
          </p:grpSpPr>
          <p:pic>
            <p:nvPicPr>
              <p:cNvPr id="47" name="Picture 46"/>
              <p:cNvPicPr>
                <a:picLocks noChangeAspect="1"/>
              </p:cNvPicPr>
              <p:nvPr/>
            </p:nvPicPr>
            <p:blipFill rotWithShape="1">
              <a:blip r:embed="rId8"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8" name="Group 47"/>
              <p:cNvGrpSpPr/>
              <p:nvPr/>
            </p:nvGrpSpPr>
            <p:grpSpPr>
              <a:xfrm>
                <a:off x="10757085" y="100885"/>
                <a:ext cx="914400" cy="702240"/>
                <a:chOff x="11130511" y="100885"/>
                <a:chExt cx="914400" cy="702240"/>
              </a:xfrm>
            </p:grpSpPr>
            <p:sp>
              <p:nvSpPr>
                <p:cNvPr id="49" name="Rectangle 48"/>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53" name="Group 52"/>
                <p:cNvGrpSpPr>
                  <a:grpSpLocks noChangeAspect="1"/>
                </p:cNvGrpSpPr>
                <p:nvPr/>
              </p:nvGrpSpPr>
              <p:grpSpPr>
                <a:xfrm>
                  <a:off x="11404831" y="205294"/>
                  <a:ext cx="365760" cy="464141"/>
                  <a:chOff x="700396" y="366353"/>
                  <a:chExt cx="525543" cy="666902"/>
                </a:xfrm>
              </p:grpSpPr>
              <p:sp>
                <p:nvSpPr>
                  <p:cNvPr id="54"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55"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6"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7"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8"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40" name="Group 39"/>
            <p:cNvGrpSpPr>
              <a:grpSpLocks noChangeAspect="1"/>
            </p:cNvGrpSpPr>
            <p:nvPr/>
          </p:nvGrpSpPr>
          <p:grpSpPr>
            <a:xfrm>
              <a:off x="8777327" y="104428"/>
              <a:ext cx="914400" cy="704086"/>
              <a:chOff x="8083504" y="379370"/>
              <a:chExt cx="1204385" cy="927374"/>
            </a:xfrm>
          </p:grpSpPr>
          <p:sp>
            <p:nvSpPr>
              <p:cNvPr id="41"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42" name="Group 41"/>
              <p:cNvGrpSpPr/>
              <p:nvPr/>
            </p:nvGrpSpPr>
            <p:grpSpPr>
              <a:xfrm>
                <a:off x="8419625" y="481200"/>
                <a:ext cx="520700" cy="678993"/>
                <a:chOff x="703181" y="4463913"/>
                <a:chExt cx="520700" cy="678993"/>
              </a:xfrm>
            </p:grpSpPr>
            <p:sp>
              <p:nvSpPr>
                <p:cNvPr id="43"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4"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5"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6"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237656047"/>
      </p:ext>
    </p:extLst>
  </p:cSld>
  <p:clrMapOvr>
    <a:masterClrMapping/>
  </p:clrMapOvr>
  <p:transition spd="med">
    <p:wipe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69887" y="1539189"/>
          <a:ext cx="11320146" cy="3916092"/>
        </p:xfrm>
        <a:graphic>
          <a:graphicData uri="http://schemas.openxmlformats.org/drawingml/2006/table">
            <a:tbl>
              <a:tblPr firstRow="1" bandRow="1"/>
              <a:tblGrid>
                <a:gridCol w="2137411"/>
                <a:gridCol w="3204937"/>
                <a:gridCol w="462114"/>
                <a:gridCol w="5515684"/>
              </a:tblGrid>
              <a:tr h="147459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1000" b="1" dirty="0" smtClean="0">
                          <a:solidFill>
                            <a:schemeClr val="bg2"/>
                          </a:solidFill>
                          <a:latin typeface="+mn-lt"/>
                          <a:cs typeface="Arial" panose="020B0604020202020204" pitchFamily="34" charset="0"/>
                        </a:rPr>
                        <a:t>Wireless connectivity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USB receiver included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Reduces cable clutter, providing the functionality you need in a mouse with none of the wires.</a:t>
                      </a: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Ideal for travel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Compact size and reliable wireless connection</a:t>
                      </a: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Connect up to six compatible devices with a single receiver, allowing you to wirelessly connect with your keyboards and mice at home, in the office or on the move.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Long battery life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Up to 1-year of battery life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Keeps a user powered up longer virtually anywhere.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Comfortable 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Three clickable buttons (left, right, and middle) and a scroll wheel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Comfortable design for easy use.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Quick setup and easy installation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Plug and play via the included receiver; No software or drivers are required.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Make full use of Dell Universal Pairing technology and connect up to 6 compatible devices with one receiver, please go to Dell.com/pair to download the required software.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Wireless Mouse – WM126</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a:solidFill>
                  <a:schemeClr val="tx1">
                    <a:lumMod val="60000"/>
                    <a:lumOff val="40000"/>
                  </a:schemeClr>
                </a:solidFill>
              </a:rPr>
              <a:t>Everyday wireless performance with excellent battery life. </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8" name="Group 12"/>
          <p:cNvGrpSpPr>
            <a:grpSpLocks noChangeAspect="1"/>
          </p:cNvGrpSpPr>
          <p:nvPr/>
        </p:nvGrpSpPr>
        <p:grpSpPr>
          <a:xfrm>
            <a:off x="8484781" y="1161833"/>
            <a:ext cx="3474720" cy="1867309"/>
            <a:chOff x="4599268" y="643156"/>
            <a:chExt cx="2729816" cy="1466997"/>
          </a:xfrm>
        </p:grpSpPr>
        <p:pic>
          <p:nvPicPr>
            <p:cNvPr id="39"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22712" b="22097"/>
            <a:stretch/>
          </p:blipFill>
          <p:spPr>
            <a:xfrm>
              <a:off x="4852614" y="643156"/>
              <a:ext cx="1554480" cy="857938"/>
            </a:xfrm>
            <a:prstGeom prst="rect">
              <a:avLst/>
            </a:prstGeom>
          </p:spPr>
        </p:pic>
        <p:pic>
          <p:nvPicPr>
            <p:cNvPr id="40"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9551" b="20274"/>
            <a:stretch/>
          </p:blipFill>
          <p:spPr>
            <a:xfrm>
              <a:off x="4599268" y="1043894"/>
              <a:ext cx="1519566" cy="914400"/>
            </a:xfrm>
            <a:prstGeom prst="rect">
              <a:avLst/>
            </a:prstGeom>
          </p:spPr>
        </p:pic>
        <p:pic>
          <p:nvPicPr>
            <p:cNvPr id="41"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t="23510" b="17413"/>
            <a:stretch/>
          </p:blipFill>
          <p:spPr>
            <a:xfrm>
              <a:off x="5774604" y="738552"/>
              <a:ext cx="1554480" cy="918333"/>
            </a:xfrm>
            <a:prstGeom prst="rect">
              <a:avLst/>
            </a:prstGeom>
          </p:spPr>
        </p:pic>
        <p:pic>
          <p:nvPicPr>
            <p:cNvPr id="42"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t="27201" b="17070"/>
            <a:stretch/>
          </p:blipFill>
          <p:spPr>
            <a:xfrm>
              <a:off x="5508803" y="1243868"/>
              <a:ext cx="1554480" cy="866285"/>
            </a:xfrm>
            <a:prstGeom prst="rect">
              <a:avLst/>
            </a:prstGeom>
          </p:spPr>
        </p:pic>
      </p:grpSp>
      <p:grpSp>
        <p:nvGrpSpPr>
          <p:cNvPr id="29" name="Group 28"/>
          <p:cNvGrpSpPr/>
          <p:nvPr/>
        </p:nvGrpSpPr>
        <p:grpSpPr>
          <a:xfrm>
            <a:off x="8777327" y="100885"/>
            <a:ext cx="2894158" cy="707629"/>
            <a:chOff x="8777327" y="100885"/>
            <a:chExt cx="2894158" cy="707629"/>
          </a:xfrm>
        </p:grpSpPr>
        <p:grpSp>
          <p:nvGrpSpPr>
            <p:cNvPr id="30" name="Group 29"/>
            <p:cNvGrpSpPr/>
            <p:nvPr/>
          </p:nvGrpSpPr>
          <p:grpSpPr>
            <a:xfrm>
              <a:off x="9764942" y="100885"/>
              <a:ext cx="1906543" cy="705395"/>
              <a:chOff x="9764942" y="100885"/>
              <a:chExt cx="1906543" cy="705395"/>
            </a:xfrm>
          </p:grpSpPr>
          <p:pic>
            <p:nvPicPr>
              <p:cNvPr id="48" name="Picture 47"/>
              <p:cNvPicPr>
                <a:picLocks noChangeAspect="1"/>
              </p:cNvPicPr>
              <p:nvPr/>
            </p:nvPicPr>
            <p:blipFill rotWithShape="1">
              <a:blip r:embed="rId9"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9" name="Group 48"/>
              <p:cNvGrpSpPr/>
              <p:nvPr/>
            </p:nvGrpSpPr>
            <p:grpSpPr>
              <a:xfrm>
                <a:off x="10757085" y="100885"/>
                <a:ext cx="914400" cy="702240"/>
                <a:chOff x="11130511" y="100885"/>
                <a:chExt cx="914400" cy="702240"/>
              </a:xfrm>
            </p:grpSpPr>
            <p:sp>
              <p:nvSpPr>
                <p:cNvPr id="53" name="Rectangle 52"/>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54" name="Group 53"/>
                <p:cNvGrpSpPr>
                  <a:grpSpLocks noChangeAspect="1"/>
                </p:cNvGrpSpPr>
                <p:nvPr/>
              </p:nvGrpSpPr>
              <p:grpSpPr>
                <a:xfrm>
                  <a:off x="11404831" y="205294"/>
                  <a:ext cx="365760" cy="464141"/>
                  <a:chOff x="700396" y="366353"/>
                  <a:chExt cx="525543" cy="666902"/>
                </a:xfrm>
              </p:grpSpPr>
              <p:sp>
                <p:nvSpPr>
                  <p:cNvPr id="55"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56"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7"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8"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9"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1" name="Group 30"/>
            <p:cNvGrpSpPr>
              <a:grpSpLocks noChangeAspect="1"/>
            </p:cNvGrpSpPr>
            <p:nvPr/>
          </p:nvGrpSpPr>
          <p:grpSpPr>
            <a:xfrm>
              <a:off x="8777327" y="104428"/>
              <a:ext cx="914400" cy="704086"/>
              <a:chOff x="8083504" y="379370"/>
              <a:chExt cx="1204385" cy="927374"/>
            </a:xfrm>
          </p:grpSpPr>
          <p:sp>
            <p:nvSpPr>
              <p:cNvPr id="37"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43" name="Group 42"/>
              <p:cNvGrpSpPr/>
              <p:nvPr/>
            </p:nvGrpSpPr>
            <p:grpSpPr>
              <a:xfrm>
                <a:off x="8419625" y="481200"/>
                <a:ext cx="520700" cy="678993"/>
                <a:chOff x="703181" y="4463913"/>
                <a:chExt cx="520700" cy="678993"/>
              </a:xfrm>
            </p:grpSpPr>
            <p:sp>
              <p:nvSpPr>
                <p:cNvPr id="44"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5"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6"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7"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516199707"/>
      </p:ext>
    </p:extLst>
  </p:cSld>
  <p:clrMapOvr>
    <a:masterClrMapping/>
  </p:clrMapOvr>
  <p:transition spd="med">
    <p:wipe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69887" y="1539189"/>
          <a:ext cx="11320146" cy="3916092"/>
        </p:xfrm>
        <a:graphic>
          <a:graphicData uri="http://schemas.openxmlformats.org/drawingml/2006/table">
            <a:tbl>
              <a:tblPr firstRow="1" bandRow="1"/>
              <a:tblGrid>
                <a:gridCol w="2137411"/>
                <a:gridCol w="3204937"/>
                <a:gridCol w="462114"/>
                <a:gridCol w="5515684"/>
              </a:tblGrid>
              <a:tr h="147459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1000" b="1" dirty="0" smtClean="0">
                          <a:solidFill>
                            <a:schemeClr val="bg2"/>
                          </a:solidFill>
                          <a:latin typeface="+mn-lt"/>
                          <a:cs typeface="Arial" panose="020B0604020202020204" pitchFamily="34" charset="0"/>
                        </a:rPr>
                        <a:t>Wireless connectivity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USB receiver included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Reduces cable clutter, providing the functionality you need in a mouse with none of the wires.</a:t>
                      </a: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Feature packed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1600 dpi laser tracking; seven buttons and a scroll wheel</a:t>
                      </a: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Accurate tracking and responsiveness on virtually any surface.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Long battery life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Up to 18 months of battery life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Keeps a user powered up longer virtually anywhere.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Comfortable 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Three clickable buttons (left, right, and middle) and a scroll wheel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Comfortable design for easy use.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Quick setup and easy installation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Plug and play via the included receiver; No software or drivers are required.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Make full use of Dell Universal Pairing technology and connect up to 6 compatible devices with one receiver, please go to Dell.com/pair to download the required software.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Wireless Mouse – WM326</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a:solidFill>
                  <a:schemeClr val="tx1">
                    <a:lumMod val="60000"/>
                    <a:lumOff val="40000"/>
                  </a:schemeClr>
                </a:solidFill>
              </a:rPr>
              <a:t>Sleek lines, compact size and a comfortable working experience plus wireless </a:t>
            </a:r>
            <a:r>
              <a:rPr lang="en-US" sz="1400" dirty="0" smtClean="0">
                <a:solidFill>
                  <a:schemeClr val="tx1">
                    <a:lumMod val="60000"/>
                    <a:lumOff val="40000"/>
                  </a:schemeClr>
                </a:solidFill>
              </a:rPr>
              <a:t>performance. </a:t>
            </a:r>
            <a:endParaRPr lang="en-US" sz="1400" dirty="0">
              <a:solidFill>
                <a:schemeClr val="tx1">
                  <a:lumMod val="60000"/>
                  <a:lumOff val="40000"/>
                </a:schemeClr>
              </a:solidFill>
            </a:endParaRP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29" name="Picture 40"/>
          <p:cNvPicPr>
            <a:picLocks noChangeAspect="1"/>
          </p:cNvPicPr>
          <p:nvPr/>
        </p:nvPicPr>
        <p:blipFill>
          <a:blip r:embed="rId5"/>
          <a:stretch>
            <a:fillRect/>
          </a:stretch>
        </p:blipFill>
        <p:spPr>
          <a:xfrm>
            <a:off x="8859496" y="1408782"/>
            <a:ext cx="2489938" cy="1326029"/>
          </a:xfrm>
          <a:prstGeom prst="rect">
            <a:avLst/>
          </a:prstGeom>
        </p:spPr>
      </p:pic>
      <p:grpSp>
        <p:nvGrpSpPr>
          <p:cNvPr id="22" name="Group 21"/>
          <p:cNvGrpSpPr/>
          <p:nvPr/>
        </p:nvGrpSpPr>
        <p:grpSpPr>
          <a:xfrm>
            <a:off x="8777327" y="100885"/>
            <a:ext cx="2894158" cy="707629"/>
            <a:chOff x="8777327" y="100885"/>
            <a:chExt cx="2894158" cy="707629"/>
          </a:xfrm>
        </p:grpSpPr>
        <p:grpSp>
          <p:nvGrpSpPr>
            <p:cNvPr id="30" name="Group 29"/>
            <p:cNvGrpSpPr/>
            <p:nvPr/>
          </p:nvGrpSpPr>
          <p:grpSpPr>
            <a:xfrm>
              <a:off x="9764942" y="100885"/>
              <a:ext cx="1906543" cy="705395"/>
              <a:chOff x="9764942" y="100885"/>
              <a:chExt cx="1906543" cy="705395"/>
            </a:xfrm>
          </p:grpSpPr>
          <p:pic>
            <p:nvPicPr>
              <p:cNvPr id="43" name="Picture 4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4" name="Group 43"/>
              <p:cNvGrpSpPr/>
              <p:nvPr/>
            </p:nvGrpSpPr>
            <p:grpSpPr>
              <a:xfrm>
                <a:off x="10757085" y="100885"/>
                <a:ext cx="914400" cy="702240"/>
                <a:chOff x="11130511" y="100885"/>
                <a:chExt cx="914400" cy="702240"/>
              </a:xfrm>
            </p:grpSpPr>
            <p:sp>
              <p:nvSpPr>
                <p:cNvPr id="45" name="Rectangle 44"/>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6" name="Group 45"/>
                <p:cNvGrpSpPr>
                  <a:grpSpLocks noChangeAspect="1"/>
                </p:cNvGrpSpPr>
                <p:nvPr/>
              </p:nvGrpSpPr>
              <p:grpSpPr>
                <a:xfrm>
                  <a:off x="11404831" y="205294"/>
                  <a:ext cx="365760" cy="464141"/>
                  <a:chOff x="700396" y="366353"/>
                  <a:chExt cx="525543" cy="666902"/>
                </a:xfrm>
              </p:grpSpPr>
              <p:sp>
                <p:nvSpPr>
                  <p:cNvPr id="4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4"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1" name="Group 30"/>
            <p:cNvGrpSpPr>
              <a:grpSpLocks noChangeAspect="1"/>
            </p:cNvGrpSpPr>
            <p:nvPr/>
          </p:nvGrpSpPr>
          <p:grpSpPr>
            <a:xfrm>
              <a:off x="8777327" y="104428"/>
              <a:ext cx="914400" cy="704086"/>
              <a:chOff x="8083504" y="379370"/>
              <a:chExt cx="1204385" cy="927374"/>
            </a:xfrm>
          </p:grpSpPr>
          <p:sp>
            <p:nvSpPr>
              <p:cNvPr id="37"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8" name="Group 37"/>
              <p:cNvGrpSpPr/>
              <p:nvPr/>
            </p:nvGrpSpPr>
            <p:grpSpPr>
              <a:xfrm>
                <a:off x="8419625" y="481200"/>
                <a:ext cx="520700" cy="678993"/>
                <a:chOff x="703181" y="4463913"/>
                <a:chExt cx="520700" cy="678993"/>
              </a:xfrm>
            </p:grpSpPr>
            <p:sp>
              <p:nvSpPr>
                <p:cNvPr id="39"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0"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1"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2"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631826259"/>
      </p:ext>
    </p:extLst>
  </p:cSld>
  <p:clrMapOvr>
    <a:masterClrMapping/>
  </p:clrMapOvr>
  <p:transition spd="med">
    <p:wipe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69887" y="1539189"/>
          <a:ext cx="11320146" cy="3569627"/>
        </p:xfrm>
        <a:graphic>
          <a:graphicData uri="http://schemas.openxmlformats.org/drawingml/2006/table">
            <a:tbl>
              <a:tblPr firstRow="1" bandRow="1"/>
              <a:tblGrid>
                <a:gridCol w="2137411"/>
                <a:gridCol w="3204937"/>
                <a:gridCol w="462114"/>
                <a:gridCol w="5515684"/>
              </a:tblGrid>
              <a:tr h="147459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1000" b="1" dirty="0" smtClean="0">
                          <a:solidFill>
                            <a:schemeClr val="bg2"/>
                          </a:solidFill>
                          <a:latin typeface="+mn-lt"/>
                          <a:cs typeface="Arial" panose="020B0604020202020204" pitchFamily="34" charset="0"/>
                        </a:rPr>
                        <a:t>Laser tracking feature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Smooth tracking on virtually any surface and provides quick response times and accurate clicking.</a:t>
                      </a: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Wireless convenience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Nano-USB receiver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Simple plug-and-play </a:t>
                      </a:r>
                      <a:r>
                        <a:rPr lang="en-US" sz="1000" b="0" dirty="0" err="1" smtClean="0">
                          <a:solidFill>
                            <a:schemeClr val="bg2"/>
                          </a:solidFill>
                          <a:latin typeface="Arial" panose="020B0604020202020204" pitchFamily="34" charset="0"/>
                          <a:cs typeface="Arial" panose="020B0604020202020204" pitchFamily="34" charset="0"/>
                        </a:rPr>
                        <a:t>useage</a:t>
                      </a:r>
                      <a:r>
                        <a:rPr lang="en-US" sz="1000" b="0" dirty="0" smtClean="0">
                          <a:solidFill>
                            <a:schemeClr val="bg2"/>
                          </a:solidFill>
                          <a:latin typeface="Arial" panose="020B0604020202020204" pitchFamily="34" charset="0"/>
                          <a:cs typeface="Arial" panose="020B0604020202020204" pitchFamily="34" charset="0"/>
                        </a:rPr>
                        <a:t>.</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Great for Windows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Compatible with Windows® Vista / 7 / 8 / 8.1 / 10</a:t>
                      </a: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Easily navigate Windows 8/10 tiles with a mouse wheel that can scroll up, down, left or right. Use the side buttons to access the Windows 8 Charms bar for navigational controls or to switch between applications (Windows 8 Only).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Comfortable, compact shape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Easy to use and carry.</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Wireless Mouse – WM514</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a:solidFill>
                  <a:schemeClr val="tx1">
                    <a:lumMod val="60000"/>
                    <a:lumOff val="40000"/>
                  </a:schemeClr>
                </a:solidFill>
              </a:rPr>
              <a:t>Stylish, high-precision wireless Windows® 8 mouse with a long battery life.</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2" name="Group 1"/>
          <p:cNvGrpSpPr>
            <a:grpSpLocks noChangeAspect="1"/>
          </p:cNvGrpSpPr>
          <p:nvPr/>
        </p:nvGrpSpPr>
        <p:grpSpPr>
          <a:xfrm>
            <a:off x="7806185" y="1069716"/>
            <a:ext cx="4010537" cy="2011680"/>
            <a:chOff x="4478214" y="515343"/>
            <a:chExt cx="2963412" cy="1486443"/>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8214" y="515343"/>
              <a:ext cx="1737360" cy="1177544"/>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4266" y="665947"/>
              <a:ext cx="1737360" cy="1335839"/>
            </a:xfrm>
            <a:prstGeom prst="rect">
              <a:avLst/>
            </a:prstGeom>
          </p:spPr>
        </p:pic>
      </p:grpSp>
      <p:grpSp>
        <p:nvGrpSpPr>
          <p:cNvPr id="29" name="Group 28"/>
          <p:cNvGrpSpPr/>
          <p:nvPr/>
        </p:nvGrpSpPr>
        <p:grpSpPr>
          <a:xfrm>
            <a:off x="8777327" y="100885"/>
            <a:ext cx="2894158" cy="707629"/>
            <a:chOff x="8777327" y="100885"/>
            <a:chExt cx="2894158" cy="707629"/>
          </a:xfrm>
        </p:grpSpPr>
        <p:grpSp>
          <p:nvGrpSpPr>
            <p:cNvPr id="31" name="Group 30"/>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7"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536887740"/>
      </p:ext>
    </p:extLst>
  </p:cSld>
  <p:clrMapOvr>
    <a:masterClrMapping/>
  </p:clrMapOvr>
  <p:transition spd="med">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88549" y="1539189"/>
          <a:ext cx="11320146" cy="3891227"/>
        </p:xfrm>
        <a:graphic>
          <a:graphicData uri="http://schemas.openxmlformats.org/drawingml/2006/table">
            <a:tbl>
              <a:tblPr firstRow="1" bandRow="1"/>
              <a:tblGrid>
                <a:gridCol w="2398667"/>
                <a:gridCol w="3256384"/>
                <a:gridCol w="149411"/>
                <a:gridCol w="5515684"/>
              </a:tblGrid>
              <a:tr h="147459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1000" b="1" dirty="0" smtClean="0">
                          <a:solidFill>
                            <a:schemeClr val="bg2"/>
                          </a:solidFill>
                          <a:latin typeface="+mn-lt"/>
                          <a:cs typeface="Arial" panose="020B0604020202020204" pitchFamily="34" charset="0"/>
                        </a:rPr>
                        <a:t>High portability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Twist to flatten for carrying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bg2"/>
                          </a:solidFill>
                          <a:effectLst/>
                          <a:latin typeface="+mn-lt"/>
                          <a:ea typeface="+mn-ea"/>
                          <a:cs typeface="+mn-cs"/>
                        </a:rPr>
                        <a:t>Easily shifts from usage to portability by twisting from the open shape that comfortably fits in</a:t>
                      </a:r>
                      <a:r>
                        <a:rPr lang="en-US" sz="1000" b="0" i="0" kern="1200" baseline="0" dirty="0" smtClean="0">
                          <a:solidFill>
                            <a:schemeClr val="bg2"/>
                          </a:solidFill>
                          <a:effectLst/>
                          <a:latin typeface="+mn-lt"/>
                          <a:ea typeface="+mn-ea"/>
                          <a:cs typeface="+mn-cs"/>
                        </a:rPr>
                        <a:t> the </a:t>
                      </a:r>
                      <a:r>
                        <a:rPr lang="en-US" sz="1000" b="0" i="0" kern="1200" dirty="0" smtClean="0">
                          <a:solidFill>
                            <a:schemeClr val="bg2"/>
                          </a:solidFill>
                          <a:effectLst/>
                          <a:latin typeface="+mn-lt"/>
                          <a:ea typeface="+mn-ea"/>
                          <a:cs typeface="+mn-cs"/>
                        </a:rPr>
                        <a:t>hand when working, to the folded slim mode for</a:t>
                      </a:r>
                      <a:r>
                        <a:rPr lang="en-US" sz="1000" b="0" i="0" kern="1200" baseline="0" dirty="0" smtClean="0">
                          <a:solidFill>
                            <a:schemeClr val="bg2"/>
                          </a:solidFill>
                          <a:effectLst/>
                          <a:latin typeface="+mn-lt"/>
                          <a:ea typeface="+mn-ea"/>
                          <a:cs typeface="+mn-cs"/>
                        </a:rPr>
                        <a:t> portability</a:t>
                      </a:r>
                      <a:r>
                        <a:rPr lang="en-US" sz="1000" b="0" i="0" kern="1200" dirty="0" smtClean="0">
                          <a:solidFill>
                            <a:schemeClr val="bg2"/>
                          </a:solidFill>
                          <a:effectLst/>
                          <a:latin typeface="+mn-lt"/>
                          <a:ea typeface="+mn-ea"/>
                          <a:cs typeface="+mn-cs"/>
                        </a:rPr>
                        <a:t>.</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Precise and reliable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Touch strip for precision scrolling; infrared LED tracking sensor; and smooth left and right click areas</a:t>
                      </a: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i="0" kern="1200" dirty="0" smtClean="0">
                          <a:solidFill>
                            <a:schemeClr val="bg2"/>
                          </a:solidFill>
                          <a:effectLst/>
                          <a:latin typeface="+mn-lt"/>
                          <a:ea typeface="+mn-ea"/>
                          <a:cs typeface="+mn-cs"/>
                        </a:rPr>
                        <a:t>Accurate and reliable performance.</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Connect wirelessly with ease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Bluetooth</a:t>
                      </a:r>
                      <a:r>
                        <a:rPr lang="en-US" sz="1000" b="0" i="0" kern="1200" dirty="0" smtClean="0">
                          <a:solidFill>
                            <a:schemeClr val="bg2"/>
                          </a:solidFill>
                          <a:effectLst/>
                          <a:latin typeface="+mn-lt"/>
                          <a:ea typeface="+mn-ea"/>
                          <a:cs typeface="+mn-cs"/>
                        </a:rPr>
                        <a:t>®</a:t>
                      </a:r>
                      <a:r>
                        <a:rPr lang="en-US" sz="1000" b="0" dirty="0" smtClean="0">
                          <a:solidFill>
                            <a:schemeClr val="bg2"/>
                          </a:solidFill>
                          <a:latin typeface="Arial" panose="020B0604020202020204" pitchFamily="34" charset="0"/>
                          <a:cs typeface="Arial" panose="020B0604020202020204" pitchFamily="34" charset="0"/>
                        </a:rPr>
                        <a:t> 4.0* and</a:t>
                      </a:r>
                      <a:r>
                        <a:rPr lang="en-US" sz="1000" b="0" baseline="0" dirty="0" smtClean="0">
                          <a:solidFill>
                            <a:schemeClr val="bg2"/>
                          </a:solidFill>
                          <a:latin typeface="+mn-lt"/>
                          <a:cs typeface="Arial" panose="020B0604020202020204" pitchFamily="34" charset="0"/>
                        </a:rPr>
                        <a:t> </a:t>
                      </a:r>
                      <a:r>
                        <a:rPr lang="en-US" sz="1000" b="0" i="0" kern="1200" dirty="0" smtClean="0">
                          <a:solidFill>
                            <a:schemeClr val="bg2"/>
                          </a:solidFill>
                          <a:effectLst/>
                          <a:latin typeface="+mn-lt"/>
                          <a:ea typeface="+mn-ea"/>
                          <a:cs typeface="+mn-cs"/>
                        </a:rPr>
                        <a:t>Bluetooth® SMART technology</a:t>
                      </a: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spcAft>
                          <a:spcPts val="600"/>
                        </a:spcAft>
                      </a:pPr>
                      <a:r>
                        <a:rPr lang="en-US" sz="1000" b="0" dirty="0" smtClean="0">
                          <a:solidFill>
                            <a:schemeClr val="bg2"/>
                          </a:solidFill>
                          <a:latin typeface="Arial" panose="020B0604020202020204" pitchFamily="34" charset="0"/>
                          <a:cs typeface="Arial" panose="020B0604020202020204" pitchFamily="34" charset="0"/>
                        </a:rPr>
                        <a:t>Advanced Leading Bluetooth® SMART technology allows you to quickly and easily pair the mouse with Bluetooth 4.0-enabled computers and get to work.</a:t>
                      </a:r>
                    </a:p>
                    <a:p>
                      <a:pPr>
                        <a:lnSpc>
                          <a:spcPct val="100000"/>
                        </a:lnSpc>
                        <a:spcAft>
                          <a:spcPts val="600"/>
                        </a:spcAft>
                      </a:pPr>
                      <a:r>
                        <a:rPr lang="en-US" sz="1000" b="0" dirty="0" smtClean="0">
                          <a:solidFill>
                            <a:schemeClr val="bg2"/>
                          </a:solidFill>
                          <a:latin typeface="Arial" panose="020B0604020202020204" pitchFamily="34" charset="0"/>
                          <a:cs typeface="Arial" panose="020B0604020202020204" pitchFamily="34" charset="0"/>
                        </a:rPr>
                        <a:t>Compatible with Windows® 8/8.1/10 using Bluetooth 4.0 radio*.</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Comfortable, curved shape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Curved shape is designed to fit well in the palm of the hand. The touch strip and left and right click areas are positioned within easy reach that makes them seamless to use.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21129">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a:t>
            </a:r>
            <a:r>
              <a:rPr lang="en-US" sz="2400" dirty="0" smtClean="0">
                <a:solidFill>
                  <a:srgbClr val="F2AF00"/>
                </a:solidFill>
              </a:rPr>
              <a:t>Bluetooth® </a:t>
            </a:r>
            <a:r>
              <a:rPr lang="en-US" sz="2400" dirty="0">
                <a:solidFill>
                  <a:srgbClr val="F2AF00"/>
                </a:solidFill>
              </a:rPr>
              <a:t>Mouse – WM615</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a:solidFill>
                  <a:schemeClr val="tx1">
                    <a:lumMod val="60000"/>
                    <a:lumOff val="40000"/>
                  </a:schemeClr>
                </a:solidFill>
              </a:rPr>
              <a:t>High-performance mouse with an innovative design. </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5" name="Group 4"/>
          <p:cNvGrpSpPr>
            <a:grpSpLocks noChangeAspect="1"/>
          </p:cNvGrpSpPr>
          <p:nvPr/>
        </p:nvGrpSpPr>
        <p:grpSpPr>
          <a:xfrm>
            <a:off x="7650333" y="1105852"/>
            <a:ext cx="4083589" cy="1437243"/>
            <a:chOff x="7740019" y="1226799"/>
            <a:chExt cx="3106613" cy="973889"/>
          </a:xfrm>
        </p:grpSpPr>
        <p:pic>
          <p:nvPicPr>
            <p:cNvPr id="29" name="Picture 28"/>
            <p:cNvPicPr>
              <a:picLocks noChangeAspect="1"/>
            </p:cNvPicPr>
            <p:nvPr/>
          </p:nvPicPr>
          <p:blipFill>
            <a:blip r:embed="rId5"/>
            <a:stretch>
              <a:fillRect/>
            </a:stretch>
          </p:blipFill>
          <p:spPr>
            <a:xfrm>
              <a:off x="7740019" y="1226799"/>
              <a:ext cx="1558274" cy="973889"/>
            </a:xfrm>
            <a:prstGeom prst="rect">
              <a:avLst/>
            </a:prstGeom>
          </p:spPr>
        </p:pic>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8871" b="100000" l="815" r="99593"/>
                      </a14:imgEffect>
                    </a14:imgLayer>
                  </a14:imgProps>
                </a:ext>
              </a:extLst>
            </a:blip>
            <a:stretch>
              <a:fillRect/>
            </a:stretch>
          </p:blipFill>
          <p:spPr>
            <a:xfrm>
              <a:off x="9193915" y="1302187"/>
              <a:ext cx="1652717" cy="810221"/>
            </a:xfrm>
            <a:prstGeom prst="rect">
              <a:avLst/>
            </a:prstGeom>
          </p:spPr>
        </p:pic>
      </p:grpSp>
      <p:sp>
        <p:nvSpPr>
          <p:cNvPr id="7" name="Rectangle 6"/>
          <p:cNvSpPr/>
          <p:nvPr/>
        </p:nvSpPr>
        <p:spPr>
          <a:xfrm>
            <a:off x="269887" y="5914315"/>
            <a:ext cx="9583240" cy="338554"/>
          </a:xfrm>
          <a:prstGeom prst="rect">
            <a:avLst/>
          </a:prstGeom>
        </p:spPr>
        <p:txBody>
          <a:bodyPr wrap="square">
            <a:spAutoFit/>
          </a:bodyPr>
          <a:lstStyle/>
          <a:p>
            <a:r>
              <a:rPr lang="en-US" sz="800" dirty="0" smtClean="0">
                <a:solidFill>
                  <a:srgbClr val="444444"/>
                </a:solidFill>
              </a:rPr>
              <a:t>* For </a:t>
            </a:r>
            <a:r>
              <a:rPr lang="en-US" sz="800" dirty="0">
                <a:solidFill>
                  <a:srgbClr val="444444"/>
                </a:solidFill>
              </a:rPr>
              <a:t>Windows® 7 PCs using Bluetooth 4.0 radio, it has been tested with select Dell PCs and wireless </a:t>
            </a:r>
            <a:r>
              <a:rPr lang="en-US" sz="800" dirty="0" smtClean="0">
                <a:solidFill>
                  <a:srgbClr val="444444"/>
                </a:solidFill>
              </a:rPr>
              <a:t>chipsets. PC's </a:t>
            </a:r>
            <a:r>
              <a:rPr lang="en-US" sz="800" dirty="0">
                <a:solidFill>
                  <a:srgbClr val="444444"/>
                </a:solidFill>
              </a:rPr>
              <a:t>Bluetooth drivers </a:t>
            </a:r>
            <a:r>
              <a:rPr lang="en-US" sz="800" dirty="0" smtClean="0">
                <a:solidFill>
                  <a:srgbClr val="444444"/>
                </a:solidFill>
              </a:rPr>
              <a:t>must be updated to </a:t>
            </a:r>
            <a:r>
              <a:rPr lang="en-US" sz="800" dirty="0">
                <a:solidFill>
                  <a:srgbClr val="444444"/>
                </a:solidFill>
              </a:rPr>
              <a:t>the latest version before connecting the mouse</a:t>
            </a:r>
            <a:r>
              <a:rPr lang="en-US" sz="800" dirty="0" smtClean="0">
                <a:solidFill>
                  <a:srgbClr val="444444"/>
                </a:solidFill>
              </a:rPr>
              <a:t>. Systems </a:t>
            </a:r>
            <a:r>
              <a:rPr lang="en-US" sz="800" dirty="0">
                <a:solidFill>
                  <a:srgbClr val="444444"/>
                </a:solidFill>
              </a:rPr>
              <a:t>using earlier versions of Bluetooth are not compatible.</a:t>
            </a:r>
            <a:endParaRPr lang="en-US" sz="800" dirty="0"/>
          </a:p>
        </p:txBody>
      </p:sp>
      <p:grpSp>
        <p:nvGrpSpPr>
          <p:cNvPr id="30" name="Group 29"/>
          <p:cNvGrpSpPr/>
          <p:nvPr/>
        </p:nvGrpSpPr>
        <p:grpSpPr>
          <a:xfrm>
            <a:off x="8777327" y="100885"/>
            <a:ext cx="2894158" cy="707629"/>
            <a:chOff x="8777327" y="100885"/>
            <a:chExt cx="2894158" cy="707629"/>
          </a:xfrm>
        </p:grpSpPr>
        <p:grpSp>
          <p:nvGrpSpPr>
            <p:cNvPr id="37" name="Group 36"/>
            <p:cNvGrpSpPr/>
            <p:nvPr/>
          </p:nvGrpSpPr>
          <p:grpSpPr>
            <a:xfrm>
              <a:off x="9764942" y="100885"/>
              <a:ext cx="1906543" cy="705395"/>
              <a:chOff x="9764942" y="100885"/>
              <a:chExt cx="1906543" cy="705395"/>
            </a:xfrm>
          </p:grpSpPr>
          <p:pic>
            <p:nvPicPr>
              <p:cNvPr id="45" name="Picture 44"/>
              <p:cNvPicPr>
                <a:picLocks noChangeAspect="1"/>
              </p:cNvPicPr>
              <p:nvPr/>
            </p:nvPicPr>
            <p:blipFill rotWithShape="1">
              <a:blip r:embed="rId8"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6" name="Group 45"/>
              <p:cNvGrpSpPr/>
              <p:nvPr/>
            </p:nvGrpSpPr>
            <p:grpSpPr>
              <a:xfrm>
                <a:off x="10757085" y="100885"/>
                <a:ext cx="914400" cy="702240"/>
                <a:chOff x="11130511" y="100885"/>
                <a:chExt cx="914400" cy="702240"/>
              </a:xfrm>
            </p:grpSpPr>
            <p:sp>
              <p:nvSpPr>
                <p:cNvPr id="47" name="Rectangle 46"/>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8" name="Group 47"/>
                <p:cNvGrpSpPr>
                  <a:grpSpLocks noChangeAspect="1"/>
                </p:cNvGrpSpPr>
                <p:nvPr/>
              </p:nvGrpSpPr>
              <p:grpSpPr>
                <a:xfrm>
                  <a:off x="11404831" y="205294"/>
                  <a:ext cx="365760" cy="464141"/>
                  <a:chOff x="700396" y="366353"/>
                  <a:chExt cx="525543" cy="666902"/>
                </a:xfrm>
              </p:grpSpPr>
              <p:sp>
                <p:nvSpPr>
                  <p:cNvPr id="49"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53"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5"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6"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8" name="Group 37"/>
            <p:cNvGrpSpPr>
              <a:grpSpLocks noChangeAspect="1"/>
            </p:cNvGrpSpPr>
            <p:nvPr/>
          </p:nvGrpSpPr>
          <p:grpSpPr>
            <a:xfrm>
              <a:off x="8777327" y="104428"/>
              <a:ext cx="914400" cy="704086"/>
              <a:chOff x="8083504" y="379370"/>
              <a:chExt cx="1204385" cy="927374"/>
            </a:xfrm>
          </p:grpSpPr>
          <p:sp>
            <p:nvSpPr>
              <p:cNvPr id="39"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40" name="Group 39"/>
              <p:cNvGrpSpPr/>
              <p:nvPr/>
            </p:nvGrpSpPr>
            <p:grpSpPr>
              <a:xfrm>
                <a:off x="8419625" y="481200"/>
                <a:ext cx="520700" cy="678993"/>
                <a:chOff x="703181" y="4463913"/>
                <a:chExt cx="520700" cy="678993"/>
              </a:xfrm>
            </p:grpSpPr>
            <p:sp>
              <p:nvSpPr>
                <p:cNvPr id="41"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2"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3"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4"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952213995"/>
      </p:ext>
    </p:extLst>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grpSp>
        <p:nvGrpSpPr>
          <p:cNvPr id="3" name="Group 2"/>
          <p:cNvGrpSpPr/>
          <p:nvPr/>
        </p:nvGrpSpPr>
        <p:grpSpPr>
          <a:xfrm>
            <a:off x="2385" y="-9144"/>
            <a:ext cx="12217047" cy="5804741"/>
            <a:chOff x="-1082" y="-1"/>
            <a:chExt cx="12217047" cy="5804741"/>
          </a:xfrm>
        </p:grpSpPr>
        <p:pic>
          <p:nvPicPr>
            <p:cNvPr id="28" name="Picture 2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2" y="-1"/>
              <a:ext cx="12193082" cy="5777559"/>
            </a:xfrm>
            <a:prstGeom prst="rect">
              <a:avLst/>
            </a:prstGeom>
          </p:spPr>
        </p:pic>
        <p:sp>
          <p:nvSpPr>
            <p:cNvPr id="5" name="TextBox 4"/>
            <p:cNvSpPr txBox="1"/>
            <p:nvPr/>
          </p:nvSpPr>
          <p:spPr>
            <a:xfrm>
              <a:off x="924411" y="2339468"/>
              <a:ext cx="5831989" cy="523220"/>
            </a:xfrm>
            <a:prstGeom prst="rect">
              <a:avLst/>
            </a:prstGeom>
            <a:noFill/>
          </p:spPr>
          <p:txBody>
            <a:bodyPr wrap="square" rtlCol="0">
              <a:spAutoFit/>
            </a:bodyPr>
            <a:lstStyle/>
            <a:p>
              <a:r>
                <a:rPr lang="en-US" sz="2800" dirty="0" smtClean="0">
                  <a:solidFill>
                    <a:srgbClr val="444444"/>
                  </a:solidFill>
                </a:rPr>
                <a:t>Innovative by design. </a:t>
              </a:r>
              <a:endParaRPr lang="en-US" sz="2800" dirty="0">
                <a:solidFill>
                  <a:srgbClr val="444444"/>
                </a:solidFill>
              </a:endParaRPr>
            </a:p>
          </p:txBody>
        </p:sp>
        <p:sp>
          <p:nvSpPr>
            <p:cNvPr id="19" name="TextBox 18"/>
            <p:cNvSpPr txBox="1"/>
            <p:nvPr/>
          </p:nvSpPr>
          <p:spPr>
            <a:xfrm>
              <a:off x="924411" y="1615147"/>
              <a:ext cx="7378575" cy="769441"/>
            </a:xfrm>
            <a:prstGeom prst="rect">
              <a:avLst/>
            </a:prstGeom>
            <a:noFill/>
          </p:spPr>
          <p:txBody>
            <a:bodyPr wrap="square" rtlCol="0">
              <a:spAutoFit/>
            </a:bodyPr>
            <a:lstStyle/>
            <a:p>
              <a:r>
                <a:rPr lang="en-US" sz="4400" b="1" dirty="0" smtClean="0">
                  <a:solidFill>
                    <a:srgbClr val="444444"/>
                  </a:solidFill>
                </a:rPr>
                <a:t>Dell Monitors </a:t>
              </a:r>
              <a:endParaRPr lang="en-US" sz="4400" b="1" dirty="0">
                <a:solidFill>
                  <a:srgbClr val="444444"/>
                </a:solidFill>
              </a:endParaRPr>
            </a:p>
          </p:txBody>
        </p:sp>
        <p:grpSp>
          <p:nvGrpSpPr>
            <p:cNvPr id="16" name="Group 15"/>
            <p:cNvGrpSpPr/>
            <p:nvPr/>
          </p:nvGrpSpPr>
          <p:grpSpPr>
            <a:xfrm flipV="1">
              <a:off x="1069180" y="3023020"/>
              <a:ext cx="3590284" cy="85939"/>
              <a:chOff x="-2198599" y="3158843"/>
              <a:chExt cx="2559474" cy="273977"/>
            </a:xfrm>
          </p:grpSpPr>
          <p:sp>
            <p:nvSpPr>
              <p:cNvPr id="17" name="Rectangle 16"/>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8" name="Rectangle 17"/>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4" name="TextBox 3"/>
            <p:cNvSpPr txBox="1"/>
            <p:nvPr/>
          </p:nvSpPr>
          <p:spPr>
            <a:xfrm>
              <a:off x="5730392" y="345586"/>
              <a:ext cx="6485573" cy="5459154"/>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p:spPr>
          <p:txBody>
            <a:bodyPr wrap="square" rtlCol="0">
              <a:spAutoFit/>
            </a:bodyPr>
            <a:lstStyle/>
            <a:p>
              <a:pPr>
                <a:spcBef>
                  <a:spcPts val="0"/>
                </a:spcBef>
                <a:spcAft>
                  <a:spcPts val="0"/>
                </a:spcAft>
                <a:buClr>
                  <a:schemeClr val="bg1"/>
                </a:buClr>
              </a:pPr>
              <a:endParaRPr lang="en-US" sz="1400" dirty="0" smtClean="0">
                <a:solidFill>
                  <a:schemeClr val="bg2"/>
                </a:solidFill>
                <a:latin typeface="+mn-lt"/>
              </a:endParaRPr>
            </a:p>
          </p:txBody>
        </p:sp>
        <p:sp>
          <p:nvSpPr>
            <p:cNvPr id="20" name="TextBox 19">
              <a:hlinkClick r:id="rId6"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grpSp>
    </p:spTree>
    <p:extLst>
      <p:ext uri="{BB962C8B-B14F-4D97-AF65-F5344CB8AC3E}">
        <p14:creationId xmlns:p14="http://schemas.microsoft.com/office/powerpoint/2010/main" val="523065198"/>
      </p:ext>
    </p:extLst>
  </p:cSld>
  <p:clrMapOvr>
    <a:masterClrMapping/>
  </p:clrMapOvr>
  <p:transition spd="med">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88549" y="1539189"/>
          <a:ext cx="11320146" cy="2879772"/>
        </p:xfrm>
        <a:graphic>
          <a:graphicData uri="http://schemas.openxmlformats.org/drawingml/2006/table">
            <a:tbl>
              <a:tblPr firstRow="1" bandRow="1"/>
              <a:tblGrid>
                <a:gridCol w="2137411"/>
                <a:gridCol w="3204937"/>
                <a:gridCol w="462114"/>
                <a:gridCol w="5515684"/>
              </a:tblGrid>
              <a:tr h="147459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1000" b="1" dirty="0" smtClean="0">
                          <a:solidFill>
                            <a:schemeClr val="bg2"/>
                          </a:solidFill>
                          <a:latin typeface="+mn-lt"/>
                          <a:cs typeface="Arial" panose="020B0604020202020204" pitchFamily="34" charset="0"/>
                        </a:rPr>
                        <a:t>Six buttons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bg2"/>
                          </a:solidFill>
                          <a:effectLst/>
                          <a:latin typeface="+mn-lt"/>
                          <a:ea typeface="+mn-ea"/>
                          <a:cs typeface="+mn-cs"/>
                        </a:rPr>
                        <a:t>Ideal for users who need fast, accurate response.</a:t>
                      </a: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Tested and validated on Dell systems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It is supported by Dell Technical Support when used with a Dell system.</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F2AF00"/>
                </a:solidFill>
              </a:rPr>
              <a:t>Dell Laser Scroll USB 6-Buttons Silver and Black Mouse</a:t>
            </a:r>
          </a:p>
        </p:txBody>
      </p:sp>
      <p:sp>
        <p:nvSpPr>
          <p:cNvPr id="6" name="Text Placeholder 5"/>
          <p:cNvSpPr>
            <a:spLocks noGrp="1"/>
          </p:cNvSpPr>
          <p:nvPr>
            <p:ph sz="half" idx="1"/>
          </p:nvPr>
        </p:nvSpPr>
        <p:spPr>
          <a:xfrm>
            <a:off x="269887" y="879968"/>
            <a:ext cx="10115083" cy="234177"/>
          </a:xfrm>
        </p:spPr>
        <p:txBody>
          <a:bodyPr>
            <a:noAutofit/>
          </a:bodyPr>
          <a:lstStyle/>
          <a:p>
            <a:r>
              <a:rPr lang="en-US" sz="1400" dirty="0">
                <a:solidFill>
                  <a:schemeClr val="tx1">
                    <a:lumMod val="60000"/>
                    <a:lumOff val="40000"/>
                  </a:schemeClr>
                </a:solidFill>
              </a:rPr>
              <a:t>Stylish, high-precision wireless Windows® 8 mouse with a long battery life.</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7" name="Rectangle 6"/>
          <p:cNvSpPr/>
          <p:nvPr/>
        </p:nvSpPr>
        <p:spPr>
          <a:xfrm>
            <a:off x="269887" y="5914315"/>
            <a:ext cx="9583240" cy="338554"/>
          </a:xfrm>
          <a:prstGeom prst="rect">
            <a:avLst/>
          </a:prstGeom>
        </p:spPr>
        <p:txBody>
          <a:bodyPr wrap="square">
            <a:spAutoFit/>
          </a:bodyPr>
          <a:lstStyle/>
          <a:p>
            <a:r>
              <a:rPr lang="en-US" sz="800" dirty="0" smtClean="0">
                <a:solidFill>
                  <a:srgbClr val="444444"/>
                </a:solidFill>
              </a:rPr>
              <a:t>* For </a:t>
            </a:r>
            <a:r>
              <a:rPr lang="en-US" sz="800" dirty="0">
                <a:solidFill>
                  <a:srgbClr val="444444"/>
                </a:solidFill>
              </a:rPr>
              <a:t>Windows® 7 PCs using Bluetooth 4.0 radio, it has been tested with select Dell PCs and wireless </a:t>
            </a:r>
            <a:r>
              <a:rPr lang="en-US" sz="800" dirty="0" smtClean="0">
                <a:solidFill>
                  <a:srgbClr val="444444"/>
                </a:solidFill>
              </a:rPr>
              <a:t>chipsets. PC's </a:t>
            </a:r>
            <a:r>
              <a:rPr lang="en-US" sz="800" dirty="0">
                <a:solidFill>
                  <a:srgbClr val="444444"/>
                </a:solidFill>
              </a:rPr>
              <a:t>Bluetooth drivers </a:t>
            </a:r>
            <a:r>
              <a:rPr lang="en-US" sz="800" dirty="0" smtClean="0">
                <a:solidFill>
                  <a:srgbClr val="444444"/>
                </a:solidFill>
              </a:rPr>
              <a:t>must be updated to </a:t>
            </a:r>
            <a:r>
              <a:rPr lang="en-US" sz="800" dirty="0">
                <a:solidFill>
                  <a:srgbClr val="444444"/>
                </a:solidFill>
              </a:rPr>
              <a:t>the latest version before connecting the mouse</a:t>
            </a:r>
            <a:r>
              <a:rPr lang="en-US" sz="800" dirty="0" smtClean="0">
                <a:solidFill>
                  <a:srgbClr val="444444"/>
                </a:solidFill>
              </a:rPr>
              <a:t>. Systems </a:t>
            </a:r>
            <a:r>
              <a:rPr lang="en-US" sz="800" dirty="0">
                <a:solidFill>
                  <a:srgbClr val="444444"/>
                </a:solidFill>
              </a:rPr>
              <a:t>using earlier versions of Bluetooth are not compatible.</a:t>
            </a:r>
            <a:endParaRPr lang="en-US" sz="800" dirty="0"/>
          </a:p>
        </p:txBody>
      </p:sp>
      <p:pic>
        <p:nvPicPr>
          <p:cNvPr id="30" name="Picture 2" descr="http://snpi.dell.com/snp/images2/300/331-5076r11.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41" t="25681" b="34528"/>
          <a:stretch/>
        </p:blipFill>
        <p:spPr bwMode="auto">
          <a:xfrm>
            <a:off x="9104810" y="1301371"/>
            <a:ext cx="2560320" cy="137935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8777327" y="100885"/>
            <a:ext cx="2894158" cy="707629"/>
            <a:chOff x="8777327" y="100885"/>
            <a:chExt cx="2894158" cy="707629"/>
          </a:xfrm>
        </p:grpSpPr>
        <p:grpSp>
          <p:nvGrpSpPr>
            <p:cNvPr id="31" name="Group 30"/>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495489320"/>
      </p:ext>
    </p:extLst>
  </p:cSld>
  <p:clrMapOvr>
    <a:masterClrMapping/>
  </p:clrMapOvr>
  <p:transition spd="med">
    <p:wipe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8692377" y="2687151"/>
            <a:ext cx="3029777" cy="1805199"/>
          </a:xfrm>
          <a:prstGeom prst="rect">
            <a:avLst/>
          </a:prstGeom>
        </p:spPr>
      </p:pic>
      <p:sp>
        <p:nvSpPr>
          <p:cNvPr id="2" name="Title 1"/>
          <p:cNvSpPr>
            <a:spLocks noGrp="1"/>
          </p:cNvSpPr>
          <p:nvPr>
            <p:ph type="title"/>
          </p:nvPr>
        </p:nvSpPr>
        <p:spPr/>
        <p:txBody>
          <a:bodyPr/>
          <a:lstStyle/>
          <a:p>
            <a:r>
              <a:rPr lang="en-US" sz="3600" dirty="0"/>
              <a:t>Why Dell </a:t>
            </a:r>
            <a:r>
              <a:rPr lang="en-US" sz="3600" dirty="0" smtClean="0"/>
              <a:t>Audio</a:t>
            </a:r>
            <a:endParaRPr lang="en-US" dirty="0"/>
          </a:p>
        </p:txBody>
      </p:sp>
      <p:grpSp>
        <p:nvGrpSpPr>
          <p:cNvPr id="6" name="Group 6"/>
          <p:cNvGrpSpPr/>
          <p:nvPr/>
        </p:nvGrpSpPr>
        <p:grpSpPr>
          <a:xfrm flipV="1">
            <a:off x="384421" y="1017730"/>
            <a:ext cx="2279352" cy="45719"/>
            <a:chOff x="-2198599" y="3158843"/>
            <a:chExt cx="2559474" cy="273977"/>
          </a:xfrm>
        </p:grpSpPr>
        <p:sp>
          <p:nvSpPr>
            <p:cNvPr id="7" name="Rectangle 7"/>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8" name="Rectangle 8"/>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9" name="Rectangle 9"/>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0" name="Rectangle 10"/>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1" name="Rectangle 11"/>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49" name="TextBox 48"/>
          <p:cNvSpPr txBox="1"/>
          <p:nvPr/>
        </p:nvSpPr>
        <p:spPr>
          <a:xfrm>
            <a:off x="507781" y="2019632"/>
            <a:ext cx="1065749"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4"/>
                </a:solidFill>
              </a:rPr>
              <a:t>1</a:t>
            </a:r>
          </a:p>
        </p:txBody>
      </p:sp>
      <p:sp>
        <p:nvSpPr>
          <p:cNvPr id="50" name="TextBox 49"/>
          <p:cNvSpPr txBox="1"/>
          <p:nvPr/>
        </p:nvSpPr>
        <p:spPr>
          <a:xfrm>
            <a:off x="507782" y="3026549"/>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4"/>
                </a:solidFill>
              </a:rPr>
              <a:t>2</a:t>
            </a:r>
          </a:p>
        </p:txBody>
      </p:sp>
      <p:sp>
        <p:nvSpPr>
          <p:cNvPr id="51" name="TextBox 50"/>
          <p:cNvSpPr txBox="1"/>
          <p:nvPr/>
        </p:nvSpPr>
        <p:spPr>
          <a:xfrm>
            <a:off x="507782" y="4097821"/>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4"/>
                </a:solidFill>
              </a:rPr>
              <a:t>3</a:t>
            </a:r>
          </a:p>
        </p:txBody>
      </p:sp>
      <p:sp>
        <p:nvSpPr>
          <p:cNvPr id="54" name="TextBox 53"/>
          <p:cNvSpPr txBox="1"/>
          <p:nvPr/>
        </p:nvSpPr>
        <p:spPr>
          <a:xfrm>
            <a:off x="1044955" y="2034909"/>
            <a:ext cx="4383783" cy="761747"/>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4"/>
                </a:solidFill>
              </a:rPr>
              <a:t>Performance: </a:t>
            </a:r>
            <a:r>
              <a:rPr lang="en-US" sz="1450" dirty="0" smtClean="0">
                <a:solidFill>
                  <a:schemeClr val="bg2"/>
                </a:solidFill>
              </a:rPr>
              <a:t>Rich and powerful speakers with noise cancelling mics eliminate background noise providing in-person audio quality.</a:t>
            </a:r>
          </a:p>
        </p:txBody>
      </p:sp>
      <p:sp>
        <p:nvSpPr>
          <p:cNvPr id="55" name="TextBox 54"/>
          <p:cNvSpPr txBox="1"/>
          <p:nvPr/>
        </p:nvSpPr>
        <p:spPr>
          <a:xfrm>
            <a:off x="1044954" y="3071670"/>
            <a:ext cx="4898126" cy="761747"/>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4"/>
                </a:solidFill>
              </a:rPr>
              <a:t>Skype for Business certified</a:t>
            </a:r>
            <a:r>
              <a:rPr lang="en-US" sz="1450" b="1" dirty="0" smtClean="0">
                <a:solidFill>
                  <a:schemeClr val="accent2"/>
                </a:solidFill>
              </a:rPr>
              <a:t>: </a:t>
            </a:r>
            <a:r>
              <a:rPr lang="en-US" sz="1450" dirty="0" smtClean="0">
                <a:solidFill>
                  <a:srgbClr val="000000"/>
                </a:solidFill>
              </a:rPr>
              <a:t>Range of monitor sound bars, headsets offering great audio quality optimized for work.</a:t>
            </a:r>
            <a:endParaRPr lang="en-US" sz="1450" dirty="0">
              <a:solidFill>
                <a:srgbClr val="000000"/>
              </a:solidFill>
            </a:endParaRPr>
          </a:p>
        </p:txBody>
      </p:sp>
      <p:sp>
        <p:nvSpPr>
          <p:cNvPr id="57" name="TextBox 56"/>
          <p:cNvSpPr txBox="1"/>
          <p:nvPr/>
        </p:nvSpPr>
        <p:spPr>
          <a:xfrm>
            <a:off x="1044955" y="4033113"/>
            <a:ext cx="5012982" cy="1061829"/>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4"/>
                </a:solidFill>
              </a:rPr>
              <a:t>Easy to use: </a:t>
            </a:r>
            <a:r>
              <a:rPr lang="en-US" sz="1450" dirty="0" smtClean="0">
                <a:solidFill>
                  <a:srgbClr val="000000"/>
                </a:solidFill>
              </a:rPr>
              <a:t>Easy </a:t>
            </a:r>
            <a:r>
              <a:rPr lang="en-US" sz="1450" dirty="0">
                <a:solidFill>
                  <a:srgbClr val="000000"/>
                </a:solidFill>
              </a:rPr>
              <a:t>plug and </a:t>
            </a:r>
            <a:r>
              <a:rPr lang="en-US" sz="1450" dirty="0" smtClean="0">
                <a:solidFill>
                  <a:srgbClr val="000000"/>
                </a:solidFill>
              </a:rPr>
              <a:t>play. Intuitive call management features offer easy access to frequently used audio functions for conference calls.</a:t>
            </a:r>
            <a:endParaRPr lang="en-US" sz="1450" dirty="0">
              <a:solidFill>
                <a:srgbClr val="000000"/>
              </a:solidFill>
            </a:endParaRPr>
          </a:p>
          <a:p>
            <a:pPr fontAlgn="base">
              <a:spcBef>
                <a:spcPct val="0"/>
              </a:spcBef>
              <a:spcAft>
                <a:spcPts val="600"/>
              </a:spcAft>
              <a:buClr>
                <a:srgbClr val="0085C3"/>
              </a:buClr>
            </a:pPr>
            <a:r>
              <a:rPr lang="en-US" sz="1450" dirty="0" smtClean="0">
                <a:solidFill>
                  <a:srgbClr val="000000"/>
                </a:solidFill>
              </a:rPr>
              <a:t> </a:t>
            </a:r>
            <a:endParaRPr lang="en-US" sz="1450" dirty="0">
              <a:solidFill>
                <a:srgbClr val="000000"/>
              </a:solidFill>
            </a:endParaRPr>
          </a:p>
        </p:txBody>
      </p:sp>
      <p:cxnSp>
        <p:nvCxnSpPr>
          <p:cNvPr id="60" name="Straight Connector 59"/>
          <p:cNvCxnSpPr/>
          <p:nvPr/>
        </p:nvCxnSpPr>
        <p:spPr>
          <a:xfrm>
            <a:off x="621291" y="2919977"/>
            <a:ext cx="5436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21291" y="3815689"/>
            <a:ext cx="5436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21291" y="4975110"/>
            <a:ext cx="5436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7">
            <a:hlinkClick r:id="rId3"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61365">
            <a:off x="6866537" y="1505085"/>
            <a:ext cx="2342832" cy="2342832"/>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36087" b="21100"/>
          <a:stretch/>
        </p:blipFill>
        <p:spPr>
          <a:xfrm>
            <a:off x="6683416" y="4033114"/>
            <a:ext cx="4017922" cy="1720206"/>
          </a:xfrm>
          <a:prstGeom prst="rect">
            <a:avLst/>
          </a:prstGeom>
        </p:spPr>
      </p:pic>
    </p:spTree>
    <p:extLst>
      <p:ext uri="{BB962C8B-B14F-4D97-AF65-F5344CB8AC3E}">
        <p14:creationId xmlns:p14="http://schemas.microsoft.com/office/powerpoint/2010/main" val="2877660616"/>
      </p:ext>
    </p:extLst>
  </p:cSld>
  <p:clrMapOvr>
    <a:masterClrMapping/>
  </p:clrMapOvr>
  <p:transition spd="med">
    <p:wipe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2" y="-1"/>
            <a:ext cx="12193082" cy="5777559"/>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
        <p:nvSpPr>
          <p:cNvPr id="21" name="TextBox 1">
            <a:hlinkClick r:id="rId5"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grpSp>
        <p:nvGrpSpPr>
          <p:cNvPr id="2" name="Group 1"/>
          <p:cNvGrpSpPr/>
          <p:nvPr/>
        </p:nvGrpSpPr>
        <p:grpSpPr>
          <a:xfrm>
            <a:off x="878694" y="1861958"/>
            <a:ext cx="7378575" cy="1247001"/>
            <a:chOff x="930948" y="1861958"/>
            <a:chExt cx="7378575" cy="1247001"/>
          </a:xfrm>
        </p:grpSpPr>
        <p:sp>
          <p:nvSpPr>
            <p:cNvPr id="5" name="TextBox 4"/>
            <p:cNvSpPr txBox="1"/>
            <p:nvPr/>
          </p:nvSpPr>
          <p:spPr>
            <a:xfrm>
              <a:off x="994083" y="2531062"/>
              <a:ext cx="5831989" cy="369332"/>
            </a:xfrm>
            <a:prstGeom prst="rect">
              <a:avLst/>
            </a:prstGeom>
            <a:noFill/>
          </p:spPr>
          <p:txBody>
            <a:bodyPr wrap="square" rtlCol="0">
              <a:spAutoFit/>
            </a:bodyPr>
            <a:lstStyle/>
            <a:p>
              <a:r>
                <a:rPr lang="en-US" dirty="0" smtClean="0">
                  <a:solidFill>
                    <a:srgbClr val="444444"/>
                  </a:solidFill>
                  <a:latin typeface="Arial" pitchFamily="34" charset="0"/>
                </a:rPr>
                <a:t>For work or for play</a:t>
              </a:r>
              <a:endParaRPr lang="en-US" dirty="0">
                <a:solidFill>
                  <a:srgbClr val="444444"/>
                </a:solidFill>
                <a:latin typeface="Arial" pitchFamily="34" charset="0"/>
              </a:endParaRPr>
            </a:p>
          </p:txBody>
        </p:sp>
        <p:sp>
          <p:nvSpPr>
            <p:cNvPr id="19" name="TextBox 18"/>
            <p:cNvSpPr txBox="1"/>
            <p:nvPr/>
          </p:nvSpPr>
          <p:spPr>
            <a:xfrm>
              <a:off x="930948" y="1861958"/>
              <a:ext cx="7378575" cy="769441"/>
            </a:xfrm>
            <a:prstGeom prst="rect">
              <a:avLst/>
            </a:prstGeom>
            <a:noFill/>
          </p:spPr>
          <p:txBody>
            <a:bodyPr wrap="square" rtlCol="0">
              <a:spAutoFit/>
            </a:bodyPr>
            <a:lstStyle/>
            <a:p>
              <a:r>
                <a:rPr lang="en-US" sz="4400" b="1" dirty="0" smtClean="0">
                  <a:solidFill>
                    <a:srgbClr val="444444"/>
                  </a:solidFill>
                  <a:latin typeface="Arial" pitchFamily="34" charset="0"/>
                </a:rPr>
                <a:t>Dell Audio Products</a:t>
              </a:r>
              <a:endParaRPr lang="en-US" sz="4400" b="1" dirty="0">
                <a:solidFill>
                  <a:srgbClr val="444444"/>
                </a:solidFill>
                <a:latin typeface="Arial" pitchFamily="34" charset="0"/>
              </a:endParaRPr>
            </a:p>
          </p:txBody>
        </p:sp>
        <p:grpSp>
          <p:nvGrpSpPr>
            <p:cNvPr id="16" name="Group 15"/>
            <p:cNvGrpSpPr/>
            <p:nvPr/>
          </p:nvGrpSpPr>
          <p:grpSpPr>
            <a:xfrm flipV="1">
              <a:off x="1069180" y="3023020"/>
              <a:ext cx="3590284" cy="85939"/>
              <a:chOff x="-2198599" y="3158843"/>
              <a:chExt cx="2559474" cy="273977"/>
            </a:xfrm>
          </p:grpSpPr>
          <p:sp>
            <p:nvSpPr>
              <p:cNvPr id="17" name="Rectangle 16"/>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8" name="Rectangle 17"/>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4534" y="3198638"/>
            <a:ext cx="2011680" cy="201168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0146" r="17578"/>
          <a:stretch/>
        </p:blipFill>
        <p:spPr>
          <a:xfrm>
            <a:off x="7615840" y="1698078"/>
            <a:ext cx="2709645" cy="3749040"/>
          </a:xfrm>
          <a:prstGeom prst="rect">
            <a:avLst/>
          </a:prstGeom>
        </p:spPr>
      </p:pic>
    </p:spTree>
    <p:extLst>
      <p:ext uri="{BB962C8B-B14F-4D97-AF65-F5344CB8AC3E}">
        <p14:creationId xmlns:p14="http://schemas.microsoft.com/office/powerpoint/2010/main" val="479402268"/>
      </p:ext>
    </p:extLst>
  </p:cSld>
  <p:clrMapOvr>
    <a:masterClrMapping/>
  </p:clrMapOvr>
  <p:transition spd="med">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04435" y="1463041"/>
            <a:ext cx="3987566" cy="3792624"/>
          </a:xfrm>
          <a:prstGeom prst="rect">
            <a:avLst/>
          </a:prstGeom>
          <a:solidFill>
            <a:srgbClr val="E7E7E7"/>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2" name="Title 1"/>
          <p:cNvSpPr>
            <a:spLocks noGrp="1"/>
          </p:cNvSpPr>
          <p:nvPr>
            <p:ph type="title"/>
          </p:nvPr>
        </p:nvSpPr>
        <p:spPr/>
        <p:txBody>
          <a:bodyPr>
            <a:normAutofit/>
          </a:bodyPr>
          <a:lstStyle/>
          <a:p>
            <a:r>
              <a:rPr lang="en-US" dirty="0" smtClean="0">
                <a:solidFill>
                  <a:srgbClr val="6E2585"/>
                </a:solidFill>
              </a:rPr>
              <a:t>Dell Audio ‒ Certified for Skype for Business </a:t>
            </a:r>
            <a:endParaRPr lang="en-US" dirty="0">
              <a:solidFill>
                <a:srgbClr val="6E2585"/>
              </a:solidFill>
            </a:endParaRPr>
          </a:p>
        </p:txBody>
      </p:sp>
      <p:sp>
        <p:nvSpPr>
          <p:cNvPr id="3" name="Content Placeholder 2"/>
          <p:cNvSpPr>
            <a:spLocks noGrp="1"/>
          </p:cNvSpPr>
          <p:nvPr>
            <p:ph sz="half" idx="1"/>
          </p:nvPr>
        </p:nvSpPr>
        <p:spPr>
          <a:xfrm>
            <a:off x="365761" y="2072640"/>
            <a:ext cx="6966218" cy="4023360"/>
          </a:xfrm>
        </p:spPr>
        <p:txBody>
          <a:bodyPr/>
          <a:lstStyle/>
          <a:p>
            <a:r>
              <a:rPr lang="en-US" dirty="0" smtClean="0"/>
              <a:t>Dell’s Audio products certified for Skype for Business enable easy plug-and-play connection to Skype for Business </a:t>
            </a:r>
          </a:p>
          <a:p>
            <a:r>
              <a:rPr lang="en-US" dirty="0" smtClean="0"/>
              <a:t>“Certified for Skype for Business” means that the products have been tested and verified to work properly with Skype for the best possible experience</a:t>
            </a:r>
          </a:p>
          <a:p>
            <a:endParaRPr lang="en-US" dirty="0" smtClean="0"/>
          </a:p>
          <a:p>
            <a:endParaRPr lang="en-US" dirty="0"/>
          </a:p>
        </p:txBody>
      </p:sp>
      <p:sp>
        <p:nvSpPr>
          <p:cNvPr id="4" name="Text Placeholder 3"/>
          <p:cNvSpPr>
            <a:spLocks noGrp="1"/>
          </p:cNvSpPr>
          <p:nvPr>
            <p:ph type="body" sz="quarter" idx="10"/>
          </p:nvPr>
        </p:nvSpPr>
        <p:spPr/>
        <p:txBody>
          <a:bodyPr/>
          <a:lstStyle/>
          <a:p>
            <a:pPr marL="0" indent="0">
              <a:buNone/>
            </a:pPr>
            <a:r>
              <a:rPr lang="en-US" dirty="0" smtClean="0"/>
              <a:t>Easily connect and collaborate using Skype for Business</a:t>
            </a:r>
            <a:endParaRPr lang="en-US" dirty="0"/>
          </a:p>
        </p:txBody>
      </p:sp>
      <p:sp>
        <p:nvSpPr>
          <p:cNvPr id="5" name="TextBox 4"/>
          <p:cNvSpPr txBox="1"/>
          <p:nvPr/>
        </p:nvSpPr>
        <p:spPr>
          <a:xfrm>
            <a:off x="8514827" y="1781496"/>
            <a:ext cx="3212983" cy="2893100"/>
          </a:xfrm>
          <a:prstGeom prst="rect">
            <a:avLst/>
          </a:prstGeom>
          <a:noFill/>
        </p:spPr>
        <p:txBody>
          <a:bodyPr wrap="square" rtlCol="0">
            <a:spAutoFit/>
          </a:bodyPr>
          <a:lstStyle/>
          <a:p>
            <a:pPr>
              <a:spcBef>
                <a:spcPts val="0"/>
              </a:spcBef>
              <a:spcAft>
                <a:spcPts val="0"/>
              </a:spcAft>
              <a:buClr>
                <a:schemeClr val="bg1"/>
              </a:buClr>
            </a:pPr>
            <a:r>
              <a:rPr lang="en-US" b="1" dirty="0" smtClean="0">
                <a:solidFill>
                  <a:schemeClr val="bg2"/>
                </a:solidFill>
              </a:rPr>
              <a:t>Dell Audio Products certified for Skype for Business:</a:t>
            </a:r>
          </a:p>
          <a:p>
            <a:pPr>
              <a:spcBef>
                <a:spcPts val="0"/>
              </a:spcBef>
              <a:spcAft>
                <a:spcPts val="0"/>
              </a:spcAft>
              <a:buClr>
                <a:schemeClr val="bg1"/>
              </a:buClr>
            </a:pPr>
            <a:endParaRPr lang="en-US" sz="1400" dirty="0">
              <a:solidFill>
                <a:schemeClr val="bg2"/>
              </a:solidFill>
            </a:endParaRPr>
          </a:p>
          <a:p>
            <a:pPr marL="117475" indent="-117475">
              <a:spcBef>
                <a:spcPts val="0"/>
              </a:spcBef>
              <a:spcAft>
                <a:spcPts val="1200"/>
              </a:spcAft>
              <a:buClr>
                <a:schemeClr val="bg1"/>
              </a:buClr>
              <a:buFont typeface="Arial" panose="020B0604020202020204" pitchFamily="34" charset="0"/>
              <a:buChar char="•"/>
            </a:pPr>
            <a:r>
              <a:rPr lang="en-US" sz="1400" dirty="0">
                <a:solidFill>
                  <a:schemeClr val="bg2"/>
                </a:solidFill>
              </a:rPr>
              <a:t>Dell Pro Stereo Headset – UC150 Skype for Business</a:t>
            </a:r>
          </a:p>
          <a:p>
            <a:pPr marL="117475" indent="-117475">
              <a:spcBef>
                <a:spcPts val="0"/>
              </a:spcBef>
              <a:spcAft>
                <a:spcPts val="1200"/>
              </a:spcAft>
              <a:buClr>
                <a:schemeClr val="bg1"/>
              </a:buClr>
              <a:buFont typeface="Arial" panose="020B0604020202020204" pitchFamily="34" charset="0"/>
              <a:buChar char="•"/>
            </a:pPr>
            <a:r>
              <a:rPr lang="en-US" sz="1400" dirty="0">
                <a:solidFill>
                  <a:schemeClr val="bg2"/>
                </a:solidFill>
              </a:rPr>
              <a:t>Dell Pro Stereo Headset – UC350 Skype for Business</a:t>
            </a:r>
          </a:p>
          <a:p>
            <a:pPr marL="117475" indent="-117475">
              <a:spcBef>
                <a:spcPts val="0"/>
              </a:spcBef>
              <a:spcAft>
                <a:spcPts val="1200"/>
              </a:spcAft>
              <a:buClr>
                <a:schemeClr val="bg1"/>
              </a:buClr>
              <a:buFont typeface="Arial" panose="020B0604020202020204" pitchFamily="34" charset="0"/>
              <a:buChar char="•"/>
            </a:pPr>
            <a:r>
              <a:rPr lang="en-US" sz="1400" dirty="0">
                <a:solidFill>
                  <a:schemeClr val="bg2"/>
                </a:solidFill>
              </a:rPr>
              <a:t>Dell Professional </a:t>
            </a:r>
            <a:r>
              <a:rPr lang="en-US" sz="1400" dirty="0" err="1">
                <a:solidFill>
                  <a:schemeClr val="bg2"/>
                </a:solidFill>
              </a:rPr>
              <a:t>Soundbar</a:t>
            </a:r>
            <a:r>
              <a:rPr lang="en-US" sz="1400" dirty="0">
                <a:solidFill>
                  <a:schemeClr val="bg2"/>
                </a:solidFill>
              </a:rPr>
              <a:t> – AE515 </a:t>
            </a:r>
          </a:p>
          <a:p>
            <a:pPr>
              <a:spcBef>
                <a:spcPts val="0"/>
              </a:spcBef>
              <a:spcAft>
                <a:spcPts val="0"/>
              </a:spcAft>
              <a:buClr>
                <a:schemeClr val="bg1"/>
              </a:buClr>
            </a:pPr>
            <a:endParaRPr lang="en-US" sz="1400" dirty="0" err="1" smtClean="0">
              <a:solidFill>
                <a:schemeClr val="bg2"/>
              </a:solidFill>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 y="4707025"/>
            <a:ext cx="1755648" cy="548640"/>
          </a:xfrm>
          <a:prstGeom prst="rect">
            <a:avLst/>
          </a:prstGeom>
        </p:spPr>
      </p:pic>
      <p:sp>
        <p:nvSpPr>
          <p:cNvPr id="8" name="TextBox 1">
            <a:hlinkClick r:id="rId3"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3630747267"/>
      </p:ext>
    </p:extLst>
  </p:cSld>
  <p:clrMapOvr>
    <a:masterClrMapping/>
  </p:clrMapOvr>
  <p:transition spd="med">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7030A0"/>
                </a:solidFill>
              </a:rPr>
              <a:t>Dell Pro Stereo Headset – UC150 </a:t>
            </a:r>
            <a:r>
              <a:rPr lang="en-US" sz="2400" dirty="0" smtClean="0">
                <a:solidFill>
                  <a:srgbClr val="7030A0"/>
                </a:solidFill>
              </a:rPr>
              <a:t>Certified Skype </a:t>
            </a:r>
            <a:r>
              <a:rPr lang="en-US" sz="2400" dirty="0">
                <a:solidFill>
                  <a:srgbClr val="7030A0"/>
                </a:solidFill>
              </a:rPr>
              <a:t>for Business</a:t>
            </a:r>
          </a:p>
        </p:txBody>
      </p:sp>
      <p:sp>
        <p:nvSpPr>
          <p:cNvPr id="6" name="Text Placeholder 5"/>
          <p:cNvSpPr>
            <a:spLocks noGrp="1"/>
          </p:cNvSpPr>
          <p:nvPr>
            <p:ph sz="half" idx="1"/>
          </p:nvPr>
        </p:nvSpPr>
        <p:spPr>
          <a:xfrm>
            <a:off x="269887" y="879968"/>
            <a:ext cx="10115083" cy="234177"/>
          </a:xfrm>
        </p:spPr>
        <p:txBody>
          <a:bodyPr>
            <a:noAutofit/>
          </a:bodyPr>
          <a:lstStyle/>
          <a:p>
            <a:pPr>
              <a:spcBef>
                <a:spcPts val="253"/>
              </a:spcBef>
              <a:spcAft>
                <a:spcPts val="253"/>
              </a:spcAft>
            </a:pPr>
            <a:r>
              <a:rPr lang="en-US" sz="1400" dirty="0">
                <a:solidFill>
                  <a:schemeClr val="tx1">
                    <a:lumMod val="60000"/>
                    <a:lumOff val="40000"/>
                  </a:schemeClr>
                </a:solidFill>
              </a:rPr>
              <a:t>Great audio clarity for voice </a:t>
            </a:r>
            <a:r>
              <a:rPr lang="en-US" sz="1400" dirty="0" smtClean="0">
                <a:solidFill>
                  <a:schemeClr val="tx1">
                    <a:lumMod val="60000"/>
                    <a:lumOff val="40000"/>
                  </a:schemeClr>
                </a:solidFill>
              </a:rPr>
              <a:t>calls and </a:t>
            </a:r>
            <a:r>
              <a:rPr lang="en-US" sz="1400" dirty="0">
                <a:solidFill>
                  <a:schemeClr val="tx1">
                    <a:lumMod val="60000"/>
                    <a:lumOff val="40000"/>
                  </a:schemeClr>
                </a:solidFill>
              </a:rPr>
              <a:t>listening to music</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3"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7490" y="6395792"/>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aphicFrame>
        <p:nvGraphicFramePr>
          <p:cNvPr id="29" name="Table 28"/>
          <p:cNvGraphicFramePr>
            <a:graphicFrameLocks noGrp="1" noChangeAspect="1"/>
          </p:cNvGraphicFramePr>
          <p:nvPr>
            <p:extLst/>
          </p:nvPr>
        </p:nvGraphicFramePr>
        <p:xfrm>
          <a:off x="269887" y="1725793"/>
          <a:ext cx="11306920" cy="3920959"/>
        </p:xfrm>
        <a:graphic>
          <a:graphicData uri="http://schemas.openxmlformats.org/drawingml/2006/table">
            <a:tbl>
              <a:tblPr firstRow="1" bandRow="1"/>
              <a:tblGrid>
                <a:gridCol w="2755324"/>
                <a:gridCol w="3744705"/>
                <a:gridCol w="4806891"/>
              </a:tblGrid>
              <a:tr h="1614566">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Why did we create this product?</a:t>
                      </a:r>
                    </a:p>
                    <a:p>
                      <a:pPr marL="0" marR="0" lvl="0" indent="0" algn="l" defTabSz="77724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Designed to give business customers a headset that goes from music to conference calls easily with </a:t>
                      </a:r>
                      <a:br>
                        <a:rPr kumimoji="0" lang="en-US" sz="1000" b="0" i="0" u="none" strike="noStrike" kern="1200" cap="none" spc="0" normalizeH="0" baseline="0" noProof="0" dirty="0" smtClean="0">
                          <a:ln>
                            <a:noFill/>
                          </a:ln>
                          <a:solidFill>
                            <a:schemeClr val="bg2"/>
                          </a:solidFill>
                          <a:effectLst/>
                          <a:uLnTx/>
                          <a:uFillTx/>
                          <a:latin typeface="+mn-lt"/>
                          <a:ea typeface="+mn-ea"/>
                          <a:cs typeface="+mn-cs"/>
                        </a:rPr>
                      </a:br>
                      <a:r>
                        <a:rPr kumimoji="0" lang="en-US" sz="1000" b="0" i="0" u="none" strike="noStrike" kern="1200" cap="none" spc="0" normalizeH="0" baseline="0" noProof="0" dirty="0" smtClean="0">
                          <a:ln>
                            <a:noFill/>
                          </a:ln>
                          <a:solidFill>
                            <a:schemeClr val="bg2"/>
                          </a:solidFill>
                          <a:effectLst/>
                          <a:uLnTx/>
                          <a:uFillTx/>
                          <a:latin typeface="+mn-lt"/>
                          <a:ea typeface="+mn-ea"/>
                          <a:cs typeface="+mn-cs"/>
                        </a:rPr>
                        <a:t>Skype for Business</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Desk workers and home office users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Great audio clarity whether on a conference call or listening to music</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baseline="0" dirty="0" smtClean="0">
                          <a:solidFill>
                            <a:schemeClr val="bg2"/>
                          </a:solidFill>
                          <a:latin typeface="+mn-lt"/>
                          <a:cs typeface="Arial" panose="020B0604020202020204" pitchFamily="34" charset="0"/>
                        </a:rPr>
                        <a:t>HD wideband voice and a dynamic equalizer</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Enhanced in-person call quality and music clarity</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4166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Convenient collaboration and easy set-up</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baseline="0" dirty="0" smtClean="0">
                          <a:solidFill>
                            <a:schemeClr val="bg2"/>
                          </a:solidFill>
                          <a:latin typeface="+mn-lt"/>
                          <a:cs typeface="Arial" panose="020B0604020202020204" pitchFamily="34" charset="0"/>
                        </a:rPr>
                        <a:t>Works with most major unified communication platforms, and is certified for Skype for Business</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baseline="0" dirty="0" smtClean="0">
                          <a:solidFill>
                            <a:schemeClr val="bg2"/>
                          </a:solidFill>
                          <a:latin typeface="+mn-lt"/>
                          <a:cs typeface="Arial" panose="020B0604020202020204" pitchFamily="34" charset="0"/>
                        </a:rPr>
                        <a:t>Allows for simple plug-and-play</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46642">
                <a:tc>
                  <a:txBody>
                    <a:bodyPr/>
                    <a:lstStyle/>
                    <a:p>
                      <a:pPr>
                        <a:lnSpc>
                          <a:spcPct val="100000"/>
                        </a:lnSpc>
                      </a:pPr>
                      <a:r>
                        <a:rPr lang="en-US" sz="1000" b="1" dirty="0" smtClean="0">
                          <a:solidFill>
                            <a:schemeClr val="bg2"/>
                          </a:solidFill>
                          <a:latin typeface="+mn-lt"/>
                          <a:cs typeface="Arial" panose="020B0604020202020204" pitchFamily="34" charset="0"/>
                        </a:rPr>
                        <a:t>Enhanced voice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Built-in noise cancelling mic</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nSpc>
                          <a:spcPct val="100000"/>
                        </a:lnSpc>
                        <a:spcAft>
                          <a:spcPts val="600"/>
                        </a:spcAft>
                        <a:buFont typeface="Arial" panose="020B0604020202020204" pitchFamily="34" charset="0"/>
                        <a:buNone/>
                      </a:pPr>
                      <a:r>
                        <a:rPr lang="en-US" sz="1000" b="0" dirty="0" smtClean="0">
                          <a:solidFill>
                            <a:schemeClr val="bg2"/>
                          </a:solidFill>
                          <a:latin typeface="+mn-lt"/>
                          <a:cs typeface="Arial" panose="020B0604020202020204" pitchFamily="34" charset="0"/>
                        </a:rPr>
                        <a:t>Only the user’s voice will be picked up and not the surrounding background noise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30320">
                <a:tc>
                  <a:txBody>
                    <a:bodyPr/>
                    <a:lstStyle/>
                    <a:p>
                      <a:pPr>
                        <a:lnSpc>
                          <a:spcPct val="100000"/>
                        </a:lnSpc>
                      </a:pPr>
                      <a:r>
                        <a:rPr lang="en-US" sz="1000" b="1" dirty="0" smtClean="0">
                          <a:solidFill>
                            <a:schemeClr val="bg2"/>
                          </a:solidFill>
                          <a:latin typeface="+mn-lt"/>
                          <a:cs typeface="Arial" panose="020B0604020202020204" pitchFamily="34" charset="0"/>
                        </a:rPr>
                        <a:t>Easy call management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Manage call functions with the touch of a button. Pick up calls, hang up, and control volume and mute functions with ease.</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2907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6250" y="973483"/>
            <a:ext cx="2377440" cy="2377440"/>
          </a:xfrm>
          <a:prstGeom prst="rect">
            <a:avLst/>
          </a:prstGeom>
        </p:spPr>
      </p:pic>
      <p:grpSp>
        <p:nvGrpSpPr>
          <p:cNvPr id="30" name="Group 29"/>
          <p:cNvGrpSpPr/>
          <p:nvPr/>
        </p:nvGrpSpPr>
        <p:grpSpPr>
          <a:xfrm>
            <a:off x="9096109" y="123455"/>
            <a:ext cx="2894158" cy="707629"/>
            <a:chOff x="8777327" y="100885"/>
            <a:chExt cx="2894158" cy="707629"/>
          </a:xfrm>
        </p:grpSpPr>
        <p:grpSp>
          <p:nvGrpSpPr>
            <p:cNvPr id="37" name="Group 36"/>
            <p:cNvGrpSpPr/>
            <p:nvPr/>
          </p:nvGrpSpPr>
          <p:grpSpPr>
            <a:xfrm>
              <a:off x="9764942" y="100885"/>
              <a:ext cx="1906543" cy="705395"/>
              <a:chOff x="9764942" y="100885"/>
              <a:chExt cx="1906543" cy="705395"/>
            </a:xfrm>
          </p:grpSpPr>
          <p:pic>
            <p:nvPicPr>
              <p:cNvPr id="45" name="Picture 44"/>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6" name="Group 45"/>
              <p:cNvGrpSpPr/>
              <p:nvPr/>
            </p:nvGrpSpPr>
            <p:grpSpPr>
              <a:xfrm>
                <a:off x="10757085" y="100885"/>
                <a:ext cx="914400" cy="702240"/>
                <a:chOff x="11130511" y="100885"/>
                <a:chExt cx="914400" cy="702240"/>
              </a:xfrm>
            </p:grpSpPr>
            <p:sp>
              <p:nvSpPr>
                <p:cNvPr id="47" name="Rectangle 46"/>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8" name="Group 47"/>
                <p:cNvGrpSpPr>
                  <a:grpSpLocks noChangeAspect="1"/>
                </p:cNvGrpSpPr>
                <p:nvPr/>
              </p:nvGrpSpPr>
              <p:grpSpPr>
                <a:xfrm>
                  <a:off x="11404831" y="205294"/>
                  <a:ext cx="365760" cy="464141"/>
                  <a:chOff x="700396" y="366353"/>
                  <a:chExt cx="525543" cy="666902"/>
                </a:xfrm>
              </p:grpSpPr>
              <p:sp>
                <p:nvSpPr>
                  <p:cNvPr id="49"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53"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5"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6"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8" name="Group 37"/>
            <p:cNvGrpSpPr>
              <a:grpSpLocks noChangeAspect="1"/>
            </p:cNvGrpSpPr>
            <p:nvPr/>
          </p:nvGrpSpPr>
          <p:grpSpPr>
            <a:xfrm>
              <a:off x="8777327" y="104428"/>
              <a:ext cx="914400" cy="704086"/>
              <a:chOff x="8083504" y="379370"/>
              <a:chExt cx="1204385" cy="927374"/>
            </a:xfrm>
          </p:grpSpPr>
          <p:sp>
            <p:nvSpPr>
              <p:cNvPr id="39"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40" name="Group 39"/>
              <p:cNvGrpSpPr/>
              <p:nvPr/>
            </p:nvGrpSpPr>
            <p:grpSpPr>
              <a:xfrm>
                <a:off x="8419625" y="481200"/>
                <a:ext cx="520700" cy="678993"/>
                <a:chOff x="703181" y="4463913"/>
                <a:chExt cx="520700" cy="678993"/>
              </a:xfrm>
            </p:grpSpPr>
            <p:sp>
              <p:nvSpPr>
                <p:cNvPr id="41"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2"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3"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4"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3913349881"/>
      </p:ext>
    </p:extLst>
  </p:cSld>
  <p:clrMapOvr>
    <a:masterClrMapping/>
  </p:clrMapOvr>
  <p:transition spd="med">
    <p:wipe dir="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1365">
            <a:off x="7465676" y="607551"/>
            <a:ext cx="2743200" cy="2743200"/>
          </a:xfrm>
          <a:prstGeom prst="rect">
            <a:avLst/>
          </a:prstGeom>
        </p:spPr>
      </p:pic>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7030A0"/>
                </a:solidFill>
              </a:rPr>
              <a:t>Dell Pro Stereo Headset – </a:t>
            </a:r>
            <a:r>
              <a:rPr lang="en-US" sz="2400" dirty="0" smtClean="0">
                <a:solidFill>
                  <a:srgbClr val="7030A0"/>
                </a:solidFill>
              </a:rPr>
              <a:t>UC350 Certified Skype </a:t>
            </a:r>
            <a:r>
              <a:rPr lang="en-US" sz="2400" dirty="0">
                <a:solidFill>
                  <a:srgbClr val="7030A0"/>
                </a:solidFill>
              </a:rPr>
              <a:t>for Business</a:t>
            </a:r>
          </a:p>
        </p:txBody>
      </p:sp>
      <p:sp>
        <p:nvSpPr>
          <p:cNvPr id="6" name="Text Placeholder 5"/>
          <p:cNvSpPr>
            <a:spLocks noGrp="1"/>
          </p:cNvSpPr>
          <p:nvPr>
            <p:ph sz="half" idx="1"/>
          </p:nvPr>
        </p:nvSpPr>
        <p:spPr>
          <a:xfrm>
            <a:off x="295054" y="879968"/>
            <a:ext cx="10115083" cy="234177"/>
          </a:xfrm>
        </p:spPr>
        <p:txBody>
          <a:bodyPr>
            <a:noAutofit/>
          </a:bodyPr>
          <a:lstStyle/>
          <a:p>
            <a:pPr>
              <a:spcBef>
                <a:spcPts val="253"/>
              </a:spcBef>
              <a:spcAft>
                <a:spcPts val="253"/>
              </a:spcAft>
            </a:pPr>
            <a:r>
              <a:rPr lang="en-US" sz="1400" dirty="0">
                <a:solidFill>
                  <a:schemeClr val="tx1">
                    <a:lumMod val="60000"/>
                    <a:lumOff val="40000"/>
                  </a:schemeClr>
                </a:solidFill>
              </a:rPr>
              <a:t>Great audio clarity for voice </a:t>
            </a:r>
            <a:r>
              <a:rPr lang="en-US" sz="1400" dirty="0" smtClean="0">
                <a:solidFill>
                  <a:schemeClr val="tx1">
                    <a:lumMod val="60000"/>
                    <a:lumOff val="40000"/>
                  </a:schemeClr>
                </a:solidFill>
              </a:rPr>
              <a:t>calls and </a:t>
            </a:r>
            <a:r>
              <a:rPr lang="en-US" sz="1400" dirty="0">
                <a:solidFill>
                  <a:schemeClr val="tx1">
                    <a:lumMod val="60000"/>
                    <a:lumOff val="40000"/>
                  </a:schemeClr>
                </a:solidFill>
              </a:rPr>
              <a:t>listening to music</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7490" y="6395792"/>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aphicFrame>
        <p:nvGraphicFramePr>
          <p:cNvPr id="29" name="Table 28"/>
          <p:cNvGraphicFramePr>
            <a:graphicFrameLocks noGrp="1" noChangeAspect="1"/>
          </p:cNvGraphicFramePr>
          <p:nvPr>
            <p:extLst/>
          </p:nvPr>
        </p:nvGraphicFramePr>
        <p:xfrm>
          <a:off x="286665" y="1432178"/>
          <a:ext cx="11306920" cy="4620022"/>
        </p:xfrm>
        <a:graphic>
          <a:graphicData uri="http://schemas.openxmlformats.org/drawingml/2006/table">
            <a:tbl>
              <a:tblPr firstRow="1" bandRow="1"/>
              <a:tblGrid>
                <a:gridCol w="2783706"/>
                <a:gridCol w="3238150"/>
                <a:gridCol w="5285064"/>
              </a:tblGrid>
              <a:tr h="1738861">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6E2585"/>
                          </a:solidFill>
                          <a:effectLst/>
                          <a:uLnTx/>
                          <a:uFillTx/>
                          <a:latin typeface="+mn-lt"/>
                          <a:ea typeface="Museo For Dell" pitchFamily="2" charset="0"/>
                          <a:cs typeface="+mn-cs"/>
                        </a:rPr>
                        <a:t>Why did we create this product?</a:t>
                      </a:r>
                    </a:p>
                    <a:p>
                      <a:pPr marL="0" marR="0" lvl="0" indent="0" algn="l" defTabSz="77724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mn-lt"/>
                          <a:ea typeface="+mn-ea"/>
                          <a:cs typeface="+mn-cs"/>
                        </a:rPr>
                        <a:t>Designed to give business customers a headset that goes from music to conference calls easily with </a:t>
                      </a:r>
                      <a:br>
                        <a:rPr kumimoji="0" lang="en-US" sz="1000" b="0" i="0" u="none" strike="noStrike" kern="1200" cap="none" spc="0" normalizeH="0" baseline="0" noProof="0" dirty="0" smtClean="0">
                          <a:ln>
                            <a:noFill/>
                          </a:ln>
                          <a:solidFill>
                            <a:srgbClr val="000000"/>
                          </a:solidFill>
                          <a:effectLst/>
                          <a:uLnTx/>
                          <a:uFillTx/>
                          <a:latin typeface="+mn-lt"/>
                          <a:ea typeface="+mn-ea"/>
                          <a:cs typeface="+mn-cs"/>
                        </a:rPr>
                      </a:br>
                      <a:r>
                        <a:rPr kumimoji="0" lang="en-US" sz="1000" b="0" i="0" u="none" strike="noStrike" kern="1200" cap="none" spc="0" normalizeH="0" baseline="0" noProof="0" dirty="0" smtClean="0">
                          <a:ln>
                            <a:noFill/>
                          </a:ln>
                          <a:solidFill>
                            <a:srgbClr val="000000"/>
                          </a:solidFill>
                          <a:effectLst/>
                          <a:uLnTx/>
                          <a:uFillTx/>
                          <a:latin typeface="+mn-lt"/>
                          <a:ea typeface="+mn-ea"/>
                          <a:cs typeface="+mn-cs"/>
                        </a:rPr>
                        <a:t>Skype for Business</a:t>
                      </a:r>
                    </a:p>
                    <a:p>
                      <a:pPr marL="0" marR="0" lvl="0" indent="0" algn="l" defTabSz="777240" rtl="0" eaLnBrk="1" fontAlgn="auto" latinLnBrk="0" hangingPunct="1">
                        <a:lnSpc>
                          <a:spcPct val="100000"/>
                        </a:lnSpc>
                        <a:spcBef>
                          <a:spcPts val="0"/>
                        </a:spcBef>
                        <a:spcAft>
                          <a:spcPts val="300"/>
                        </a:spcAft>
                        <a:buClrTx/>
                        <a:buSzTx/>
                        <a:buFontTx/>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Desk workers and home office users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5"/>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5"/>
                        </a:rPr>
                        <a:t>click here to access the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5"/>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5"/>
                        </a:rPr>
                        <a:t>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418084">
                <a:tc>
                  <a:txBody>
                    <a:bodyPr/>
                    <a:lstStyle/>
                    <a:p>
                      <a:r>
                        <a:rPr lang="en-US" sz="1000" b="1" dirty="0" smtClean="0">
                          <a:solidFill>
                            <a:schemeClr val="bg2"/>
                          </a:solidFill>
                          <a:latin typeface="+mn-lt"/>
                          <a:cs typeface="Arial" panose="020B0604020202020204" pitchFamily="34" charset="0"/>
                        </a:rPr>
                        <a:t>Great audio clarity whether on a conference call or listening to music</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baseline="0" dirty="0" smtClean="0">
                          <a:solidFill>
                            <a:schemeClr val="bg2"/>
                          </a:solidFill>
                          <a:latin typeface="+mn-lt"/>
                          <a:cs typeface="Arial" panose="020B0604020202020204" pitchFamily="34" charset="0"/>
                        </a:rPr>
                        <a:t>HD wideband voice and a dynamic equalizer</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Enhanced in-person call quality and music clarity</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4166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Convenient collaboration and easy set-up</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baseline="0" dirty="0" smtClean="0">
                          <a:solidFill>
                            <a:schemeClr val="bg2"/>
                          </a:solidFill>
                          <a:latin typeface="+mn-lt"/>
                          <a:cs typeface="Arial" panose="020B0604020202020204" pitchFamily="34" charset="0"/>
                        </a:rPr>
                        <a:t>Works with most major unified communication platforms, and is certified for Skype for Business</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baseline="0" dirty="0" smtClean="0">
                          <a:solidFill>
                            <a:schemeClr val="bg2"/>
                          </a:solidFill>
                          <a:latin typeface="+mn-lt"/>
                          <a:cs typeface="Arial" panose="020B0604020202020204" pitchFamily="34" charset="0"/>
                        </a:rPr>
                        <a:t>Allows for simple plug-and-play</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79789">
                <a:tc>
                  <a:txBody>
                    <a:bodyPr/>
                    <a:lstStyle/>
                    <a:p>
                      <a:pPr>
                        <a:lnSpc>
                          <a:spcPct val="100000"/>
                        </a:lnSpc>
                      </a:pPr>
                      <a:r>
                        <a:rPr lang="en-US" sz="1000" b="1" dirty="0" smtClean="0">
                          <a:solidFill>
                            <a:schemeClr val="bg2"/>
                          </a:solidFill>
                          <a:latin typeface="+mn-lt"/>
                          <a:cs typeface="Arial" panose="020B0604020202020204" pitchFamily="34" charset="0"/>
                        </a:rPr>
                        <a:t>Enhanced voice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Built-in noise cancelling mic</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nSpc>
                          <a:spcPct val="100000"/>
                        </a:lnSpc>
                        <a:spcAft>
                          <a:spcPts val="600"/>
                        </a:spcAft>
                        <a:buFont typeface="Arial" panose="020B0604020202020204" pitchFamily="34" charset="0"/>
                        <a:buNone/>
                      </a:pPr>
                      <a:r>
                        <a:rPr lang="en-US" sz="1000" b="0" dirty="0" smtClean="0">
                          <a:solidFill>
                            <a:schemeClr val="bg2"/>
                          </a:solidFill>
                          <a:latin typeface="+mn-lt"/>
                          <a:cs typeface="Arial" panose="020B0604020202020204" pitchFamily="34" charset="0"/>
                        </a:rPr>
                        <a:t>Only the user’s voice will be picked up and not the surrounding background noise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30320">
                <a:tc>
                  <a:txBody>
                    <a:bodyPr/>
                    <a:lstStyle/>
                    <a:p>
                      <a:pPr>
                        <a:lnSpc>
                          <a:spcPct val="100000"/>
                        </a:lnSpc>
                      </a:pPr>
                      <a:r>
                        <a:rPr lang="en-US" sz="1000" b="1" dirty="0" smtClean="0">
                          <a:solidFill>
                            <a:schemeClr val="bg2"/>
                          </a:solidFill>
                          <a:latin typeface="+mn-lt"/>
                          <a:cs typeface="Arial" panose="020B0604020202020204" pitchFamily="34" charset="0"/>
                        </a:rPr>
                        <a:t>Comfort and</a:t>
                      </a:r>
                      <a:r>
                        <a:rPr lang="en-US" sz="1000" b="1" baseline="0" dirty="0" smtClean="0">
                          <a:solidFill>
                            <a:schemeClr val="bg2"/>
                          </a:solidFill>
                          <a:latin typeface="+mn-lt"/>
                          <a:cs typeface="Arial" panose="020B0604020202020204" pitchFamily="34" charset="0"/>
                        </a:rPr>
                        <a:t> sound </a:t>
                      </a:r>
                      <a:endParaRPr lang="en-US" sz="1000" b="1" dirty="0" smtClean="0">
                        <a:solidFill>
                          <a:schemeClr val="bg2"/>
                        </a:solidFill>
                        <a:latin typeface="+mn-lt"/>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Leatherette ear cushions offer eliminating high frequency ambient noise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Comfortable, passive noise reduction</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30320">
                <a:tc>
                  <a:txBody>
                    <a:bodyPr/>
                    <a:lstStyle/>
                    <a:p>
                      <a:pPr>
                        <a:lnSpc>
                          <a:spcPct val="100000"/>
                        </a:lnSpc>
                      </a:pPr>
                      <a:r>
                        <a:rPr lang="en-US" sz="1000" b="1" dirty="0" smtClean="0">
                          <a:solidFill>
                            <a:schemeClr val="bg2"/>
                          </a:solidFill>
                          <a:latin typeface="+mn-lt"/>
                          <a:cs typeface="Arial" panose="020B0604020202020204" pitchFamily="34" charset="0"/>
                        </a:rPr>
                        <a:t>Connect your smartphone or tablet to make calls or play music</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3.5mm jack disconnects from the control unit and plug it into a smartphone or tablet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30320">
                <a:tc>
                  <a:txBody>
                    <a:bodyPr/>
                    <a:lstStyle/>
                    <a:p>
                      <a:pPr>
                        <a:lnSpc>
                          <a:spcPct val="100000"/>
                        </a:lnSpc>
                      </a:pPr>
                      <a:r>
                        <a:rPr lang="en-US" sz="1000" b="1" dirty="0" smtClean="0">
                          <a:solidFill>
                            <a:schemeClr val="bg2"/>
                          </a:solidFill>
                          <a:latin typeface="+mn-lt"/>
                          <a:cs typeface="Arial" panose="020B0604020202020204" pitchFamily="34" charset="0"/>
                        </a:rPr>
                        <a:t>Easy call management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Manage call functions with the touch of a button. Pick up calls, hang up, and control volume and mute functions with ease.</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7096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7488" y="2298400"/>
            <a:ext cx="1371600" cy="816098"/>
          </a:xfrm>
          <a:prstGeom prst="rect">
            <a:avLst/>
          </a:prstGeom>
        </p:spPr>
      </p:pic>
      <p:grpSp>
        <p:nvGrpSpPr>
          <p:cNvPr id="30" name="Group 29"/>
          <p:cNvGrpSpPr/>
          <p:nvPr/>
        </p:nvGrpSpPr>
        <p:grpSpPr>
          <a:xfrm>
            <a:off x="9079330" y="123455"/>
            <a:ext cx="2894158" cy="707629"/>
            <a:chOff x="8777327" y="100885"/>
            <a:chExt cx="2894158" cy="707629"/>
          </a:xfrm>
        </p:grpSpPr>
        <p:grpSp>
          <p:nvGrpSpPr>
            <p:cNvPr id="31" name="Group 30"/>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7"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173575313"/>
      </p:ext>
    </p:extLst>
  </p:cSld>
  <p:clrMapOvr>
    <a:masterClrMapping/>
  </p:clrMapOvr>
  <p:transition spd="med">
    <p:wipe dir="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8" y="397352"/>
            <a:ext cx="7968102" cy="575226"/>
          </a:xfrm>
        </p:spPr>
        <p:txBody>
          <a:bodyPr>
            <a:noAutofit/>
          </a:bodyPr>
          <a:lstStyle/>
          <a:p>
            <a:pPr lvl="0">
              <a:spcAft>
                <a:spcPts val="600"/>
              </a:spcAft>
            </a:pPr>
            <a:r>
              <a:rPr lang="en-US" sz="2400" dirty="0">
                <a:solidFill>
                  <a:srgbClr val="7030A0"/>
                </a:solidFill>
              </a:rPr>
              <a:t>Dell Professional Sound Bar – </a:t>
            </a:r>
            <a:r>
              <a:rPr lang="en-US" sz="2400" dirty="0" smtClean="0">
                <a:solidFill>
                  <a:srgbClr val="7030A0"/>
                </a:solidFill>
              </a:rPr>
              <a:t>AE515 Certified </a:t>
            </a:r>
            <a:r>
              <a:rPr lang="en-US" sz="2400" dirty="0">
                <a:solidFill>
                  <a:srgbClr val="7030A0"/>
                </a:solidFill>
              </a:rPr>
              <a:t>for Skype for </a:t>
            </a:r>
            <a:r>
              <a:rPr lang="en-US" sz="2400" dirty="0" smtClean="0">
                <a:solidFill>
                  <a:srgbClr val="7030A0"/>
                </a:solidFill>
              </a:rPr>
              <a:t>Business</a:t>
            </a:r>
            <a:endParaRPr lang="en-US" sz="2400" dirty="0">
              <a:solidFill>
                <a:srgbClr val="7030A0"/>
              </a:solidFill>
            </a:endParaRPr>
          </a:p>
        </p:txBody>
      </p:sp>
      <p:sp>
        <p:nvSpPr>
          <p:cNvPr id="6" name="Text Placeholder 5"/>
          <p:cNvSpPr>
            <a:spLocks noGrp="1"/>
          </p:cNvSpPr>
          <p:nvPr>
            <p:ph sz="half" idx="1"/>
          </p:nvPr>
        </p:nvSpPr>
        <p:spPr>
          <a:xfrm>
            <a:off x="295054" y="1131638"/>
            <a:ext cx="10115083" cy="234177"/>
          </a:xfrm>
        </p:spPr>
        <p:txBody>
          <a:bodyPr>
            <a:noAutofit/>
          </a:bodyPr>
          <a:lstStyle/>
          <a:p>
            <a:pPr>
              <a:spcBef>
                <a:spcPts val="253"/>
              </a:spcBef>
              <a:spcAft>
                <a:spcPts val="253"/>
              </a:spcAft>
            </a:pPr>
            <a:r>
              <a:rPr lang="en-US" sz="1400" dirty="0" smtClean="0">
                <a:solidFill>
                  <a:schemeClr val="tx1">
                    <a:lumMod val="60000"/>
                    <a:lumOff val="40000"/>
                  </a:schemeClr>
                </a:solidFill>
              </a:rPr>
              <a:t>Powerful </a:t>
            </a:r>
            <a:r>
              <a:rPr lang="en-US" sz="1400" dirty="0">
                <a:solidFill>
                  <a:schemeClr val="tx1">
                    <a:lumMod val="60000"/>
                    <a:lumOff val="40000"/>
                  </a:schemeClr>
                </a:solidFill>
              </a:rPr>
              <a:t>audio clarity </a:t>
            </a:r>
            <a:r>
              <a:rPr lang="en-US" sz="1400" dirty="0" smtClean="0">
                <a:solidFill>
                  <a:schemeClr val="tx1">
                    <a:lumMod val="60000"/>
                    <a:lumOff val="40000"/>
                  </a:schemeClr>
                </a:solidFill>
              </a:rPr>
              <a:t>with call functions in a space-saving design</a:t>
            </a:r>
            <a:endParaRPr lang="en-US" sz="1400" dirty="0">
              <a:solidFill>
                <a:schemeClr val="tx1">
                  <a:lumMod val="60000"/>
                  <a:lumOff val="40000"/>
                </a:schemeClr>
              </a:solidFill>
            </a:endParaRPr>
          </a:p>
        </p:txBody>
      </p:sp>
      <p:grpSp>
        <p:nvGrpSpPr>
          <p:cNvPr id="23" name="Group 22"/>
          <p:cNvGrpSpPr/>
          <p:nvPr/>
        </p:nvGrpSpPr>
        <p:grpSpPr>
          <a:xfrm flipV="1">
            <a:off x="316542" y="150732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3"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7490" y="6395792"/>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aphicFrame>
        <p:nvGraphicFramePr>
          <p:cNvPr id="29" name="Table 28"/>
          <p:cNvGraphicFramePr>
            <a:graphicFrameLocks noGrp="1" noChangeAspect="1"/>
          </p:cNvGraphicFramePr>
          <p:nvPr>
            <p:extLst/>
          </p:nvPr>
        </p:nvGraphicFramePr>
        <p:xfrm>
          <a:off x="286665" y="1683848"/>
          <a:ext cx="11306920" cy="4340233"/>
        </p:xfrm>
        <a:graphic>
          <a:graphicData uri="http://schemas.openxmlformats.org/drawingml/2006/table">
            <a:tbl>
              <a:tblPr firstRow="1" bandRow="1"/>
              <a:tblGrid>
                <a:gridCol w="2783706"/>
                <a:gridCol w="3238150"/>
                <a:gridCol w="5285064"/>
              </a:tblGrid>
              <a:tr h="1738861">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dirty="0" smtClean="0">
                          <a:ln>
                            <a:noFill/>
                          </a:ln>
                          <a:solidFill>
                            <a:srgbClr val="6E2585"/>
                          </a:solidFill>
                          <a:effectLst/>
                          <a:uLnTx/>
                          <a:uFillTx/>
                          <a:latin typeface="+mn-lt"/>
                          <a:ea typeface="Museo For Dell" pitchFamily="2" charset="0"/>
                          <a:cs typeface="+mn-cs"/>
                        </a:rPr>
                        <a:t>Why did we create this product?</a:t>
                      </a:r>
                    </a:p>
                    <a:p>
                      <a:pPr marL="0" marR="0" lvl="0" indent="0" algn="l" defTabSz="77724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mn-lt"/>
                          <a:ea typeface="+mn-ea"/>
                          <a:cs typeface="+mn-cs"/>
                        </a:rPr>
                        <a:t>Designed to give business customers a space-saving speaker system that goes from music to conference calls easily with Skype for Business</a:t>
                      </a:r>
                    </a:p>
                    <a:p>
                      <a:pPr marL="0" marR="0" lvl="0" indent="0" algn="l" defTabSz="777240" rtl="0" eaLnBrk="1" fontAlgn="auto" latinLnBrk="0" hangingPunct="1">
                        <a:lnSpc>
                          <a:spcPct val="100000"/>
                        </a:lnSpc>
                        <a:spcBef>
                          <a:spcPts val="0"/>
                        </a:spcBef>
                        <a:spcAft>
                          <a:spcPts val="300"/>
                        </a:spcAft>
                        <a:buClrTx/>
                        <a:buSzTx/>
                        <a:buFontTx/>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Desk workers and home office users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418084">
                <a:tc>
                  <a:txBody>
                    <a:bodyPr/>
                    <a:lstStyle/>
                    <a:p>
                      <a:r>
                        <a:rPr lang="en-US" sz="1000" b="1" dirty="0" smtClean="0">
                          <a:solidFill>
                            <a:schemeClr val="bg2"/>
                          </a:solidFill>
                          <a:latin typeface="+mn-lt"/>
                          <a:cs typeface="Arial" panose="020B0604020202020204" pitchFamily="34" charset="0"/>
                        </a:rPr>
                        <a:t>Exceptional sound quality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mn-lt"/>
                          <a:cs typeface="Arial" panose="020B0604020202020204" pitchFamily="34" charset="0"/>
                        </a:rPr>
                        <a:t>5W RMS front firing speakers while its wide frequency response range of 90Hz to 20kHz</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Experience rich and powerful audio</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4166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Minimal background noise in calls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baseline="0" dirty="0" smtClean="0">
                          <a:solidFill>
                            <a:schemeClr val="bg2"/>
                          </a:solidFill>
                          <a:latin typeface="+mn-lt"/>
                          <a:cs typeface="Arial" panose="020B0604020202020204" pitchFamily="34" charset="0"/>
                        </a:rPr>
                        <a:t>Dual mic array and echo cancellation feature</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baseline="0" dirty="0" smtClean="0">
                          <a:solidFill>
                            <a:schemeClr val="bg2"/>
                          </a:solidFill>
                          <a:latin typeface="+mn-lt"/>
                          <a:cs typeface="Arial" panose="020B0604020202020204" pitchFamily="34" charset="0"/>
                        </a:rPr>
                        <a:t>Minimizes background noise for clear conference calls</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79789">
                <a:tc>
                  <a:txBody>
                    <a:bodyPr/>
                    <a:lstStyle/>
                    <a:p>
                      <a:pPr>
                        <a:lnSpc>
                          <a:spcPct val="100000"/>
                        </a:lnSpc>
                      </a:pPr>
                      <a:r>
                        <a:rPr lang="en-US" sz="1000" b="1" dirty="0" smtClean="0">
                          <a:solidFill>
                            <a:schemeClr val="bg2"/>
                          </a:solidFill>
                          <a:latin typeface="+mn-lt"/>
                          <a:cs typeface="Arial" panose="020B0604020202020204" pitchFamily="34" charset="0"/>
                        </a:rPr>
                        <a:t>Easy to manage calls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Front facing call controls and LED indicators</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nSpc>
                          <a:spcPct val="100000"/>
                        </a:lnSpc>
                        <a:spcAft>
                          <a:spcPts val="600"/>
                        </a:spcAft>
                        <a:buFont typeface="Arial" panose="020B0604020202020204" pitchFamily="34" charset="0"/>
                        <a:buNone/>
                      </a:pPr>
                      <a:r>
                        <a:rPr lang="en-US" sz="1000" b="0" dirty="0" smtClean="0">
                          <a:solidFill>
                            <a:schemeClr val="bg2"/>
                          </a:solidFill>
                          <a:latin typeface="+mn-lt"/>
                          <a:cs typeface="Arial" panose="020B0604020202020204" pitchFamily="34" charset="0"/>
                        </a:rPr>
                        <a:t>The audio mode button to flexibly toggle between two different modes like group call via the sound bar, or switch to a private listening experience with headphones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30320">
                <a:tc>
                  <a:txBody>
                    <a:bodyPr/>
                    <a:lstStyle/>
                    <a:p>
                      <a:pPr>
                        <a:lnSpc>
                          <a:spcPct val="100000"/>
                        </a:lnSpc>
                      </a:pPr>
                      <a:r>
                        <a:rPr lang="en-US" sz="1000" b="1" dirty="0" smtClean="0">
                          <a:solidFill>
                            <a:schemeClr val="bg2"/>
                          </a:solidFill>
                          <a:latin typeface="+mn-lt"/>
                          <a:cs typeface="Arial" panose="020B0604020202020204" pitchFamily="34" charset="0"/>
                        </a:rPr>
                        <a:t>Stream music with minimum interference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Connect a</a:t>
                      </a:r>
                      <a:r>
                        <a:rPr lang="en-US" sz="1000" b="0" baseline="0" dirty="0" smtClean="0">
                          <a:solidFill>
                            <a:schemeClr val="bg2"/>
                          </a:solidFill>
                          <a:latin typeface="+mn-lt"/>
                          <a:cs typeface="Arial" panose="020B0604020202020204" pitchFamily="34" charset="0"/>
                        </a:rPr>
                        <a:t> smartphone or other mobile device via 3.5mm jack, minimize interference with GSM shielding</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Users</a:t>
                      </a:r>
                      <a:r>
                        <a:rPr lang="en-US" sz="1000" b="0" baseline="0" dirty="0" smtClean="0">
                          <a:solidFill>
                            <a:schemeClr val="bg2"/>
                          </a:solidFill>
                          <a:latin typeface="+mn-lt"/>
                          <a:cs typeface="Arial" panose="020B0604020202020204" pitchFamily="34" charset="0"/>
                        </a:rPr>
                        <a:t> can stream their favorite music</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30320">
                <a:tc>
                  <a:txBody>
                    <a:bodyPr/>
                    <a:lstStyle/>
                    <a:p>
                      <a:pPr>
                        <a:lnSpc>
                          <a:spcPct val="100000"/>
                        </a:lnSpc>
                      </a:pPr>
                      <a:r>
                        <a:rPr lang="en-US" sz="1000" b="1" dirty="0" smtClean="0">
                          <a:solidFill>
                            <a:schemeClr val="bg2"/>
                          </a:solidFill>
                          <a:latin typeface="+mn-lt"/>
                          <a:cs typeface="Arial" panose="020B0604020202020204" pitchFamily="34" charset="0"/>
                        </a:rPr>
                        <a:t>Easy call management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Manage call functions with the touch of a button. Pick up calls, hang up, and control volume and mute functions with ease.</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7096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36087" b="21100"/>
          <a:stretch/>
        </p:blipFill>
        <p:spPr>
          <a:xfrm>
            <a:off x="7514328" y="1496622"/>
            <a:ext cx="4206240" cy="1800831"/>
          </a:xfrm>
          <a:prstGeom prst="rect">
            <a:avLst/>
          </a:prstGeom>
        </p:spPr>
      </p:pic>
      <p:grpSp>
        <p:nvGrpSpPr>
          <p:cNvPr id="30" name="Group 29"/>
          <p:cNvGrpSpPr/>
          <p:nvPr/>
        </p:nvGrpSpPr>
        <p:grpSpPr>
          <a:xfrm>
            <a:off x="9129664" y="133232"/>
            <a:ext cx="2894158" cy="707629"/>
            <a:chOff x="8777327" y="100885"/>
            <a:chExt cx="2894158" cy="707629"/>
          </a:xfrm>
        </p:grpSpPr>
        <p:grpSp>
          <p:nvGrpSpPr>
            <p:cNvPr id="31" name="Group 30"/>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152862848"/>
      </p:ext>
    </p:extLst>
  </p:cSld>
  <p:clrMapOvr>
    <a:masterClrMapping/>
  </p:clrMapOvr>
  <p:transition spd="med">
    <p:wipe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7030A0"/>
                </a:solidFill>
              </a:rPr>
              <a:t>Dell 2.1 Speaker System – AE415</a:t>
            </a:r>
          </a:p>
        </p:txBody>
      </p:sp>
      <p:sp>
        <p:nvSpPr>
          <p:cNvPr id="6" name="Text Placeholder 5"/>
          <p:cNvSpPr>
            <a:spLocks noGrp="1"/>
          </p:cNvSpPr>
          <p:nvPr>
            <p:ph sz="half" idx="1"/>
          </p:nvPr>
        </p:nvSpPr>
        <p:spPr>
          <a:xfrm>
            <a:off x="269887" y="879968"/>
            <a:ext cx="10115083" cy="234177"/>
          </a:xfrm>
        </p:spPr>
        <p:txBody>
          <a:bodyPr>
            <a:noAutofit/>
          </a:bodyPr>
          <a:lstStyle/>
          <a:p>
            <a:pPr>
              <a:spcBef>
                <a:spcPts val="253"/>
              </a:spcBef>
              <a:spcAft>
                <a:spcPts val="253"/>
              </a:spcAft>
            </a:pPr>
            <a:r>
              <a:rPr lang="en-US" sz="1400" dirty="0">
                <a:solidFill>
                  <a:schemeClr val="tx1">
                    <a:lumMod val="60000"/>
                    <a:lumOff val="40000"/>
                  </a:schemeClr>
                </a:solidFill>
              </a:rPr>
              <a:t>Experience enhanced audio and deep bass in a compact design.</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3"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7490" y="6395792"/>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aphicFrame>
        <p:nvGraphicFramePr>
          <p:cNvPr id="29" name="Table 28"/>
          <p:cNvGraphicFramePr>
            <a:graphicFrameLocks noGrp="1" noChangeAspect="1"/>
          </p:cNvGraphicFramePr>
          <p:nvPr>
            <p:extLst/>
          </p:nvPr>
        </p:nvGraphicFramePr>
        <p:xfrm>
          <a:off x="269887" y="1725793"/>
          <a:ext cx="11306920" cy="3774963"/>
        </p:xfrm>
        <a:graphic>
          <a:graphicData uri="http://schemas.openxmlformats.org/drawingml/2006/table">
            <a:tbl>
              <a:tblPr firstRow="1" bandRow="1"/>
              <a:tblGrid>
                <a:gridCol w="2622603"/>
                <a:gridCol w="1894114"/>
                <a:gridCol w="1408923"/>
                <a:gridCol w="5381280"/>
              </a:tblGrid>
              <a:tr h="1614566">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7030A0"/>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Attractive speakers with impressive sound</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Desk workers and home users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High performance audio and bass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000" b="0" dirty="0" smtClean="0">
                          <a:solidFill>
                            <a:schemeClr val="bg2"/>
                          </a:solidFill>
                          <a:latin typeface="+mn-lt"/>
                          <a:cs typeface="Arial" panose="020B0604020202020204" pitchFamily="34" charset="0"/>
                        </a:rPr>
                        <a:t>Professionally</a:t>
                      </a:r>
                      <a:r>
                        <a:rPr lang="en-US" sz="1000" b="0" baseline="0" dirty="0" smtClean="0">
                          <a:solidFill>
                            <a:schemeClr val="bg2"/>
                          </a:solidFill>
                          <a:latin typeface="+mn-lt"/>
                          <a:cs typeface="Arial" panose="020B0604020202020204" pitchFamily="34" charset="0"/>
                        </a:rPr>
                        <a:t> t</a:t>
                      </a:r>
                      <a:r>
                        <a:rPr lang="en-US" sz="1000" b="0" dirty="0" smtClean="0">
                          <a:solidFill>
                            <a:schemeClr val="bg2"/>
                          </a:solidFill>
                          <a:latin typeface="+mn-lt"/>
                          <a:cs typeface="Arial" panose="020B0604020202020204" pitchFamily="34" charset="0"/>
                        </a:rPr>
                        <a:t>uned by Waves Maxx Audio®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Delivers impressive sound at 30W RMS.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4166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Deep Bass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mn-lt"/>
                          <a:cs typeface="Arial" panose="020B0604020202020204" pitchFamily="34" charset="0"/>
                        </a:rPr>
                        <a:t>Compact, down-firing subwoofer</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a:lnSpc>
                          <a:spcPct val="100000"/>
                        </a:lnSpc>
                      </a:pPr>
                      <a:r>
                        <a:rPr lang="en-US" sz="1000" b="0" baseline="0" dirty="0" smtClean="0">
                          <a:solidFill>
                            <a:schemeClr val="bg2"/>
                          </a:solidFill>
                          <a:latin typeface="+mn-lt"/>
                          <a:cs typeface="Arial" panose="020B0604020202020204" pitchFamily="34" charset="0"/>
                        </a:rPr>
                        <a:t>Provides deep bass for added sound enhancement.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46642">
                <a:tc>
                  <a:txBody>
                    <a:bodyPr/>
                    <a:lstStyle/>
                    <a:p>
                      <a:pPr>
                        <a:lnSpc>
                          <a:spcPct val="100000"/>
                        </a:lnSpc>
                      </a:pPr>
                      <a:r>
                        <a:rPr lang="en-US" sz="1000" b="1" dirty="0" smtClean="0">
                          <a:solidFill>
                            <a:schemeClr val="bg2"/>
                          </a:solidFill>
                          <a:latin typeface="+mn-lt"/>
                          <a:cs typeface="Arial" panose="020B0604020202020204" pitchFamily="34" charset="0"/>
                        </a:rPr>
                        <a:t>Compact, modern 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Premium sound in a compact form</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indent="0">
                        <a:lnSpc>
                          <a:spcPct val="100000"/>
                        </a:lnSpc>
                        <a:spcAft>
                          <a:spcPts val="600"/>
                        </a:spcAft>
                        <a:buFont typeface="Arial" panose="020B0604020202020204" pitchFamily="34" charset="0"/>
                        <a:buNone/>
                      </a:pPr>
                      <a:r>
                        <a:rPr lang="en-US" sz="1000" b="0" dirty="0" smtClean="0">
                          <a:solidFill>
                            <a:schemeClr val="bg2"/>
                          </a:solidFill>
                          <a:latin typeface="+mn-lt"/>
                          <a:cs typeface="Arial" panose="020B0604020202020204" pitchFamily="34" charset="0"/>
                        </a:rPr>
                        <a:t>Attractive with excellent sound.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30320">
                <a:tc>
                  <a:txBody>
                    <a:bodyPr/>
                    <a:lstStyle/>
                    <a:p>
                      <a:pPr>
                        <a:lnSpc>
                          <a:spcPct val="100000"/>
                        </a:lnSpc>
                      </a:pPr>
                      <a:r>
                        <a:rPr lang="en-US" sz="1000" b="1" dirty="0" smtClean="0">
                          <a:solidFill>
                            <a:schemeClr val="bg2"/>
                          </a:solidFill>
                          <a:latin typeface="+mn-lt"/>
                          <a:cs typeface="Arial" panose="020B0604020202020204" pitchFamily="34" charset="0"/>
                        </a:rPr>
                        <a:t>Private listening feature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Headphone jack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Connects</a:t>
                      </a:r>
                      <a:r>
                        <a:rPr lang="en-US" sz="1000" b="0" baseline="0" dirty="0" smtClean="0">
                          <a:solidFill>
                            <a:schemeClr val="bg2"/>
                          </a:solidFill>
                          <a:latin typeface="+mn-lt"/>
                          <a:cs typeface="Arial" panose="020B0604020202020204" pitchFamily="34" charset="0"/>
                        </a:rPr>
                        <a:t> the speaker set to headphones for private listening.</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2907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pic>
        <p:nvPicPr>
          <p:cNvPr id="31" name="Picture 30"/>
          <p:cNvPicPr>
            <a:picLocks noChangeAspect="1"/>
          </p:cNvPicPr>
          <p:nvPr/>
        </p:nvPicPr>
        <p:blipFill>
          <a:blip r:embed="rId5"/>
          <a:stretch>
            <a:fillRect/>
          </a:stretch>
        </p:blipFill>
        <p:spPr>
          <a:xfrm>
            <a:off x="8576221" y="1197969"/>
            <a:ext cx="3291840" cy="1961342"/>
          </a:xfrm>
          <a:prstGeom prst="rect">
            <a:avLst/>
          </a:prstGeom>
        </p:spPr>
      </p:pic>
      <p:grpSp>
        <p:nvGrpSpPr>
          <p:cNvPr id="22" name="Group 21"/>
          <p:cNvGrpSpPr/>
          <p:nvPr/>
        </p:nvGrpSpPr>
        <p:grpSpPr>
          <a:xfrm>
            <a:off x="8777327" y="100885"/>
            <a:ext cx="2894158" cy="707629"/>
            <a:chOff x="8777327" y="100885"/>
            <a:chExt cx="2894158" cy="707629"/>
          </a:xfrm>
        </p:grpSpPr>
        <p:grpSp>
          <p:nvGrpSpPr>
            <p:cNvPr id="30" name="Group 29"/>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4037066957"/>
      </p:ext>
    </p:extLst>
  </p:cSld>
  <p:clrMapOvr>
    <a:masterClrMapping/>
  </p:clrMapOvr>
  <p:transition spd="med">
    <p:wipe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7030A0"/>
                </a:solidFill>
              </a:rPr>
              <a:t>Dell 2.0 Speaker System – AE215</a:t>
            </a:r>
          </a:p>
        </p:txBody>
      </p:sp>
      <p:sp>
        <p:nvSpPr>
          <p:cNvPr id="6" name="Text Placeholder 5"/>
          <p:cNvSpPr>
            <a:spLocks noGrp="1"/>
          </p:cNvSpPr>
          <p:nvPr>
            <p:ph sz="half" idx="1"/>
          </p:nvPr>
        </p:nvSpPr>
        <p:spPr>
          <a:xfrm>
            <a:off x="269887" y="879968"/>
            <a:ext cx="10115083" cy="234177"/>
          </a:xfrm>
        </p:spPr>
        <p:txBody>
          <a:bodyPr>
            <a:noAutofit/>
          </a:bodyPr>
          <a:lstStyle/>
          <a:p>
            <a:pPr>
              <a:spcBef>
                <a:spcPts val="253"/>
              </a:spcBef>
              <a:spcAft>
                <a:spcPts val="253"/>
              </a:spcAft>
            </a:pPr>
            <a:r>
              <a:rPr lang="en-US" sz="1400" dirty="0">
                <a:solidFill>
                  <a:schemeClr val="tx1">
                    <a:lumMod val="60000"/>
                    <a:lumOff val="40000"/>
                  </a:schemeClr>
                </a:solidFill>
              </a:rPr>
              <a:t>Provides a high quality sound experience that fits neatly into almost any desktop setup. </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3"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7490" y="6395792"/>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aphicFrame>
        <p:nvGraphicFramePr>
          <p:cNvPr id="29" name="Table 28"/>
          <p:cNvGraphicFramePr>
            <a:graphicFrameLocks noGrp="1" noChangeAspect="1"/>
          </p:cNvGraphicFramePr>
          <p:nvPr>
            <p:extLst/>
          </p:nvPr>
        </p:nvGraphicFramePr>
        <p:xfrm>
          <a:off x="269887" y="1725793"/>
          <a:ext cx="11306920" cy="3840449"/>
        </p:xfrm>
        <a:graphic>
          <a:graphicData uri="http://schemas.openxmlformats.org/drawingml/2006/table">
            <a:tbl>
              <a:tblPr firstRow="1" bandRow="1"/>
              <a:tblGrid>
                <a:gridCol w="2417329"/>
                <a:gridCol w="2099388"/>
                <a:gridCol w="839755"/>
                <a:gridCol w="5950448"/>
              </a:tblGrid>
              <a:tr h="1614566">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7030A0"/>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Attractive speakers with impressive sound</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Desk workers and home users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Crystal clear audio</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Excellent, clear audio whether the user is listening to music or watching a movie on a desktop system or a laptop. </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41665">
                <a:tc>
                  <a:txBody>
                    <a:bodyPr/>
                    <a:lstStyle/>
                    <a:p>
                      <a:r>
                        <a:rPr lang="en-US" sz="1000" b="1" dirty="0" smtClean="0">
                          <a:solidFill>
                            <a:schemeClr val="bg2"/>
                          </a:solidFill>
                          <a:latin typeface="+mn-lt"/>
                          <a:cs typeface="Arial" panose="020B0604020202020204" pitchFamily="34" charset="0"/>
                        </a:rPr>
                        <a:t>High performance audio and bass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r>
                        <a:rPr lang="en-US" sz="1000" b="0" dirty="0" smtClean="0">
                          <a:solidFill>
                            <a:schemeClr val="bg2"/>
                          </a:solidFill>
                          <a:latin typeface="+mn-lt"/>
                          <a:cs typeface="Arial" panose="020B0604020202020204" pitchFamily="34" charset="0"/>
                        </a:rPr>
                        <a:t>Professionally</a:t>
                      </a:r>
                      <a:r>
                        <a:rPr lang="en-US" sz="1000" b="0" baseline="0" dirty="0" smtClean="0">
                          <a:solidFill>
                            <a:schemeClr val="bg2"/>
                          </a:solidFill>
                          <a:latin typeface="+mn-lt"/>
                          <a:cs typeface="Arial" panose="020B0604020202020204" pitchFamily="34" charset="0"/>
                        </a:rPr>
                        <a:t> t</a:t>
                      </a:r>
                      <a:r>
                        <a:rPr lang="en-US" sz="1000" b="0" dirty="0" smtClean="0">
                          <a:solidFill>
                            <a:schemeClr val="bg2"/>
                          </a:solidFill>
                          <a:latin typeface="+mn-lt"/>
                          <a:cs typeface="Arial" panose="020B0604020202020204" pitchFamily="34" charset="0"/>
                        </a:rPr>
                        <a:t>uned by Waves Maxx Audio®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Delivers impressive sound and </a:t>
                      </a:r>
                      <a:r>
                        <a:rPr lang="en-US" sz="1000" b="0" dirty="0" smtClean="0">
                          <a:solidFill>
                            <a:schemeClr val="bg2"/>
                          </a:solidFill>
                          <a:latin typeface="Arial" panose="020B0604020202020204" pitchFamily="34" charset="0"/>
                          <a:cs typeface="Arial" panose="020B0604020202020204" pitchFamily="34" charset="0"/>
                        </a:rPr>
                        <a:t>of full, deep bass that enhance the lower frequencies</a:t>
                      </a:r>
                      <a:r>
                        <a:rPr lang="en-US" sz="1000" b="0" baseline="0" dirty="0" smtClean="0">
                          <a:solidFill>
                            <a:schemeClr val="bg2"/>
                          </a:solidFill>
                          <a:latin typeface="+mn-lt"/>
                          <a:cs typeface="Arial" panose="020B0604020202020204" pitchFamily="34" charset="0"/>
                        </a:rPr>
                        <a:t>.</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46642">
                <a:tc>
                  <a:txBody>
                    <a:bodyPr/>
                    <a:lstStyle/>
                    <a:p>
                      <a:pPr>
                        <a:lnSpc>
                          <a:spcPct val="100000"/>
                        </a:lnSpc>
                      </a:pPr>
                      <a:r>
                        <a:rPr lang="en-US" sz="1000" b="1" dirty="0" smtClean="0">
                          <a:solidFill>
                            <a:schemeClr val="bg2"/>
                          </a:solidFill>
                          <a:latin typeface="+mn-lt"/>
                          <a:cs typeface="Arial" panose="020B0604020202020204" pitchFamily="34" charset="0"/>
                        </a:rPr>
                        <a:t>Compact, modern 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Premium sound in a compact form</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indent="0">
                        <a:lnSpc>
                          <a:spcPct val="100000"/>
                        </a:lnSpc>
                        <a:spcAft>
                          <a:spcPts val="600"/>
                        </a:spcAft>
                        <a:buFont typeface="Arial" panose="020B0604020202020204" pitchFamily="34" charset="0"/>
                        <a:buNone/>
                      </a:pPr>
                      <a:r>
                        <a:rPr lang="en-US" sz="1000" b="0" dirty="0" smtClean="0">
                          <a:solidFill>
                            <a:schemeClr val="bg2"/>
                          </a:solidFill>
                          <a:latin typeface="+mn-lt"/>
                          <a:cs typeface="Arial" panose="020B0604020202020204" pitchFamily="34" charset="0"/>
                        </a:rPr>
                        <a:t>Attractive with excellent sound.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30320">
                <a:tc>
                  <a:txBody>
                    <a:bodyPr/>
                    <a:lstStyle/>
                    <a:p>
                      <a:pPr>
                        <a:lnSpc>
                          <a:spcPct val="100000"/>
                        </a:lnSpc>
                      </a:pPr>
                      <a:r>
                        <a:rPr lang="en-US" sz="1000" b="1" dirty="0" smtClean="0">
                          <a:solidFill>
                            <a:schemeClr val="bg2"/>
                          </a:solidFill>
                          <a:latin typeface="+mn-lt"/>
                          <a:cs typeface="Arial" panose="020B0604020202020204" pitchFamily="34" charset="0"/>
                        </a:rPr>
                        <a:t>Private listening feature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Headphone jack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Connects</a:t>
                      </a:r>
                      <a:r>
                        <a:rPr lang="en-US" sz="1000" b="0" baseline="0" dirty="0" smtClean="0">
                          <a:solidFill>
                            <a:schemeClr val="bg2"/>
                          </a:solidFill>
                          <a:latin typeface="+mn-lt"/>
                          <a:cs typeface="Arial" panose="020B0604020202020204" pitchFamily="34" charset="0"/>
                        </a:rPr>
                        <a:t> the speaker set to headphones for private listening.</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2907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pic>
        <p:nvPicPr>
          <p:cNvPr id="22" name="Picture 21"/>
          <p:cNvPicPr>
            <a:picLocks noChangeAspect="1"/>
          </p:cNvPicPr>
          <p:nvPr/>
        </p:nvPicPr>
        <p:blipFill>
          <a:blip r:embed="rId5"/>
          <a:stretch>
            <a:fillRect/>
          </a:stretch>
        </p:blipFill>
        <p:spPr>
          <a:xfrm>
            <a:off x="8266586" y="1027620"/>
            <a:ext cx="3361089" cy="2302969"/>
          </a:xfrm>
          <a:prstGeom prst="rect">
            <a:avLst/>
          </a:prstGeom>
        </p:spPr>
      </p:pic>
      <p:grpSp>
        <p:nvGrpSpPr>
          <p:cNvPr id="30" name="Group 29"/>
          <p:cNvGrpSpPr/>
          <p:nvPr/>
        </p:nvGrpSpPr>
        <p:grpSpPr>
          <a:xfrm>
            <a:off x="8777327" y="100885"/>
            <a:ext cx="2894158" cy="707629"/>
            <a:chOff x="8777327" y="100885"/>
            <a:chExt cx="2894158" cy="707629"/>
          </a:xfrm>
        </p:grpSpPr>
        <p:grpSp>
          <p:nvGrpSpPr>
            <p:cNvPr id="31" name="Group 30"/>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541578479"/>
      </p:ext>
    </p:extLst>
  </p:cSld>
  <p:clrMapOvr>
    <a:masterClrMapping/>
  </p:clrMapOvr>
  <p:transition spd="med">
    <p:wipe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7030A0"/>
                </a:solidFill>
              </a:rPr>
              <a:t>Dell Bluetooth Portable Speaker </a:t>
            </a:r>
            <a:r>
              <a:rPr lang="en-US" sz="2400" dirty="0" smtClean="0">
                <a:solidFill>
                  <a:srgbClr val="7030A0"/>
                </a:solidFill>
              </a:rPr>
              <a:t>‒ </a:t>
            </a:r>
            <a:r>
              <a:rPr lang="en-US" sz="2400" dirty="0">
                <a:solidFill>
                  <a:srgbClr val="7030A0"/>
                </a:solidFill>
              </a:rPr>
              <a:t>AD211</a:t>
            </a:r>
          </a:p>
        </p:txBody>
      </p:sp>
      <p:sp>
        <p:nvSpPr>
          <p:cNvPr id="6" name="Text Placeholder 5"/>
          <p:cNvSpPr>
            <a:spLocks noGrp="1"/>
          </p:cNvSpPr>
          <p:nvPr>
            <p:ph sz="half" idx="1"/>
          </p:nvPr>
        </p:nvSpPr>
        <p:spPr>
          <a:xfrm>
            <a:off x="269888" y="879968"/>
            <a:ext cx="6684586" cy="424129"/>
          </a:xfrm>
        </p:spPr>
        <p:txBody>
          <a:bodyPr>
            <a:noAutofit/>
          </a:bodyPr>
          <a:lstStyle/>
          <a:p>
            <a:pPr>
              <a:spcBef>
                <a:spcPts val="253"/>
              </a:spcBef>
              <a:spcAft>
                <a:spcPts val="253"/>
              </a:spcAft>
            </a:pPr>
            <a:r>
              <a:rPr lang="en-US" sz="1400" dirty="0">
                <a:solidFill>
                  <a:schemeClr val="tx1">
                    <a:lumMod val="60000"/>
                    <a:lumOff val="40000"/>
                  </a:schemeClr>
                </a:solidFill>
              </a:rPr>
              <a:t>Portable, lightweight wireless speaker that features a long-lasting rechargeable battery and wireless connectivity. </a:t>
            </a:r>
          </a:p>
        </p:txBody>
      </p:sp>
      <p:grpSp>
        <p:nvGrpSpPr>
          <p:cNvPr id="23" name="Group 22"/>
          <p:cNvGrpSpPr/>
          <p:nvPr/>
        </p:nvGrpSpPr>
        <p:grpSpPr>
          <a:xfrm flipV="1">
            <a:off x="316542" y="1456988"/>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3"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7490" y="6395792"/>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aphicFrame>
        <p:nvGraphicFramePr>
          <p:cNvPr id="29" name="Table 28"/>
          <p:cNvGraphicFramePr>
            <a:graphicFrameLocks noGrp="1" noChangeAspect="1"/>
          </p:cNvGraphicFramePr>
          <p:nvPr>
            <p:extLst/>
          </p:nvPr>
        </p:nvGraphicFramePr>
        <p:xfrm>
          <a:off x="269887" y="1591569"/>
          <a:ext cx="11306920" cy="4248303"/>
        </p:xfrm>
        <a:graphic>
          <a:graphicData uri="http://schemas.openxmlformats.org/drawingml/2006/table">
            <a:tbl>
              <a:tblPr firstRow="1" bandRow="1"/>
              <a:tblGrid>
                <a:gridCol w="2529297"/>
                <a:gridCol w="1987420"/>
                <a:gridCol w="1604865"/>
                <a:gridCol w="5185338"/>
              </a:tblGrid>
              <a:tr h="1614566">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7030A0"/>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Portable audio enjoyment</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workers</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Home users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Powerful sound with a small footprint</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171450" indent="-171450">
                        <a:buFont typeface="Arial" panose="020B0604020202020204" pitchFamily="34" charset="0"/>
                        <a:buChar char="•"/>
                      </a:pPr>
                      <a:r>
                        <a:rPr lang="en-US" sz="1000" b="0" baseline="0" dirty="0" smtClean="0">
                          <a:solidFill>
                            <a:schemeClr val="bg2"/>
                          </a:solidFill>
                          <a:latin typeface="Arial" panose="020B0604020202020204" pitchFamily="34" charset="0"/>
                          <a:cs typeface="Arial" panose="020B0604020202020204" pitchFamily="34" charset="0"/>
                        </a:rPr>
                        <a:t>Stream music from phone, laptop or tablet right to the speaker </a:t>
                      </a:r>
                    </a:p>
                    <a:p>
                      <a:pPr marL="171450" indent="-171450">
                        <a:buFont typeface="Arial" panose="020B0604020202020204" pitchFamily="34" charset="0"/>
                        <a:buChar char="•"/>
                      </a:pPr>
                      <a:r>
                        <a:rPr lang="en-US" sz="1000" b="0" baseline="0" dirty="0" smtClean="0">
                          <a:solidFill>
                            <a:schemeClr val="bg2"/>
                          </a:solidFill>
                          <a:latin typeface="Arial" panose="020B0604020202020204" pitchFamily="34" charset="0"/>
                          <a:cs typeface="Arial" panose="020B0604020202020204" pitchFamily="34" charset="0"/>
                        </a:rPr>
                        <a:t>Less than 7 inches long and weighing less than 1 pound</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Dramatically clear sound from a speaker that easily fits in a backpack or tote bag. </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41665">
                <a:tc>
                  <a:txBody>
                    <a:bodyPr/>
                    <a:lstStyle/>
                    <a:p>
                      <a:r>
                        <a:rPr lang="en-US" sz="1000" b="1" dirty="0" smtClean="0">
                          <a:solidFill>
                            <a:schemeClr val="bg2"/>
                          </a:solidFill>
                          <a:latin typeface="+mn-lt"/>
                          <a:cs typeface="Arial" panose="020B0604020202020204" pitchFamily="34" charset="0"/>
                        </a:rPr>
                        <a:t>Long lasting,</a:t>
                      </a:r>
                      <a:r>
                        <a:rPr lang="en-US" sz="1000" b="1" baseline="0" dirty="0" smtClean="0">
                          <a:solidFill>
                            <a:schemeClr val="bg2"/>
                          </a:solidFill>
                          <a:latin typeface="+mn-lt"/>
                          <a:cs typeface="Arial" panose="020B0604020202020204" pitchFamily="34" charset="0"/>
                        </a:rPr>
                        <a:t> powerful sound</a:t>
                      </a:r>
                      <a:endParaRPr lang="en-US" sz="1000" b="1" dirty="0" smtClean="0">
                        <a:solidFill>
                          <a:schemeClr val="bg2"/>
                        </a:solidFill>
                        <a:latin typeface="+mn-lt"/>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171450" indent="-171450">
                        <a:buFont typeface="Arial" panose="020B0604020202020204" pitchFamily="34" charset="0"/>
                        <a:buChar char="•"/>
                      </a:pPr>
                      <a:r>
                        <a:rPr lang="en-US" sz="1000" b="0" dirty="0" smtClean="0">
                          <a:solidFill>
                            <a:schemeClr val="bg2"/>
                          </a:solidFill>
                          <a:latin typeface="+mn-lt"/>
                          <a:cs typeface="Arial" panose="020B0604020202020204" pitchFamily="34" charset="0"/>
                        </a:rPr>
                        <a:t>Professionally</a:t>
                      </a:r>
                      <a:r>
                        <a:rPr lang="en-US" sz="1000" b="0" baseline="0" dirty="0" smtClean="0">
                          <a:solidFill>
                            <a:schemeClr val="bg2"/>
                          </a:solidFill>
                          <a:latin typeface="+mn-lt"/>
                          <a:cs typeface="Arial" panose="020B0604020202020204" pitchFamily="34" charset="0"/>
                        </a:rPr>
                        <a:t> t</a:t>
                      </a:r>
                      <a:r>
                        <a:rPr lang="en-US" sz="1000" b="0" dirty="0" smtClean="0">
                          <a:solidFill>
                            <a:schemeClr val="bg2"/>
                          </a:solidFill>
                          <a:latin typeface="+mn-lt"/>
                          <a:cs typeface="Arial" panose="020B0604020202020204" pitchFamily="34" charset="0"/>
                        </a:rPr>
                        <a:t>uned by Waves Maxx Audio®</a:t>
                      </a:r>
                    </a:p>
                    <a:p>
                      <a:pPr marL="171450" marR="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Up to 10 hours of continuous high-quality audio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Full spectrum of sound, with powerful lows and crystal-clear highs,</a:t>
                      </a:r>
                      <a:r>
                        <a:rPr lang="en-US" sz="1000" b="0" baseline="0" dirty="0" smtClean="0">
                          <a:solidFill>
                            <a:schemeClr val="bg2"/>
                          </a:solidFill>
                          <a:latin typeface="Arial" panose="020B0604020202020204" pitchFamily="34" charset="0"/>
                          <a:cs typeface="Arial" panose="020B0604020202020204" pitchFamily="34" charset="0"/>
                        </a:rPr>
                        <a:t> </a:t>
                      </a:r>
                      <a:r>
                        <a:rPr lang="en-US" sz="1000" b="0" dirty="0" smtClean="0">
                          <a:solidFill>
                            <a:schemeClr val="bg2"/>
                          </a:solidFill>
                          <a:latin typeface="Arial" panose="020B0604020202020204" pitchFamily="34" charset="0"/>
                          <a:cs typeface="Arial" panose="020B0604020202020204" pitchFamily="34" charset="0"/>
                        </a:rPr>
                        <a:t>enhanced clarity and sonic range. The rechargeable battery enables up to 10 hours of continuous audio.</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46642">
                <a:tc>
                  <a:txBody>
                    <a:bodyPr/>
                    <a:lstStyle/>
                    <a:p>
                      <a:pPr>
                        <a:lnSpc>
                          <a:spcPct val="100000"/>
                        </a:lnSpc>
                      </a:pPr>
                      <a:r>
                        <a:rPr lang="en-US" sz="1000" b="1" dirty="0" smtClean="0">
                          <a:solidFill>
                            <a:schemeClr val="bg2"/>
                          </a:solidFill>
                          <a:latin typeface="+mn-lt"/>
                          <a:cs typeface="Arial" panose="020B0604020202020204" pitchFamily="34" charset="0"/>
                        </a:rPr>
                        <a:t>Stream music and audio wirelessly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Bluetooth 4.0 and Near Field Communication (NFC)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313"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Reliable</a:t>
                      </a:r>
                      <a:r>
                        <a:rPr lang="en-US" sz="1000" b="0" baseline="0" dirty="0" smtClean="0">
                          <a:solidFill>
                            <a:schemeClr val="bg2"/>
                          </a:solidFill>
                          <a:latin typeface="Arial" panose="020B0604020202020204" pitchFamily="34" charset="0"/>
                          <a:cs typeface="Arial" panose="020B0604020202020204" pitchFamily="34" charset="0"/>
                        </a:rPr>
                        <a:t> </a:t>
                      </a:r>
                      <a:r>
                        <a:rPr lang="en-US" sz="1000" b="0" dirty="0" smtClean="0">
                          <a:solidFill>
                            <a:schemeClr val="bg2"/>
                          </a:solidFill>
                          <a:latin typeface="Arial" panose="020B0604020202020204" pitchFamily="34" charset="0"/>
                          <a:cs typeface="Arial" panose="020B0604020202020204" pitchFamily="34" charset="0"/>
                        </a:rPr>
                        <a:t> wireless connectivity, with a range of 10 meters.</a:t>
                      </a:r>
                      <a:r>
                        <a:rPr lang="en-US" sz="1000" b="0" baseline="0" dirty="0" smtClean="0">
                          <a:solidFill>
                            <a:schemeClr val="bg2"/>
                          </a:solidFill>
                          <a:latin typeface="Arial" panose="020B0604020202020204" pitchFamily="34" charset="0"/>
                          <a:cs typeface="Arial" panose="020B0604020202020204" pitchFamily="34" charset="0"/>
                        </a:rPr>
                        <a:t> Using NFC, just</a:t>
                      </a:r>
                      <a:r>
                        <a:rPr lang="en-US" sz="1000" b="0" dirty="0" smtClean="0">
                          <a:solidFill>
                            <a:schemeClr val="bg2"/>
                          </a:solidFill>
                          <a:latin typeface="Arial" panose="020B0604020202020204" pitchFamily="34" charset="0"/>
                          <a:cs typeface="Arial" panose="020B0604020202020204" pitchFamily="34" charset="0"/>
                        </a:rPr>
                        <a:t> tap the speaker to connect a phone or tablet. The </a:t>
                      </a:r>
                      <a:r>
                        <a:rPr lang="en-US" sz="1000" b="0" dirty="0" err="1" smtClean="0">
                          <a:solidFill>
                            <a:schemeClr val="bg2"/>
                          </a:solidFill>
                          <a:latin typeface="Arial" panose="020B0604020202020204" pitchFamily="34" charset="0"/>
                          <a:cs typeface="Arial" panose="020B0604020202020204" pitchFamily="34" charset="0"/>
                        </a:rPr>
                        <a:t>aptX</a:t>
                      </a:r>
                      <a:r>
                        <a:rPr lang="en-US" sz="1000" b="0" dirty="0" smtClean="0">
                          <a:solidFill>
                            <a:schemeClr val="bg2"/>
                          </a:solidFill>
                          <a:latin typeface="Arial" panose="020B0604020202020204" pitchFamily="34" charset="0"/>
                          <a:cs typeface="Arial" panose="020B0604020202020204" pitchFamily="34" charset="0"/>
                        </a:rPr>
                        <a:t> codec enhancement provides CD-quality audio wirelessly.</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83776">
                <a:tc>
                  <a:txBody>
                    <a:bodyPr/>
                    <a:lstStyle/>
                    <a:p>
                      <a:pPr>
                        <a:lnSpc>
                          <a:spcPct val="100000"/>
                        </a:lnSpc>
                      </a:pPr>
                      <a:r>
                        <a:rPr lang="en-US" sz="1000" b="1" dirty="0" smtClean="0">
                          <a:solidFill>
                            <a:schemeClr val="bg2"/>
                          </a:solidFill>
                          <a:latin typeface="+mn-lt"/>
                          <a:cs typeface="Arial" panose="020B0604020202020204" pitchFamily="34" charset="0"/>
                        </a:rPr>
                        <a:t>Integrated microphone for conference calls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Integrated microphone and answer button </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Integrated microphone and answer button allows the speaker to be used as a conference call hub. The integrated microphone also enables hands-free calls.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2907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pic>
        <p:nvPicPr>
          <p:cNvPr id="30" name="Picture 29"/>
          <p:cNvPicPr>
            <a:picLocks noChangeAspect="1"/>
          </p:cNvPicPr>
          <p:nvPr/>
        </p:nvPicPr>
        <p:blipFill>
          <a:blip r:embed="rId5"/>
          <a:stretch>
            <a:fillRect/>
          </a:stretch>
        </p:blipFill>
        <p:spPr>
          <a:xfrm>
            <a:off x="8556172" y="1566729"/>
            <a:ext cx="3160227" cy="1601908"/>
          </a:xfrm>
          <a:prstGeom prst="rect">
            <a:avLst/>
          </a:prstGeom>
        </p:spPr>
      </p:pic>
      <p:grpSp>
        <p:nvGrpSpPr>
          <p:cNvPr id="2" name="Group 1"/>
          <p:cNvGrpSpPr/>
          <p:nvPr/>
        </p:nvGrpSpPr>
        <p:grpSpPr>
          <a:xfrm>
            <a:off x="7795815" y="123455"/>
            <a:ext cx="3877533" cy="707629"/>
            <a:chOff x="7795815" y="123455"/>
            <a:chExt cx="3877533" cy="707629"/>
          </a:xfrm>
        </p:grpSpPr>
        <p:grpSp>
          <p:nvGrpSpPr>
            <p:cNvPr id="34" name="Group 33"/>
            <p:cNvGrpSpPr/>
            <p:nvPr/>
          </p:nvGrpSpPr>
          <p:grpSpPr>
            <a:xfrm>
              <a:off x="10758948" y="123455"/>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nvGrpSpPr>
            <p:cNvPr id="22" name="Group 21"/>
            <p:cNvGrpSpPr/>
            <p:nvPr/>
          </p:nvGrpSpPr>
          <p:grpSpPr>
            <a:xfrm>
              <a:off x="7795815" y="123455"/>
              <a:ext cx="2894158" cy="707629"/>
              <a:chOff x="8777327" y="100885"/>
              <a:chExt cx="2894158" cy="707629"/>
            </a:xfrm>
          </p:grpSpPr>
          <p:grpSp>
            <p:nvGrpSpPr>
              <p:cNvPr id="31" name="Group 30"/>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grpSp>
    </p:spTree>
    <p:extLst>
      <p:ext uri="{BB962C8B-B14F-4D97-AF65-F5344CB8AC3E}">
        <p14:creationId xmlns:p14="http://schemas.microsoft.com/office/powerpoint/2010/main" val="4189958080"/>
      </p:ext>
    </p:extLst>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2"/>
          <p:cNvGrpSpPr/>
          <p:nvPr/>
        </p:nvGrpSpPr>
        <p:grpSpPr>
          <a:xfrm flipV="1">
            <a:off x="316620" y="1033078"/>
            <a:ext cx="2279352" cy="45719"/>
            <a:chOff x="-2198599" y="3158843"/>
            <a:chExt cx="2559474" cy="273977"/>
          </a:xfrm>
        </p:grpSpPr>
        <p:sp>
          <p:nvSpPr>
            <p:cNvPr id="49" name="Rectangle 4"/>
            <p:cNvSpPr/>
            <p:nvPr/>
          </p:nvSpPr>
          <p:spPr>
            <a:xfrm flipV="1">
              <a:off x="-2198599" y="3158843"/>
              <a:ext cx="512613" cy="273977"/>
            </a:xfrm>
            <a:prstGeom prst="rect">
              <a:avLst/>
            </a:prstGeom>
            <a:solidFill>
              <a:srgbClr val="6E2585"/>
            </a:solidFill>
            <a:ln w="25400" cap="flat" cmpd="sng" algn="ctr">
              <a:noFill/>
              <a:prstDash val="solid"/>
            </a:ln>
            <a:effectLst/>
          </p:spPr>
          <p:txBody>
            <a:bodyPr rIns="137160" rtlCol="0" anchor="ctr"/>
            <a:lstStyle/>
            <a:p>
              <a:pPr algn="r">
                <a:defRPr/>
              </a:pPr>
              <a:endParaRPr lang="en-US" b="1" kern="0" dirty="0" smtClean="0">
                <a:solidFill>
                  <a:prstClr val="white"/>
                </a:solidFill>
                <a:latin typeface="Museo Sans For Dell" panose="02000000000000000000" pitchFamily="2" charset="0"/>
              </a:endParaRPr>
            </a:p>
          </p:txBody>
        </p:sp>
        <p:sp>
          <p:nvSpPr>
            <p:cNvPr id="50" name="Rectangle 5"/>
            <p:cNvSpPr/>
            <p:nvPr/>
          </p:nvSpPr>
          <p:spPr>
            <a:xfrm flipV="1">
              <a:off x="-1176889" y="3158843"/>
              <a:ext cx="512613" cy="273977"/>
            </a:xfrm>
            <a:prstGeom prst="rect">
              <a:avLst/>
            </a:prstGeom>
            <a:solidFill>
              <a:srgbClr val="C0D34A"/>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sp>
          <p:nvSpPr>
            <p:cNvPr id="51" name="Rectangle 6"/>
            <p:cNvSpPr/>
            <p:nvPr/>
          </p:nvSpPr>
          <p:spPr>
            <a:xfrm flipV="1">
              <a:off x="-665362" y="3158843"/>
              <a:ext cx="512613" cy="273977"/>
            </a:xfrm>
            <a:prstGeom prst="rect">
              <a:avLst/>
            </a:prstGeom>
            <a:solidFill>
              <a:srgbClr val="F2AF00"/>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sp>
          <p:nvSpPr>
            <p:cNvPr id="52" name="Rectangle 7"/>
            <p:cNvSpPr/>
            <p:nvPr/>
          </p:nvSpPr>
          <p:spPr>
            <a:xfrm flipV="1">
              <a:off x="-153877" y="3158843"/>
              <a:ext cx="514752" cy="273977"/>
            </a:xfrm>
            <a:prstGeom prst="rect">
              <a:avLst/>
            </a:prstGeom>
            <a:solidFill>
              <a:srgbClr val="D74324"/>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sp>
          <p:nvSpPr>
            <p:cNvPr id="53" name="Rectangle 8"/>
            <p:cNvSpPr/>
            <p:nvPr/>
          </p:nvSpPr>
          <p:spPr>
            <a:xfrm flipV="1">
              <a:off x="-1690028" y="3158843"/>
              <a:ext cx="514752" cy="273977"/>
            </a:xfrm>
            <a:prstGeom prst="rect">
              <a:avLst/>
            </a:prstGeom>
            <a:solidFill>
              <a:srgbClr val="77CAC7"/>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grpSp>
      <p:sp>
        <p:nvSpPr>
          <p:cNvPr id="55" name="TextBox 54"/>
          <p:cNvSpPr txBox="1"/>
          <p:nvPr/>
        </p:nvSpPr>
        <p:spPr>
          <a:xfrm>
            <a:off x="228383" y="1295821"/>
            <a:ext cx="652462"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6E2585"/>
                </a:solidFill>
              </a:rPr>
              <a:t>1</a:t>
            </a:r>
          </a:p>
        </p:txBody>
      </p:sp>
      <p:sp>
        <p:nvSpPr>
          <p:cNvPr id="56" name="TextBox 55"/>
          <p:cNvSpPr txBox="1"/>
          <p:nvPr/>
        </p:nvSpPr>
        <p:spPr>
          <a:xfrm>
            <a:off x="228383" y="2139687"/>
            <a:ext cx="652462"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6E2585"/>
                </a:solidFill>
              </a:rPr>
              <a:t>2</a:t>
            </a:r>
          </a:p>
        </p:txBody>
      </p:sp>
      <p:sp>
        <p:nvSpPr>
          <p:cNvPr id="57" name="TextBox 56"/>
          <p:cNvSpPr txBox="1"/>
          <p:nvPr/>
        </p:nvSpPr>
        <p:spPr>
          <a:xfrm>
            <a:off x="228383" y="3106450"/>
            <a:ext cx="652462"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6E2585"/>
                </a:solidFill>
              </a:rPr>
              <a:t>3</a:t>
            </a:r>
          </a:p>
        </p:txBody>
      </p:sp>
      <p:sp>
        <p:nvSpPr>
          <p:cNvPr id="58" name="TextBox 57"/>
          <p:cNvSpPr txBox="1"/>
          <p:nvPr/>
        </p:nvSpPr>
        <p:spPr>
          <a:xfrm>
            <a:off x="228383" y="4041651"/>
            <a:ext cx="541147"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6E2585"/>
                </a:solidFill>
              </a:rPr>
              <a:t>4</a:t>
            </a:r>
          </a:p>
        </p:txBody>
      </p:sp>
      <p:sp>
        <p:nvSpPr>
          <p:cNvPr id="59" name="TextBox 58"/>
          <p:cNvSpPr txBox="1"/>
          <p:nvPr/>
        </p:nvSpPr>
        <p:spPr>
          <a:xfrm>
            <a:off x="228383" y="4973068"/>
            <a:ext cx="652462"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6E2585"/>
                </a:solidFill>
              </a:rPr>
              <a:t>5</a:t>
            </a:r>
          </a:p>
        </p:txBody>
      </p:sp>
      <p:cxnSp>
        <p:nvCxnSpPr>
          <p:cNvPr id="60" name="Straight Connector 59"/>
          <p:cNvCxnSpPr/>
          <p:nvPr/>
        </p:nvCxnSpPr>
        <p:spPr>
          <a:xfrm>
            <a:off x="341029" y="2013615"/>
            <a:ext cx="56162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41029" y="2969382"/>
            <a:ext cx="56162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41029" y="3945031"/>
            <a:ext cx="56162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41029" y="4868607"/>
            <a:ext cx="56162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62353" y="1324511"/>
            <a:ext cx="5600303" cy="553998"/>
          </a:xfrm>
          <a:prstGeom prst="rect">
            <a:avLst/>
          </a:prstGeom>
          <a:noFill/>
        </p:spPr>
        <p:txBody>
          <a:bodyPr wrap="square" lIns="91440" tIns="45720" rIns="91440" bIns="45720" rtlCol="0">
            <a:spAutoFit/>
          </a:bodyPr>
          <a:lstStyle/>
          <a:p>
            <a:pPr fontAlgn="base">
              <a:lnSpc>
                <a:spcPts val="1800"/>
              </a:lnSpc>
              <a:spcBef>
                <a:spcPts val="1200"/>
              </a:spcBef>
              <a:spcAft>
                <a:spcPts val="600"/>
              </a:spcAft>
              <a:buClr>
                <a:srgbClr val="0085C3"/>
              </a:buClr>
            </a:pPr>
            <a:r>
              <a:rPr lang="en-US" sz="1400" b="1" dirty="0">
                <a:solidFill>
                  <a:srgbClr val="6E2585"/>
                </a:solidFill>
              </a:rPr>
              <a:t>World’s #1 monitor brand*: </a:t>
            </a:r>
            <a:r>
              <a:rPr lang="en-US" sz="1400" dirty="0">
                <a:solidFill>
                  <a:srgbClr val="000000"/>
                </a:solidFill>
              </a:rPr>
              <a:t>17.6% market share </a:t>
            </a:r>
            <a:r>
              <a:rPr lang="en-US" sz="1400" dirty="0" smtClean="0">
                <a:solidFill>
                  <a:srgbClr val="000000"/>
                </a:solidFill>
              </a:rPr>
              <a:t/>
            </a:r>
            <a:br>
              <a:rPr lang="en-US" sz="1400" dirty="0" smtClean="0">
                <a:solidFill>
                  <a:srgbClr val="000000"/>
                </a:solidFill>
              </a:rPr>
            </a:br>
            <a:r>
              <a:rPr lang="en-US" sz="1400" dirty="0" smtClean="0">
                <a:solidFill>
                  <a:srgbClr val="000000"/>
                </a:solidFill>
              </a:rPr>
              <a:t>(</a:t>
            </a:r>
            <a:r>
              <a:rPr lang="en-US" sz="1400" dirty="0">
                <a:solidFill>
                  <a:srgbClr val="000000"/>
                </a:solidFill>
              </a:rPr>
              <a:t>16 consecutive quarters share growth), +12% Y/Y revenue </a:t>
            </a:r>
            <a:r>
              <a:rPr lang="en-US" sz="1400" dirty="0" smtClean="0">
                <a:solidFill>
                  <a:srgbClr val="000000"/>
                </a:solidFill>
              </a:rPr>
              <a:t>growth.</a:t>
            </a:r>
          </a:p>
        </p:txBody>
      </p:sp>
      <p:sp>
        <p:nvSpPr>
          <p:cNvPr id="65" name="TextBox 64"/>
          <p:cNvSpPr txBox="1"/>
          <p:nvPr/>
        </p:nvSpPr>
        <p:spPr>
          <a:xfrm>
            <a:off x="761257" y="3113347"/>
            <a:ext cx="5381821" cy="674031"/>
          </a:xfrm>
          <a:prstGeom prst="rect">
            <a:avLst/>
          </a:prstGeom>
          <a:noFill/>
        </p:spPr>
        <p:txBody>
          <a:bodyPr wrap="square" lIns="91440" tIns="45720" rIns="91440" bIns="45720" rtlCol="0">
            <a:spAutoFit/>
          </a:bodyPr>
          <a:lstStyle/>
          <a:p>
            <a:pPr fontAlgn="base">
              <a:lnSpc>
                <a:spcPct val="90000"/>
              </a:lnSpc>
              <a:spcBef>
                <a:spcPts val="1200"/>
              </a:spcBef>
              <a:spcAft>
                <a:spcPts val="600"/>
              </a:spcAft>
              <a:buClr>
                <a:srgbClr val="0085C3"/>
              </a:buClr>
            </a:pPr>
            <a:r>
              <a:rPr lang="en-US" sz="1400" b="1" dirty="0" smtClean="0">
                <a:solidFill>
                  <a:srgbClr val="6E2585"/>
                </a:solidFill>
              </a:rPr>
              <a:t>Be more productive: </a:t>
            </a:r>
            <a:r>
              <a:rPr lang="en-US" sz="1400" dirty="0" smtClean="0">
                <a:solidFill>
                  <a:srgbClr val="000000"/>
                </a:solidFill>
              </a:rPr>
              <a:t>Boost productivity up to 18% with narrow bezel design, 43” multi-client, curved, touch, video-conferencing with Skype for Business, Hello &amp; Cortana, interactive large format. </a:t>
            </a:r>
            <a:endParaRPr lang="en-US" sz="1400" dirty="0">
              <a:solidFill>
                <a:srgbClr val="444444"/>
              </a:solidFill>
            </a:endParaRPr>
          </a:p>
        </p:txBody>
      </p:sp>
      <p:sp>
        <p:nvSpPr>
          <p:cNvPr id="67" name="TextBox 66"/>
          <p:cNvSpPr txBox="1"/>
          <p:nvPr/>
        </p:nvSpPr>
        <p:spPr>
          <a:xfrm>
            <a:off x="761386" y="4064984"/>
            <a:ext cx="5454856" cy="674031"/>
          </a:xfrm>
          <a:prstGeom prst="rect">
            <a:avLst/>
          </a:prstGeom>
          <a:noFill/>
        </p:spPr>
        <p:txBody>
          <a:bodyPr wrap="square" lIns="91440" tIns="45720" rIns="91440" bIns="45720" rtlCol="0">
            <a:spAutoFit/>
          </a:bodyPr>
          <a:lstStyle/>
          <a:p>
            <a:pPr fontAlgn="base">
              <a:lnSpc>
                <a:spcPct val="90000"/>
              </a:lnSpc>
              <a:spcBef>
                <a:spcPts val="1200"/>
              </a:spcBef>
              <a:spcAft>
                <a:spcPts val="600"/>
              </a:spcAft>
              <a:buClr>
                <a:srgbClr val="0085C3"/>
              </a:buClr>
            </a:pPr>
            <a:r>
              <a:rPr lang="en-US" sz="1400" b="1" dirty="0" smtClean="0">
                <a:solidFill>
                  <a:srgbClr val="6E2585"/>
                </a:solidFill>
              </a:rPr>
              <a:t>Choose from the best: </a:t>
            </a:r>
            <a:r>
              <a:rPr lang="en-US" sz="1400" dirty="0" smtClean="0">
                <a:solidFill>
                  <a:schemeClr val="bg2"/>
                </a:solidFill>
              </a:rPr>
              <a:t>Broad portfolio that includes large range of sizes &amp; resolutions, covering mainstream to power user to industry-specific needs, from desktop to conference room settings. </a:t>
            </a:r>
            <a:endParaRPr lang="en-US" sz="1400" dirty="0">
              <a:solidFill>
                <a:schemeClr val="bg2"/>
              </a:solidFill>
            </a:endParaRPr>
          </a:p>
        </p:txBody>
      </p:sp>
      <p:sp>
        <p:nvSpPr>
          <p:cNvPr id="68" name="TextBox 67"/>
          <p:cNvSpPr txBox="1"/>
          <p:nvPr/>
        </p:nvSpPr>
        <p:spPr>
          <a:xfrm>
            <a:off x="761257" y="4984262"/>
            <a:ext cx="5130004" cy="674031"/>
          </a:xfrm>
          <a:prstGeom prst="rect">
            <a:avLst/>
          </a:prstGeom>
          <a:noFill/>
        </p:spPr>
        <p:txBody>
          <a:bodyPr wrap="square" lIns="91440" tIns="45720" rIns="91440" bIns="45720" rtlCol="0">
            <a:spAutoFit/>
          </a:bodyPr>
          <a:lstStyle/>
          <a:p>
            <a:pPr fontAlgn="base">
              <a:lnSpc>
                <a:spcPct val="90000"/>
              </a:lnSpc>
              <a:spcBef>
                <a:spcPts val="1200"/>
              </a:spcBef>
              <a:spcAft>
                <a:spcPts val="600"/>
              </a:spcAft>
              <a:buClr>
                <a:srgbClr val="0085C3"/>
              </a:buClr>
            </a:pPr>
            <a:r>
              <a:rPr lang="en-US" sz="1400" b="1" dirty="0" smtClean="0">
                <a:solidFill>
                  <a:srgbClr val="6E2585"/>
                </a:solidFill>
              </a:rPr>
              <a:t>Rely on Dell Monitors: </a:t>
            </a:r>
            <a:r>
              <a:rPr lang="en-US" sz="1400" dirty="0" smtClean="0">
                <a:solidFill>
                  <a:schemeClr val="bg2"/>
                </a:solidFill>
              </a:rPr>
              <a:t>Dell’s Premium Panel Guarantee and Advanced Exchange Service assure peace of mind &amp; minimize downtime.</a:t>
            </a:r>
            <a:endParaRPr lang="en-US" sz="1400" dirty="0">
              <a:solidFill>
                <a:schemeClr val="bg2"/>
              </a:solidFill>
            </a:endParaRPr>
          </a:p>
        </p:txBody>
      </p:sp>
      <p:sp>
        <p:nvSpPr>
          <p:cNvPr id="34" name="TextBox 33"/>
          <p:cNvSpPr txBox="1"/>
          <p:nvPr/>
        </p:nvSpPr>
        <p:spPr>
          <a:xfrm>
            <a:off x="316620" y="290420"/>
            <a:ext cx="10953128" cy="66019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eaLnBrk="1" hangingPunct="1">
              <a:lnSpc>
                <a:spcPct val="90000"/>
              </a:lnSpc>
              <a:defRPr b="0" cap="none" baseline="0">
                <a:solidFill>
                  <a:schemeClr val="bg1"/>
                </a:solidFill>
                <a:latin typeface="+mn-lt"/>
                <a:ea typeface="Museo Sans For Dell" panose="02000000000000000000" pitchFamily="2" charset="0"/>
                <a:cs typeface="+mj-cs"/>
              </a:defRPr>
            </a:lvl1pPr>
            <a:lvl2pPr eaLnBrk="1" hangingPunct="1">
              <a:lnSpc>
                <a:spcPct val="80000"/>
              </a:lnSpc>
              <a:defRPr sz="3200" b="1">
                <a:solidFill>
                  <a:schemeClr val="accent1"/>
                </a:solidFill>
                <a:latin typeface="Arial Black" pitchFamily="34" charset="0"/>
              </a:defRPr>
            </a:lvl2pPr>
            <a:lvl3pPr eaLnBrk="1" hangingPunct="1">
              <a:lnSpc>
                <a:spcPct val="80000"/>
              </a:lnSpc>
              <a:defRPr sz="3200" b="1">
                <a:solidFill>
                  <a:schemeClr val="accent1"/>
                </a:solidFill>
                <a:latin typeface="Arial Black" pitchFamily="34" charset="0"/>
              </a:defRPr>
            </a:lvl3pPr>
            <a:lvl4pPr eaLnBrk="1" hangingPunct="1">
              <a:lnSpc>
                <a:spcPct val="80000"/>
              </a:lnSpc>
              <a:defRPr sz="3200" b="1">
                <a:solidFill>
                  <a:schemeClr val="accent1"/>
                </a:solidFill>
                <a:latin typeface="Arial Black" pitchFamily="34" charset="0"/>
              </a:defRPr>
            </a:lvl4pPr>
            <a:lvl5pPr eaLnBrk="1" hangingPunct="1">
              <a:lnSpc>
                <a:spcPct val="80000"/>
              </a:lnSpc>
              <a:defRPr sz="3200" b="1">
                <a:solidFill>
                  <a:schemeClr val="accent1"/>
                </a:solidFill>
                <a:latin typeface="Arial Black" pitchFamily="34" charset="0"/>
              </a:defRPr>
            </a:lvl5pPr>
            <a:lvl6pPr marL="457200" fontAlgn="base">
              <a:lnSpc>
                <a:spcPct val="70000"/>
              </a:lnSpc>
              <a:spcBef>
                <a:spcPct val="0"/>
              </a:spcBef>
              <a:spcAft>
                <a:spcPct val="0"/>
              </a:spcAft>
              <a:defRPr sz="4400" b="1">
                <a:solidFill>
                  <a:schemeClr val="accent1"/>
                </a:solidFill>
                <a:latin typeface="Arial Black" pitchFamily="34" charset="0"/>
              </a:defRPr>
            </a:lvl6pPr>
            <a:lvl7pPr marL="914400" fontAlgn="base">
              <a:lnSpc>
                <a:spcPct val="70000"/>
              </a:lnSpc>
              <a:spcBef>
                <a:spcPct val="0"/>
              </a:spcBef>
              <a:spcAft>
                <a:spcPct val="0"/>
              </a:spcAft>
              <a:defRPr sz="4400" b="1">
                <a:solidFill>
                  <a:schemeClr val="accent1"/>
                </a:solidFill>
                <a:latin typeface="Arial Black" pitchFamily="34" charset="0"/>
              </a:defRPr>
            </a:lvl7pPr>
            <a:lvl8pPr marL="1371600" fontAlgn="base">
              <a:lnSpc>
                <a:spcPct val="70000"/>
              </a:lnSpc>
              <a:spcBef>
                <a:spcPct val="0"/>
              </a:spcBef>
              <a:spcAft>
                <a:spcPct val="0"/>
              </a:spcAft>
              <a:defRPr sz="4400" b="1">
                <a:solidFill>
                  <a:schemeClr val="accent1"/>
                </a:solidFill>
                <a:latin typeface="Arial Black" pitchFamily="34" charset="0"/>
              </a:defRPr>
            </a:lvl8pPr>
            <a:lvl9pPr marL="1828800" fontAlgn="base">
              <a:lnSpc>
                <a:spcPct val="70000"/>
              </a:lnSpc>
              <a:spcBef>
                <a:spcPct val="0"/>
              </a:spcBef>
              <a:spcAft>
                <a:spcPct val="0"/>
              </a:spcAft>
              <a:defRPr sz="4400" b="1">
                <a:solidFill>
                  <a:schemeClr val="accent1"/>
                </a:solidFill>
                <a:latin typeface="Arial Black" pitchFamily="34" charset="0"/>
              </a:defRPr>
            </a:lvl9pPr>
          </a:lstStyle>
          <a:p>
            <a:pPr fontAlgn="base">
              <a:spcBef>
                <a:spcPct val="0"/>
              </a:spcBef>
              <a:spcAft>
                <a:spcPct val="0"/>
              </a:spcAft>
            </a:pPr>
            <a:r>
              <a:rPr lang="en-US" sz="3600" dirty="0">
                <a:solidFill>
                  <a:srgbClr val="0085C3"/>
                </a:solidFill>
              </a:rPr>
              <a:t>Why </a:t>
            </a:r>
            <a:r>
              <a:rPr lang="en-US" sz="3600" dirty="0" smtClean="0">
                <a:solidFill>
                  <a:srgbClr val="0085C3"/>
                </a:solidFill>
              </a:rPr>
              <a:t>Dell: Monitors</a:t>
            </a:r>
            <a:endParaRPr lang="en-US" sz="3600" dirty="0">
              <a:solidFill>
                <a:srgbClr val="0085C3"/>
              </a:solidFill>
            </a:endParaRPr>
          </a:p>
        </p:txBody>
      </p:sp>
      <p:sp>
        <p:nvSpPr>
          <p:cNvPr id="37" name="Content Placeholder 2"/>
          <p:cNvSpPr txBox="1">
            <a:spLocks/>
          </p:cNvSpPr>
          <p:nvPr/>
        </p:nvSpPr>
        <p:spPr>
          <a:xfrm>
            <a:off x="228382" y="704904"/>
            <a:ext cx="11372379" cy="360298"/>
          </a:xfrm>
          <a:prstGeom prst="rect">
            <a:avLst/>
          </a:prstGeom>
        </p:spPr>
        <p:txBody>
          <a:bodyPr>
            <a:noAutofit/>
          </a:bodyPr>
          <a:lstStyle>
            <a:lvl1pPr marL="304792" indent="-304792" algn="l" rtl="0" eaLnBrk="1" fontAlgn="base" hangingPunct="1">
              <a:lnSpc>
                <a:spcPct val="100000"/>
              </a:lnSpc>
              <a:spcBef>
                <a:spcPts val="1600"/>
              </a:spcBef>
              <a:spcAft>
                <a:spcPts val="0"/>
              </a:spcAft>
              <a:buClr>
                <a:srgbClr val="AAAAAA"/>
              </a:buClr>
              <a:buFont typeface="Arial" pitchFamily="34" charset="0"/>
              <a:buChar char="•"/>
              <a:defRPr sz="1867">
                <a:solidFill>
                  <a:srgbClr val="000000"/>
                </a:solidFill>
                <a:latin typeface="+mj-lt"/>
                <a:ea typeface="Museo Sans For Dell" pitchFamily="2" charset="0"/>
                <a:cs typeface="+mn-cs"/>
              </a:defRPr>
            </a:lvl1pPr>
            <a:lvl2pPr marL="766214" indent="-311143" algn="l" rtl="0" eaLnBrk="1" fontAlgn="base" hangingPunct="1">
              <a:lnSpc>
                <a:spcPct val="100000"/>
              </a:lnSpc>
              <a:spcBef>
                <a:spcPts val="400"/>
              </a:spcBef>
              <a:spcAft>
                <a:spcPts val="0"/>
              </a:spcAft>
              <a:buClr>
                <a:srgbClr val="AAAAAA"/>
              </a:buClr>
              <a:buFont typeface="Museo Sans For Dell" pitchFamily="2" charset="0"/>
              <a:buChar char="–"/>
              <a:defRPr sz="1600" baseline="0">
                <a:solidFill>
                  <a:srgbClr val="000000"/>
                </a:solidFill>
                <a:latin typeface="+mj-lt"/>
                <a:ea typeface="Museo Sans For Dell" pitchFamily="2" charset="0"/>
              </a:defRPr>
            </a:lvl2pPr>
            <a:lvl3pPr marL="1212820" indent="-294210" algn="l" rtl="0" eaLnBrk="1" fontAlgn="base" hangingPunct="1">
              <a:lnSpc>
                <a:spcPct val="100000"/>
              </a:lnSpc>
              <a:spcBef>
                <a:spcPts val="400"/>
              </a:spcBef>
              <a:spcAft>
                <a:spcPts val="0"/>
              </a:spcAft>
              <a:buClr>
                <a:srgbClr val="AAAAAA"/>
              </a:buClr>
              <a:buFont typeface="Museo Sans For Dell" pitchFamily="2" charset="0"/>
              <a:buChar char="›"/>
              <a:defRPr sz="1333" baseline="0">
                <a:solidFill>
                  <a:srgbClr val="000000"/>
                </a:solidFill>
                <a:latin typeface="+mj-lt"/>
                <a:ea typeface="Museo Sans For Dell" pitchFamily="2" charset="0"/>
              </a:defRPr>
            </a:lvl3pPr>
            <a:lvl4pPr marL="1661542" indent="-296326" algn="l" rtl="0" eaLnBrk="1" fontAlgn="base" hangingPunct="1">
              <a:lnSpc>
                <a:spcPct val="90000"/>
              </a:lnSpc>
              <a:spcBef>
                <a:spcPts val="400"/>
              </a:spcBef>
              <a:spcAft>
                <a:spcPts val="0"/>
              </a:spcAft>
              <a:buClr>
                <a:srgbClr val="AAAAAA"/>
              </a:buClr>
              <a:buFont typeface="Courier New" panose="02070309020205020404" pitchFamily="49" charset="0"/>
              <a:buChar char="o"/>
              <a:defRPr sz="1333" baseline="0">
                <a:solidFill>
                  <a:srgbClr val="000000"/>
                </a:solidFill>
                <a:latin typeface="+mj-lt"/>
                <a:ea typeface="Museo Sans For Dell" pitchFamily="2" charset="0"/>
              </a:defRPr>
            </a:lvl4pPr>
            <a:lvl5pPr marL="2144130" indent="-315376" algn="l" rtl="0" eaLnBrk="1" fontAlgn="base" hangingPunct="1">
              <a:lnSpc>
                <a:spcPct val="90000"/>
              </a:lnSpc>
              <a:spcBef>
                <a:spcPts val="1067"/>
              </a:spcBef>
              <a:spcAft>
                <a:spcPct val="0"/>
              </a:spcAft>
              <a:buClr>
                <a:schemeClr val="bg1"/>
              </a:buClr>
              <a:buFont typeface="Museo For Dell 300" pitchFamily="50" charset="0"/>
              <a:buChar char="–"/>
              <a:defRPr sz="2400">
                <a:solidFill>
                  <a:schemeClr val="bg2"/>
                </a:solidFill>
                <a:latin typeface="Museo Sans For Dell" pitchFamily="2" charset="0"/>
                <a:ea typeface="Museo Sans For Dell" pitchFamily="2" charset="0"/>
              </a:defRPr>
            </a:lvl5pPr>
            <a:lvl6pPr marL="2753715"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6pPr>
            <a:lvl7pPr marL="3363300"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7pPr>
            <a:lvl8pPr marL="3972885"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8pPr>
            <a:lvl9pPr marL="4582469"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9pPr>
          </a:lstStyle>
          <a:p>
            <a:pPr marL="0" indent="0">
              <a:lnSpc>
                <a:spcPct val="130000"/>
              </a:lnSpc>
              <a:spcBef>
                <a:spcPts val="0"/>
              </a:spcBef>
              <a:buFont typeface="Arial" pitchFamily="34" charset="0"/>
              <a:buNone/>
            </a:pPr>
            <a:endParaRPr lang="en-US" sz="1175" b="1" kern="0" dirty="0"/>
          </a:p>
        </p:txBody>
      </p:sp>
      <p:sp>
        <p:nvSpPr>
          <p:cNvPr id="2" name="TextBox 1"/>
          <p:cNvSpPr txBox="1"/>
          <p:nvPr/>
        </p:nvSpPr>
        <p:spPr>
          <a:xfrm>
            <a:off x="228382" y="5850625"/>
            <a:ext cx="4288266" cy="400110"/>
          </a:xfrm>
          <a:prstGeom prst="rect">
            <a:avLst/>
          </a:prstGeom>
          <a:noFill/>
        </p:spPr>
        <p:txBody>
          <a:bodyPr wrap="square" rtlCol="0">
            <a:spAutoFit/>
          </a:bodyPr>
          <a:lstStyle/>
          <a:p>
            <a:pPr>
              <a:spcBef>
                <a:spcPts val="0"/>
              </a:spcBef>
              <a:spcAft>
                <a:spcPts val="0"/>
              </a:spcAft>
              <a:buClr>
                <a:schemeClr val="bg1"/>
              </a:buClr>
            </a:pPr>
            <a:r>
              <a:rPr lang="en-US" sz="1000" dirty="0" smtClean="0">
                <a:solidFill>
                  <a:schemeClr val="bg2"/>
                </a:solidFill>
              </a:rPr>
              <a:t>*</a:t>
            </a:r>
            <a:r>
              <a:rPr lang="en-US" sz="1000" dirty="0">
                <a:solidFill>
                  <a:schemeClr val="bg2"/>
                </a:solidFill>
              </a:rPr>
              <a:t>Dell monitors are #1 worldwide for 4 consecutive years (2013 to </a:t>
            </a:r>
            <a:r>
              <a:rPr lang="en-US" sz="1000" dirty="0" smtClean="0">
                <a:solidFill>
                  <a:schemeClr val="bg2"/>
                </a:solidFill>
              </a:rPr>
              <a:t>2016). Source</a:t>
            </a:r>
            <a:r>
              <a:rPr lang="en-US" sz="1000" dirty="0">
                <a:solidFill>
                  <a:schemeClr val="bg2"/>
                </a:solidFill>
              </a:rPr>
              <a:t>: IDC Worldwide PC Monitor Tracker (4Q16).</a:t>
            </a:r>
            <a:endParaRPr lang="en-US" sz="1000" dirty="0" smtClean="0">
              <a:solidFill>
                <a:schemeClr val="bg2"/>
              </a:solidFill>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7828" b="14544"/>
          <a:stretch/>
        </p:blipFill>
        <p:spPr>
          <a:xfrm>
            <a:off x="6490178" y="838899"/>
            <a:ext cx="5701821" cy="3934438"/>
          </a:xfrm>
          <a:prstGeom prst="rect">
            <a:avLst/>
          </a:prstGeom>
        </p:spPr>
      </p:pic>
      <p:sp>
        <p:nvSpPr>
          <p:cNvPr id="31" name="TextBox 30"/>
          <p:cNvSpPr txBox="1"/>
          <p:nvPr/>
        </p:nvSpPr>
        <p:spPr>
          <a:xfrm>
            <a:off x="6490177" y="4949954"/>
            <a:ext cx="2877758" cy="1390124"/>
          </a:xfrm>
          <a:prstGeom prst="rect">
            <a:avLst/>
          </a:prstGeom>
          <a:solidFill>
            <a:srgbClr val="6E2585"/>
          </a:solidFill>
        </p:spPr>
        <p:txBody>
          <a:bodyPr wrap="square" lIns="228600" tIns="228600" rIns="228600" bIns="228600" rtlCol="0">
            <a:noAutofit/>
          </a:bodyPr>
          <a:lstStyle/>
          <a:p>
            <a:pPr>
              <a:lnSpc>
                <a:spcPts val="2200"/>
              </a:lnSpc>
              <a:spcBef>
                <a:spcPts val="0"/>
              </a:spcBef>
              <a:spcAft>
                <a:spcPts val="0"/>
              </a:spcAft>
              <a:buClr>
                <a:schemeClr val="bg1"/>
              </a:buClr>
            </a:pPr>
            <a:r>
              <a:rPr lang="en-US" sz="2400" b="1" dirty="0" smtClean="0">
                <a:solidFill>
                  <a:schemeClr val="tx2"/>
                </a:solidFill>
              </a:rPr>
              <a:t>Did you know?</a:t>
            </a:r>
          </a:p>
          <a:p>
            <a:pPr>
              <a:spcBef>
                <a:spcPts val="0"/>
              </a:spcBef>
              <a:spcAft>
                <a:spcPts val="0"/>
              </a:spcAft>
              <a:buClr>
                <a:schemeClr val="bg1"/>
              </a:buClr>
            </a:pPr>
            <a:r>
              <a:rPr lang="en-US" sz="1400" dirty="0" smtClean="0">
                <a:solidFill>
                  <a:schemeClr val="tx2"/>
                </a:solidFill>
              </a:rPr>
              <a:t>Dual monitors can boost productivity by up to </a:t>
            </a:r>
            <a:r>
              <a:rPr lang="en-US" sz="1400" b="1" dirty="0" smtClean="0">
                <a:solidFill>
                  <a:schemeClr val="tx2"/>
                </a:solidFill>
              </a:rPr>
              <a:t>18%</a:t>
            </a:r>
            <a:r>
              <a:rPr lang="en-US" sz="1400" dirty="0" smtClean="0">
                <a:solidFill>
                  <a:schemeClr val="tx2"/>
                </a:solidFill>
              </a:rPr>
              <a:t> vs. single monitors. </a:t>
            </a:r>
          </a:p>
        </p:txBody>
      </p:sp>
      <p:sp>
        <p:nvSpPr>
          <p:cNvPr id="8" name="TextBox 7"/>
          <p:cNvSpPr txBox="1"/>
          <p:nvPr/>
        </p:nvSpPr>
        <p:spPr>
          <a:xfrm>
            <a:off x="11320433" y="6050680"/>
            <a:ext cx="715048" cy="704347"/>
          </a:xfrm>
          <a:prstGeom prst="rect">
            <a:avLst/>
          </a:prstGeom>
          <a:solidFill>
            <a:schemeClr val="tx2"/>
          </a:solidFill>
        </p:spPr>
        <p:txBody>
          <a:bodyPr wrap="square" rtlCol="0">
            <a:spAutoFit/>
          </a:bodyPr>
          <a:lstStyle/>
          <a:p>
            <a:pPr>
              <a:spcBef>
                <a:spcPts val="0"/>
              </a:spcBef>
              <a:spcAft>
                <a:spcPts val="0"/>
              </a:spcAft>
              <a:buClr>
                <a:schemeClr val="bg1"/>
              </a:buClr>
            </a:pPr>
            <a:endParaRPr lang="en-US" sz="1400" dirty="0" smtClean="0">
              <a:solidFill>
                <a:schemeClr val="bg2"/>
              </a:solidFill>
              <a:latin typeface="+mn-lt"/>
            </a:endParaRPr>
          </a:p>
        </p:txBody>
      </p:sp>
      <p:sp>
        <p:nvSpPr>
          <p:cNvPr id="7" name="TextBox 6"/>
          <p:cNvSpPr txBox="1"/>
          <p:nvPr/>
        </p:nvSpPr>
        <p:spPr>
          <a:xfrm>
            <a:off x="9494929" y="4949954"/>
            <a:ext cx="2540551" cy="1390123"/>
          </a:xfrm>
          <a:prstGeom prst="rect">
            <a:avLst/>
          </a:prstGeom>
          <a:solidFill>
            <a:srgbClr val="DBDBDB"/>
          </a:solidFill>
        </p:spPr>
        <p:txBody>
          <a:bodyPr wrap="square" lIns="228600" tIns="182880" rIns="228600" bIns="228600" rtlCol="0">
            <a:noAutofit/>
          </a:bodyPr>
          <a:lstStyle/>
          <a:p>
            <a:pPr>
              <a:spcBef>
                <a:spcPts val="0"/>
              </a:spcBef>
              <a:spcAft>
                <a:spcPts val="0"/>
              </a:spcAft>
              <a:buClr>
                <a:schemeClr val="bg1"/>
              </a:buClr>
            </a:pPr>
            <a:r>
              <a:rPr lang="en-US" sz="2400" b="1" dirty="0" smtClean="0">
                <a:solidFill>
                  <a:schemeClr val="accent6"/>
                </a:solidFill>
                <a:latin typeface="+mn-lt"/>
              </a:rPr>
              <a:t>81%</a:t>
            </a:r>
          </a:p>
          <a:p>
            <a:pPr>
              <a:spcBef>
                <a:spcPts val="0"/>
              </a:spcBef>
              <a:spcAft>
                <a:spcPts val="0"/>
              </a:spcAft>
              <a:buClr>
                <a:schemeClr val="bg1"/>
              </a:buClr>
            </a:pPr>
            <a:r>
              <a:rPr lang="en-US" sz="1400" dirty="0" smtClean="0">
                <a:solidFill>
                  <a:schemeClr val="accent6"/>
                </a:solidFill>
              </a:rPr>
              <a:t>of workers use a desktop for at least half their day</a:t>
            </a:r>
            <a:r>
              <a:rPr lang="en-US" sz="1400" dirty="0" smtClean="0">
                <a:solidFill>
                  <a:schemeClr val="bg2"/>
                </a:solidFill>
              </a:rPr>
              <a:t>.</a:t>
            </a:r>
            <a:endParaRPr lang="en-US" sz="1400" dirty="0" smtClean="0">
              <a:solidFill>
                <a:schemeClr val="bg2"/>
              </a:solidFill>
              <a:latin typeface="+mn-lt"/>
            </a:endParaRPr>
          </a:p>
        </p:txBody>
      </p:sp>
      <p:sp>
        <p:nvSpPr>
          <p:cNvPr id="29" name="TextBox 28">
            <a:hlinkClick r:id="rId4"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5" name="Rectangle 4"/>
          <p:cNvSpPr/>
          <p:nvPr/>
        </p:nvSpPr>
        <p:spPr>
          <a:xfrm>
            <a:off x="769530" y="2118208"/>
            <a:ext cx="5593126" cy="738664"/>
          </a:xfrm>
          <a:prstGeom prst="rect">
            <a:avLst/>
          </a:prstGeom>
        </p:spPr>
        <p:txBody>
          <a:bodyPr wrap="square">
            <a:spAutoFit/>
          </a:bodyPr>
          <a:lstStyle/>
          <a:p>
            <a:pPr lvl="0" fontAlgn="base">
              <a:spcBef>
                <a:spcPts val="1200"/>
              </a:spcBef>
              <a:spcAft>
                <a:spcPts val="600"/>
              </a:spcAft>
              <a:buClr>
                <a:srgbClr val="0085C3"/>
              </a:buClr>
            </a:pPr>
            <a:r>
              <a:rPr lang="en-US" sz="1400" b="1" dirty="0">
                <a:solidFill>
                  <a:srgbClr val="6E2585"/>
                </a:solidFill>
              </a:rPr>
              <a:t>A fistful of firsts: </a:t>
            </a:r>
            <a:r>
              <a:rPr lang="en-US" sz="1400" b="1" dirty="0">
                <a:solidFill>
                  <a:srgbClr val="000000"/>
                </a:solidFill>
              </a:rPr>
              <a:t>World’s first </a:t>
            </a:r>
            <a:r>
              <a:rPr lang="en-US" sz="1400" dirty="0">
                <a:solidFill>
                  <a:srgbClr val="000000"/>
                </a:solidFill>
              </a:rPr>
              <a:t>31.5” 8K monitor, professional-level HDR monitor, 23.8” &amp; 27” monitors with super thin borders on all 4 sides, and wireless monitors that connect to 2 devices with no wires.</a:t>
            </a:r>
            <a:r>
              <a:rPr lang="en-US" sz="1400" b="1" dirty="0">
                <a:solidFill>
                  <a:srgbClr val="6E2585"/>
                </a:solidFill>
              </a:rPr>
              <a:t> </a:t>
            </a:r>
          </a:p>
        </p:txBody>
      </p:sp>
    </p:spTree>
    <p:extLst>
      <p:ext uri="{BB962C8B-B14F-4D97-AF65-F5344CB8AC3E}">
        <p14:creationId xmlns:p14="http://schemas.microsoft.com/office/powerpoint/2010/main" val="195282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7030A0"/>
                </a:solidFill>
              </a:rPr>
              <a:t>Dell USB Stereo Speaker System – AX210</a:t>
            </a:r>
          </a:p>
        </p:txBody>
      </p:sp>
      <p:sp>
        <p:nvSpPr>
          <p:cNvPr id="6" name="Text Placeholder 5"/>
          <p:cNvSpPr>
            <a:spLocks noGrp="1"/>
          </p:cNvSpPr>
          <p:nvPr>
            <p:ph sz="half" idx="1"/>
          </p:nvPr>
        </p:nvSpPr>
        <p:spPr>
          <a:xfrm>
            <a:off x="269887" y="879968"/>
            <a:ext cx="10115083" cy="234177"/>
          </a:xfrm>
        </p:spPr>
        <p:txBody>
          <a:bodyPr>
            <a:noAutofit/>
          </a:bodyPr>
          <a:lstStyle/>
          <a:p>
            <a:pPr>
              <a:spcBef>
                <a:spcPts val="253"/>
              </a:spcBef>
              <a:spcAft>
                <a:spcPts val="253"/>
              </a:spcAft>
            </a:pPr>
            <a:r>
              <a:rPr lang="en-US" sz="1400" dirty="0">
                <a:solidFill>
                  <a:schemeClr val="tx1">
                    <a:lumMod val="60000"/>
                    <a:lumOff val="40000"/>
                  </a:schemeClr>
                </a:solidFill>
              </a:rPr>
              <a:t>Transform your PC into a high-end stereo system</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3"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7490" y="6395792"/>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aphicFrame>
        <p:nvGraphicFramePr>
          <p:cNvPr id="29" name="Table 28"/>
          <p:cNvGraphicFramePr>
            <a:graphicFrameLocks noGrp="1" noChangeAspect="1"/>
          </p:cNvGraphicFramePr>
          <p:nvPr>
            <p:extLst/>
          </p:nvPr>
        </p:nvGraphicFramePr>
        <p:xfrm>
          <a:off x="269887" y="1725793"/>
          <a:ext cx="11306920" cy="3297032"/>
        </p:xfrm>
        <a:graphic>
          <a:graphicData uri="http://schemas.openxmlformats.org/drawingml/2006/table">
            <a:tbl>
              <a:tblPr firstRow="1" bandRow="1"/>
              <a:tblGrid>
                <a:gridCol w="2529297"/>
                <a:gridCol w="1987420"/>
                <a:gridCol w="1604865"/>
                <a:gridCol w="5185338"/>
              </a:tblGrid>
              <a:tr h="1614566">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7030A0"/>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Portable audio enjoyment</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Home users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501832">
                <a:tc>
                  <a:txBody>
                    <a:bodyPr/>
                    <a:lstStyle/>
                    <a:p>
                      <a:r>
                        <a:rPr lang="en-US" sz="1000" b="1" dirty="0" smtClean="0">
                          <a:solidFill>
                            <a:schemeClr val="bg2"/>
                          </a:solidFill>
                          <a:latin typeface="+mn-lt"/>
                          <a:cs typeface="Arial" panose="020B0604020202020204" pitchFamily="34" charset="0"/>
                        </a:rPr>
                        <a:t>Excellent audio quality with integrated audio amplifier</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indent="0">
                        <a:buFont typeface="Arial" panose="020B0604020202020204" pitchFamily="34" charset="0"/>
                        <a:buNone/>
                      </a:pP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Allows users to fully enjoy latest DVD movie, playing an action-packed game, or participating in a video-conference.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41665">
                <a:tc>
                  <a:txBody>
                    <a:bodyPr/>
                    <a:lstStyle/>
                    <a:p>
                      <a:r>
                        <a:rPr lang="en-US" sz="1000" b="1" dirty="0" smtClean="0">
                          <a:solidFill>
                            <a:schemeClr val="bg2"/>
                          </a:solidFill>
                          <a:latin typeface="+mn-lt"/>
                          <a:cs typeface="Arial" panose="020B0604020202020204" pitchFamily="34" charset="0"/>
                        </a:rPr>
                        <a:t>Space-saving 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171450" indent="-171450">
                        <a:buFont typeface="Arial" panose="020B0604020202020204" pitchFamily="34" charset="0"/>
                        <a:buChar char="•"/>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Keeps desk</a:t>
                      </a:r>
                      <a:r>
                        <a:rPr lang="en-US" sz="1000" b="0" baseline="0" dirty="0" smtClean="0">
                          <a:solidFill>
                            <a:schemeClr val="bg2"/>
                          </a:solidFill>
                          <a:latin typeface="Arial" panose="020B0604020202020204" pitchFamily="34" charset="0"/>
                          <a:cs typeface="Arial" panose="020B0604020202020204" pitchFamily="34" charset="0"/>
                        </a:rPr>
                        <a:t> surface clean.</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57029">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pic>
        <p:nvPicPr>
          <p:cNvPr id="22" name="Picture 4" descr="http://snpi.dell.com/snp/images2/300/c26-W955K-1-s.jpg"/>
          <p:cNvPicPr>
            <a:picLocks noChangeAspect="1" noChangeArrowheads="1"/>
          </p:cNvPicPr>
          <p:nvPr/>
        </p:nvPicPr>
        <p:blipFill rotWithShape="1">
          <a:blip r:embed="rId5">
            <a:extLst>
              <a:ext uri="{28A0092B-C50C-407E-A947-70E740481C1C}">
                <a14:useLocalDpi xmlns:a14="http://schemas.microsoft.com/office/drawing/2010/main" val="0"/>
              </a:ext>
            </a:extLst>
          </a:blip>
          <a:srcRect t="8826"/>
          <a:stretch/>
        </p:blipFill>
        <p:spPr bwMode="auto">
          <a:xfrm>
            <a:off x="9601994" y="1413403"/>
            <a:ext cx="2021465" cy="1843045"/>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8777327" y="100885"/>
            <a:ext cx="2894158" cy="707629"/>
            <a:chOff x="8777327" y="100885"/>
            <a:chExt cx="2894158" cy="707629"/>
          </a:xfrm>
        </p:grpSpPr>
        <p:grpSp>
          <p:nvGrpSpPr>
            <p:cNvPr id="31" name="Group 30"/>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3770212599"/>
      </p:ext>
    </p:extLst>
  </p:cSld>
  <p:clrMapOvr>
    <a:masterClrMapping/>
  </p:clrMapOvr>
  <p:transition spd="med">
    <p:wipe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pPr lvl="0">
              <a:spcAft>
                <a:spcPts val="600"/>
              </a:spcAft>
            </a:pPr>
            <a:r>
              <a:rPr lang="en-US" sz="2400" dirty="0">
                <a:solidFill>
                  <a:srgbClr val="7030A0"/>
                </a:solidFill>
              </a:rPr>
              <a:t>Dell </a:t>
            </a:r>
            <a:r>
              <a:rPr lang="en-US" sz="2400" dirty="0" err="1">
                <a:solidFill>
                  <a:srgbClr val="7030A0"/>
                </a:solidFill>
              </a:rPr>
              <a:t>Soundbar</a:t>
            </a:r>
            <a:r>
              <a:rPr lang="en-US" sz="2400" dirty="0">
                <a:solidFill>
                  <a:srgbClr val="7030A0"/>
                </a:solidFill>
              </a:rPr>
              <a:t> – AC511</a:t>
            </a:r>
          </a:p>
        </p:txBody>
      </p:sp>
      <p:sp>
        <p:nvSpPr>
          <p:cNvPr id="6" name="Text Placeholder 5"/>
          <p:cNvSpPr>
            <a:spLocks noGrp="1"/>
          </p:cNvSpPr>
          <p:nvPr>
            <p:ph sz="half" idx="1"/>
          </p:nvPr>
        </p:nvSpPr>
        <p:spPr>
          <a:xfrm>
            <a:off x="269887" y="879968"/>
            <a:ext cx="10115083" cy="234177"/>
          </a:xfrm>
        </p:spPr>
        <p:txBody>
          <a:bodyPr>
            <a:noAutofit/>
          </a:bodyPr>
          <a:lstStyle/>
          <a:p>
            <a:pPr>
              <a:spcBef>
                <a:spcPts val="253"/>
              </a:spcBef>
              <a:spcAft>
                <a:spcPts val="253"/>
              </a:spcAft>
            </a:pPr>
            <a:r>
              <a:rPr lang="en-US" sz="1400" dirty="0">
                <a:solidFill>
                  <a:schemeClr val="tx1">
                    <a:lumMod val="60000"/>
                    <a:lumOff val="40000"/>
                  </a:schemeClr>
                </a:solidFill>
              </a:rPr>
              <a:t>Big sound you want without big speakers and long cables</a:t>
            </a:r>
          </a:p>
        </p:txBody>
      </p:sp>
      <p:grpSp>
        <p:nvGrpSpPr>
          <p:cNvPr id="23" name="Group 22"/>
          <p:cNvGrpSpPr/>
          <p:nvPr/>
        </p:nvGrpSpPr>
        <p:grpSpPr>
          <a:xfrm flipV="1">
            <a:off x="316542" y="125565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3"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7490" y="6395792"/>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aphicFrame>
        <p:nvGraphicFramePr>
          <p:cNvPr id="29" name="Table 28"/>
          <p:cNvGraphicFramePr>
            <a:graphicFrameLocks noGrp="1" noChangeAspect="1"/>
          </p:cNvGraphicFramePr>
          <p:nvPr>
            <p:extLst/>
          </p:nvPr>
        </p:nvGraphicFramePr>
        <p:xfrm>
          <a:off x="325873" y="1725793"/>
          <a:ext cx="11306920" cy="4040525"/>
        </p:xfrm>
        <a:graphic>
          <a:graphicData uri="http://schemas.openxmlformats.org/drawingml/2006/table">
            <a:tbl>
              <a:tblPr firstRow="1" bandRow="1"/>
              <a:tblGrid>
                <a:gridCol w="2529297"/>
                <a:gridCol w="1987420"/>
                <a:gridCol w="1604865"/>
                <a:gridCol w="5185338"/>
              </a:tblGrid>
              <a:tr h="1614566">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7030A0"/>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Portable audio enjoyment</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workers</a:t>
                      </a:r>
                    </a:p>
                    <a:p>
                      <a:pPr marL="168275" marR="0" lvl="1" indent="-101600" algn="l" defTabSz="1219170" rtl="0" eaLnBrk="1" fontAlgn="auto" latinLnBrk="0" hangingPunct="1">
                        <a:lnSpc>
                          <a:spcPct val="100000"/>
                        </a:lnSpc>
                        <a:spcBef>
                          <a:spcPts val="0"/>
                        </a:spcBef>
                        <a:spcAft>
                          <a:spcPts val="0"/>
                        </a:spcAft>
                        <a:buClr>
                          <a:srgbClr val="7030A0"/>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Home users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501832">
                <a:tc>
                  <a:txBody>
                    <a:bodyPr/>
                    <a:lstStyle/>
                    <a:p>
                      <a:r>
                        <a:rPr lang="en-US" sz="1000" b="1" dirty="0" smtClean="0">
                          <a:solidFill>
                            <a:schemeClr val="bg2"/>
                          </a:solidFill>
                          <a:latin typeface="+mn-lt"/>
                          <a:cs typeface="Arial" panose="020B0604020202020204" pitchFamily="34" charset="0"/>
                        </a:rPr>
                        <a:t>Low profile and matches the look of various Dell monitors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indent="0">
                        <a:buFont typeface="Arial" panose="020B0604020202020204" pitchFamily="34" charset="0"/>
                        <a:buNone/>
                      </a:pPr>
                      <a:r>
                        <a:rPr lang="en-US" sz="1000" b="0" baseline="0" dirty="0" smtClean="0">
                          <a:solidFill>
                            <a:schemeClr val="bg2"/>
                          </a:solidFill>
                          <a:latin typeface="Arial" panose="020B0604020202020204" pitchFamily="34" charset="0"/>
                          <a:cs typeface="Arial" panose="020B0604020202020204" pitchFamily="34" charset="0"/>
                        </a:rPr>
                        <a:t>Easily attaches below the monitor </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Ensures an unobtrusive appearance.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501832">
                <a:tc>
                  <a:txBody>
                    <a:bodyPr/>
                    <a:lstStyle/>
                    <a:p>
                      <a:r>
                        <a:rPr lang="en-US" sz="1000" b="1" dirty="0" smtClean="0">
                          <a:solidFill>
                            <a:schemeClr val="bg2"/>
                          </a:solidFill>
                          <a:latin typeface="+mn-lt"/>
                          <a:cs typeface="Arial" panose="020B0604020202020204" pitchFamily="34" charset="0"/>
                        </a:rPr>
                        <a:t>Convenient USB power</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indent="0">
                        <a:buFont typeface="Arial" panose="020B0604020202020204" pitchFamily="34" charset="0"/>
                        <a:buNone/>
                      </a:pPr>
                      <a:r>
                        <a:rPr lang="en-US" sz="1000" b="0" dirty="0" smtClean="0">
                          <a:solidFill>
                            <a:schemeClr val="bg2"/>
                          </a:solidFill>
                          <a:latin typeface="+mn-lt"/>
                          <a:cs typeface="Arial" panose="020B0604020202020204" pitchFamily="34" charset="0"/>
                        </a:rPr>
                        <a:t>Headphone jack for private listening</a:t>
                      </a:r>
                    </a:p>
                    <a:p>
                      <a:pPr marL="0" indent="0">
                        <a:buFont typeface="Arial" panose="020B0604020202020204" pitchFamily="34" charset="0"/>
                        <a:buNone/>
                      </a:pPr>
                      <a:r>
                        <a:rPr lang="en-US" sz="1000" b="0" baseline="0" dirty="0" smtClean="0">
                          <a:solidFill>
                            <a:schemeClr val="bg2"/>
                          </a:solidFill>
                          <a:latin typeface="+mn-lt"/>
                          <a:cs typeface="Arial" panose="020B0604020202020204" pitchFamily="34" charset="0"/>
                        </a:rPr>
                        <a:t>through the USB port</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Eliminates the need for batteries or a power cord.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75245">
                <a:tc>
                  <a:txBody>
                    <a:bodyPr/>
                    <a:lstStyle/>
                    <a:p>
                      <a:r>
                        <a:rPr lang="en-US" sz="1000" b="1" dirty="0" smtClean="0">
                          <a:solidFill>
                            <a:schemeClr val="bg2"/>
                          </a:solidFill>
                          <a:latin typeface="+mn-lt"/>
                          <a:cs typeface="Arial" panose="020B0604020202020204" pitchFamily="34" charset="0"/>
                        </a:rPr>
                        <a:t>Plug-and-play set up</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indent="0">
                        <a:buFont typeface="Arial" panose="020B0604020202020204" pitchFamily="34" charset="0"/>
                        <a:buNone/>
                      </a:pP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Simple to set up – just plug it in and use it.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63894">
                <a:tc>
                  <a:txBody>
                    <a:bodyPr/>
                    <a:lstStyle/>
                    <a:p>
                      <a:r>
                        <a:rPr lang="en-US" sz="1000" b="1" dirty="0" smtClean="0">
                          <a:solidFill>
                            <a:schemeClr val="bg2"/>
                          </a:solidFill>
                          <a:latin typeface="+mn-lt"/>
                          <a:cs typeface="Arial" panose="020B0604020202020204" pitchFamily="34" charset="0"/>
                        </a:rPr>
                        <a:t>Headphone jack for private listening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171450" indent="-171450">
                        <a:buFont typeface="Arial" panose="020B0604020202020204" pitchFamily="34" charset="0"/>
                        <a:buChar char="•"/>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Allows users to enjoy audio without sacrificing valuable desk space.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0121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pic>
        <p:nvPicPr>
          <p:cNvPr id="30" name="Picture 2" descr="http://snpi.dell.com/snp/images/products/mv_large/20_318-288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274" b="23325"/>
          <a:stretch/>
        </p:blipFill>
        <p:spPr bwMode="auto">
          <a:xfrm>
            <a:off x="8415093" y="1287777"/>
            <a:ext cx="3205654" cy="196832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8777327" y="100885"/>
            <a:ext cx="2894158" cy="707629"/>
            <a:chOff x="8777327" y="100885"/>
            <a:chExt cx="2894158" cy="707629"/>
          </a:xfrm>
        </p:grpSpPr>
        <p:grpSp>
          <p:nvGrpSpPr>
            <p:cNvPr id="31" name="Group 30"/>
            <p:cNvGrpSpPr/>
            <p:nvPr/>
          </p:nvGrpSpPr>
          <p:grpSpPr>
            <a:xfrm>
              <a:off x="9764942" y="100885"/>
              <a:ext cx="1906543" cy="705395"/>
              <a:chOff x="9764942" y="100885"/>
              <a:chExt cx="1906543"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45" name="Group 44"/>
              <p:cNvGrpSpPr/>
              <p:nvPr/>
            </p:nvGrpSpPr>
            <p:grpSpPr>
              <a:xfrm>
                <a:off x="10757085" y="100885"/>
                <a:ext cx="914400" cy="702240"/>
                <a:chOff x="11130511" y="100885"/>
                <a:chExt cx="914400" cy="702240"/>
              </a:xfrm>
            </p:grpSpPr>
            <p:sp>
              <p:nvSpPr>
                <p:cNvPr id="46" name="Rectangle 45"/>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3"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4"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5"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37" name="Group 36"/>
            <p:cNvGrpSpPr>
              <a:grpSpLocks noChangeAspect="1"/>
            </p:cNvGrpSpPr>
            <p:nvPr/>
          </p:nvGrpSpPr>
          <p:grpSpPr>
            <a:xfrm>
              <a:off x="8777327" y="104428"/>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073881958"/>
      </p:ext>
    </p:extLst>
  </p:cSld>
  <p:clrMapOvr>
    <a:masterClrMapping/>
  </p:clrMapOvr>
  <p:transition spd="med">
    <p:wipe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64" y="37050"/>
            <a:ext cx="12193082" cy="5777559"/>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
        <p:nvSpPr>
          <p:cNvPr id="21" name="TextBox 1">
            <a:hlinkClick r:id="rId5"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grpSp>
        <p:nvGrpSpPr>
          <p:cNvPr id="2" name="Group 1"/>
          <p:cNvGrpSpPr/>
          <p:nvPr/>
        </p:nvGrpSpPr>
        <p:grpSpPr>
          <a:xfrm>
            <a:off x="878694" y="1861958"/>
            <a:ext cx="7378575" cy="1247001"/>
            <a:chOff x="930948" y="1861958"/>
            <a:chExt cx="7378575" cy="1247001"/>
          </a:xfrm>
        </p:grpSpPr>
        <p:sp>
          <p:nvSpPr>
            <p:cNvPr id="5" name="TextBox 4"/>
            <p:cNvSpPr txBox="1"/>
            <p:nvPr/>
          </p:nvSpPr>
          <p:spPr>
            <a:xfrm>
              <a:off x="994083" y="2531062"/>
              <a:ext cx="5831989" cy="369332"/>
            </a:xfrm>
            <a:prstGeom prst="rect">
              <a:avLst/>
            </a:prstGeom>
            <a:noFill/>
          </p:spPr>
          <p:txBody>
            <a:bodyPr wrap="square" rtlCol="0">
              <a:spAutoFit/>
            </a:bodyPr>
            <a:lstStyle/>
            <a:p>
              <a:r>
                <a:rPr lang="en-US" dirty="0" smtClean="0">
                  <a:solidFill>
                    <a:srgbClr val="444444"/>
                  </a:solidFill>
                  <a:latin typeface="Arial" pitchFamily="34" charset="0"/>
                </a:rPr>
                <a:t>Stay powered and productive</a:t>
              </a:r>
              <a:endParaRPr lang="en-US" dirty="0">
                <a:solidFill>
                  <a:srgbClr val="444444"/>
                </a:solidFill>
                <a:latin typeface="Arial" pitchFamily="34" charset="0"/>
              </a:endParaRPr>
            </a:p>
          </p:txBody>
        </p:sp>
        <p:sp>
          <p:nvSpPr>
            <p:cNvPr id="19" name="TextBox 18"/>
            <p:cNvSpPr txBox="1"/>
            <p:nvPr/>
          </p:nvSpPr>
          <p:spPr>
            <a:xfrm>
              <a:off x="930948" y="1861958"/>
              <a:ext cx="7378575" cy="769441"/>
            </a:xfrm>
            <a:prstGeom prst="rect">
              <a:avLst/>
            </a:prstGeom>
            <a:noFill/>
          </p:spPr>
          <p:txBody>
            <a:bodyPr wrap="square" rtlCol="0">
              <a:spAutoFit/>
            </a:bodyPr>
            <a:lstStyle/>
            <a:p>
              <a:r>
                <a:rPr lang="en-US" sz="4400" b="1" dirty="0" smtClean="0">
                  <a:solidFill>
                    <a:srgbClr val="444444"/>
                  </a:solidFill>
                  <a:latin typeface="Arial" pitchFamily="34" charset="0"/>
                </a:rPr>
                <a:t>Dell Power Solutions</a:t>
              </a:r>
              <a:endParaRPr lang="en-US" sz="4400" b="1" dirty="0">
                <a:solidFill>
                  <a:srgbClr val="444444"/>
                </a:solidFill>
                <a:latin typeface="Arial" pitchFamily="34" charset="0"/>
              </a:endParaRPr>
            </a:p>
          </p:txBody>
        </p:sp>
        <p:grpSp>
          <p:nvGrpSpPr>
            <p:cNvPr id="16" name="Group 15"/>
            <p:cNvGrpSpPr/>
            <p:nvPr/>
          </p:nvGrpSpPr>
          <p:grpSpPr>
            <a:xfrm flipV="1">
              <a:off x="1069180" y="3023020"/>
              <a:ext cx="3590284" cy="85939"/>
              <a:chOff x="-2198599" y="3158843"/>
              <a:chExt cx="2559474" cy="273977"/>
            </a:xfrm>
          </p:grpSpPr>
          <p:sp>
            <p:nvSpPr>
              <p:cNvPr id="17" name="Rectangle 16"/>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8" name="Rectangle 17"/>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gr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3195" r="22395"/>
          <a:stretch/>
        </p:blipFill>
        <p:spPr>
          <a:xfrm>
            <a:off x="6689292" y="1297537"/>
            <a:ext cx="1554480" cy="285698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0317" y="1221087"/>
            <a:ext cx="4023360" cy="3037648"/>
          </a:xfrm>
          <a:prstGeom prst="rect">
            <a:avLst/>
          </a:prstGeom>
        </p:spPr>
      </p:pic>
    </p:spTree>
    <p:extLst>
      <p:ext uri="{BB962C8B-B14F-4D97-AF65-F5344CB8AC3E}">
        <p14:creationId xmlns:p14="http://schemas.microsoft.com/office/powerpoint/2010/main" val="577388259"/>
      </p:ext>
    </p:extLst>
  </p:cSld>
  <p:clrMapOvr>
    <a:masterClrMapping/>
  </p:clrMapOvr>
  <p:transition spd="med">
    <p:wipe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Why Dell </a:t>
            </a:r>
            <a:r>
              <a:rPr lang="en-US" sz="3600" dirty="0" smtClean="0"/>
              <a:t>Power</a:t>
            </a:r>
            <a:endParaRPr lang="en-US" dirty="0"/>
          </a:p>
        </p:txBody>
      </p:sp>
      <p:grpSp>
        <p:nvGrpSpPr>
          <p:cNvPr id="6" name="Group 6"/>
          <p:cNvGrpSpPr/>
          <p:nvPr/>
        </p:nvGrpSpPr>
        <p:grpSpPr>
          <a:xfrm flipV="1">
            <a:off x="384421" y="1017730"/>
            <a:ext cx="2279352" cy="45719"/>
            <a:chOff x="-2198599" y="3158843"/>
            <a:chExt cx="2559474" cy="273977"/>
          </a:xfrm>
        </p:grpSpPr>
        <p:sp>
          <p:nvSpPr>
            <p:cNvPr id="7" name="Rectangle 7"/>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8" name="Rectangle 8"/>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9" name="Rectangle 9"/>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0" name="Rectangle 10"/>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1" name="Rectangle 11"/>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49" name="TextBox 48"/>
          <p:cNvSpPr txBox="1"/>
          <p:nvPr/>
        </p:nvSpPr>
        <p:spPr>
          <a:xfrm>
            <a:off x="507781" y="2165404"/>
            <a:ext cx="1065749"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6"/>
                </a:solidFill>
              </a:rPr>
              <a:t>1</a:t>
            </a:r>
          </a:p>
        </p:txBody>
      </p:sp>
      <p:sp>
        <p:nvSpPr>
          <p:cNvPr id="50" name="TextBox 49"/>
          <p:cNvSpPr txBox="1"/>
          <p:nvPr/>
        </p:nvSpPr>
        <p:spPr>
          <a:xfrm>
            <a:off x="507782" y="2931299"/>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6"/>
                </a:solidFill>
              </a:rPr>
              <a:t>2</a:t>
            </a:r>
          </a:p>
        </p:txBody>
      </p:sp>
      <p:sp>
        <p:nvSpPr>
          <p:cNvPr id="51" name="TextBox 50"/>
          <p:cNvSpPr txBox="1"/>
          <p:nvPr/>
        </p:nvSpPr>
        <p:spPr>
          <a:xfrm>
            <a:off x="507782" y="4002571"/>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6"/>
                </a:solidFill>
              </a:rPr>
              <a:t>3</a:t>
            </a:r>
          </a:p>
        </p:txBody>
      </p:sp>
      <p:sp>
        <p:nvSpPr>
          <p:cNvPr id="54" name="TextBox 53"/>
          <p:cNvSpPr txBox="1"/>
          <p:nvPr/>
        </p:nvSpPr>
        <p:spPr>
          <a:xfrm>
            <a:off x="1044955" y="2180681"/>
            <a:ext cx="5536820" cy="538609"/>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6"/>
                </a:solidFill>
              </a:rPr>
              <a:t>Uninterrupted productivity: </a:t>
            </a:r>
            <a:r>
              <a:rPr lang="en-US" sz="1450" dirty="0" smtClean="0">
                <a:solidFill>
                  <a:schemeClr val="bg2"/>
                </a:solidFill>
              </a:rPr>
              <a:t>Built for mobile professionals offering continuous charging on-the-go.</a:t>
            </a:r>
          </a:p>
        </p:txBody>
      </p:sp>
      <p:sp>
        <p:nvSpPr>
          <p:cNvPr id="55" name="TextBox 54"/>
          <p:cNvSpPr txBox="1"/>
          <p:nvPr/>
        </p:nvSpPr>
        <p:spPr>
          <a:xfrm>
            <a:off x="1044953" y="2976420"/>
            <a:ext cx="5403471" cy="761747"/>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6"/>
                </a:solidFill>
              </a:rPr>
              <a:t>Convenient and easy to use: </a:t>
            </a:r>
            <a:r>
              <a:rPr lang="en-US" sz="1450" dirty="0" smtClean="0">
                <a:solidFill>
                  <a:srgbClr val="000000"/>
                </a:solidFill>
              </a:rPr>
              <a:t>Designed for easy plug and play. Sleek and modular form factor with curved edges for easy coiling of wires. </a:t>
            </a:r>
            <a:endParaRPr lang="en-US" sz="1450" dirty="0">
              <a:solidFill>
                <a:srgbClr val="000000"/>
              </a:solidFill>
            </a:endParaRPr>
          </a:p>
        </p:txBody>
      </p:sp>
      <p:sp>
        <p:nvSpPr>
          <p:cNvPr id="57" name="TextBox 56"/>
          <p:cNvSpPr txBox="1"/>
          <p:nvPr/>
        </p:nvSpPr>
        <p:spPr>
          <a:xfrm>
            <a:off x="1044954" y="3937863"/>
            <a:ext cx="5536821" cy="1284967"/>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6"/>
                </a:solidFill>
              </a:rPr>
              <a:t>Innovative design: </a:t>
            </a:r>
            <a:r>
              <a:rPr lang="en-US" sz="1450" dirty="0" smtClean="0">
                <a:solidFill>
                  <a:srgbClr val="000000"/>
                </a:solidFill>
              </a:rPr>
              <a:t>Always rethinking how we can make life easier for everyone, Dell constantly pushes the boundaries of innovation to deliver unique products in both form and functionality.</a:t>
            </a:r>
            <a:endParaRPr lang="en-US" sz="1450" dirty="0">
              <a:solidFill>
                <a:srgbClr val="000000"/>
              </a:solidFill>
            </a:endParaRPr>
          </a:p>
          <a:p>
            <a:pPr fontAlgn="base">
              <a:spcBef>
                <a:spcPct val="0"/>
              </a:spcBef>
              <a:spcAft>
                <a:spcPts val="600"/>
              </a:spcAft>
              <a:buClr>
                <a:srgbClr val="0085C3"/>
              </a:buClr>
            </a:pPr>
            <a:r>
              <a:rPr lang="en-US" sz="1450" dirty="0" smtClean="0">
                <a:solidFill>
                  <a:srgbClr val="000000"/>
                </a:solidFill>
              </a:rPr>
              <a:t> </a:t>
            </a:r>
            <a:endParaRPr lang="en-US" sz="1450" dirty="0">
              <a:solidFill>
                <a:srgbClr val="000000"/>
              </a:solidFill>
            </a:endParaRPr>
          </a:p>
        </p:txBody>
      </p:sp>
      <p:cxnSp>
        <p:nvCxnSpPr>
          <p:cNvPr id="60" name="Straight Connector 59"/>
          <p:cNvCxnSpPr/>
          <p:nvPr/>
        </p:nvCxnSpPr>
        <p:spPr>
          <a:xfrm>
            <a:off x="621290" y="2862827"/>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21290" y="3815689"/>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21290" y="4984635"/>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7">
            <a:hlinkClick r:id="rId2"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23195" r="22395"/>
          <a:stretch/>
        </p:blipFill>
        <p:spPr>
          <a:xfrm>
            <a:off x="6736917" y="1977580"/>
            <a:ext cx="1554480" cy="2856983"/>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7942" y="1901130"/>
            <a:ext cx="4023360" cy="3037648"/>
          </a:xfrm>
          <a:prstGeom prst="rect">
            <a:avLst/>
          </a:prstGeom>
        </p:spPr>
      </p:pic>
    </p:spTree>
    <p:extLst>
      <p:ext uri="{BB962C8B-B14F-4D97-AF65-F5344CB8AC3E}">
        <p14:creationId xmlns:p14="http://schemas.microsoft.com/office/powerpoint/2010/main" val="2616292663"/>
      </p:ext>
    </p:extLst>
  </p:cSld>
  <p:clrMapOvr>
    <a:masterClrMapping/>
  </p:clrMapOvr>
  <p:transition spd="med">
    <p:wipe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505565" y="874512"/>
            <a:ext cx="6103448" cy="2743200"/>
          </a:xfrm>
          <a:prstGeom prst="rect">
            <a:avLst/>
          </a:prstGeom>
        </p:spPr>
      </p:pic>
      <p:sp>
        <p:nvSpPr>
          <p:cNvPr id="4" name="Title 3"/>
          <p:cNvSpPr>
            <a:spLocks noGrp="1"/>
          </p:cNvSpPr>
          <p:nvPr>
            <p:ph type="title"/>
          </p:nvPr>
        </p:nvSpPr>
        <p:spPr>
          <a:xfrm>
            <a:off x="269887" y="397352"/>
            <a:ext cx="10746457" cy="404403"/>
          </a:xfrm>
        </p:spPr>
        <p:txBody>
          <a:bodyPr>
            <a:noAutofit/>
          </a:bodyPr>
          <a:lstStyle/>
          <a:p>
            <a:r>
              <a:rPr lang="en-US" sz="2400" dirty="0" smtClean="0">
                <a:solidFill>
                  <a:srgbClr val="D01126"/>
                </a:solidFill>
              </a:rPr>
              <a:t>Dell Hybrid </a:t>
            </a:r>
            <a:r>
              <a:rPr lang="en-US" sz="2400" dirty="0">
                <a:solidFill>
                  <a:srgbClr val="D01126"/>
                </a:solidFill>
              </a:rPr>
              <a:t>Adapter + Power Bank USB-C </a:t>
            </a:r>
            <a:r>
              <a:rPr lang="en-US" sz="2400" dirty="0" smtClean="0">
                <a:solidFill>
                  <a:srgbClr val="D01126"/>
                </a:solidFill>
              </a:rPr>
              <a:t>‒ </a:t>
            </a:r>
            <a:r>
              <a:rPr lang="en-US" sz="2400" dirty="0">
                <a:solidFill>
                  <a:srgbClr val="D01126"/>
                </a:solidFill>
              </a:rPr>
              <a:t>PH45W17-CA</a:t>
            </a:r>
          </a:p>
        </p:txBody>
      </p:sp>
      <p:sp>
        <p:nvSpPr>
          <p:cNvPr id="6" name="Text Placeholder 5"/>
          <p:cNvSpPr>
            <a:spLocks noGrp="1"/>
          </p:cNvSpPr>
          <p:nvPr>
            <p:ph sz="half" idx="1"/>
          </p:nvPr>
        </p:nvSpPr>
        <p:spPr>
          <a:xfrm>
            <a:off x="269888" y="833316"/>
            <a:ext cx="9335506" cy="234177"/>
          </a:xfrm>
        </p:spPr>
        <p:txBody>
          <a:bodyPr>
            <a:noAutofit/>
          </a:bodyPr>
          <a:lstStyle/>
          <a:p>
            <a:r>
              <a:rPr lang="en-US" sz="1400" dirty="0" smtClean="0">
                <a:solidFill>
                  <a:schemeClr val="tx1">
                    <a:lumMod val="60000"/>
                    <a:lumOff val="40000"/>
                  </a:schemeClr>
                </a:solidFill>
              </a:rPr>
              <a:t>Continuous </a:t>
            </a:r>
            <a:r>
              <a:rPr lang="en-US" sz="1400" dirty="0">
                <a:solidFill>
                  <a:schemeClr val="tx1">
                    <a:lumMod val="60000"/>
                    <a:lumOff val="40000"/>
                  </a:schemeClr>
                </a:solidFill>
              </a:rPr>
              <a:t>and uninterrupted productivity by charging at your desk or on-the-go </a:t>
            </a:r>
          </a:p>
        </p:txBody>
      </p:sp>
      <p:graphicFrame>
        <p:nvGraphicFramePr>
          <p:cNvPr id="9" name="Table 8"/>
          <p:cNvGraphicFramePr>
            <a:graphicFrameLocks noGrp="1" noChangeAspect="1"/>
          </p:cNvGraphicFramePr>
          <p:nvPr>
            <p:extLst/>
          </p:nvPr>
        </p:nvGraphicFramePr>
        <p:xfrm>
          <a:off x="269887" y="1725793"/>
          <a:ext cx="11306920" cy="3877649"/>
        </p:xfrm>
        <a:graphic>
          <a:graphicData uri="http://schemas.openxmlformats.org/drawingml/2006/table">
            <a:tbl>
              <a:tblPr firstRow="1" bandRow="1"/>
              <a:tblGrid>
                <a:gridCol w="2286701"/>
                <a:gridCol w="2230016"/>
                <a:gridCol w="330680"/>
                <a:gridCol w="6459523"/>
              </a:tblGrid>
              <a:tr h="2015783">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chemeClr val="tx1">
                            <a:lumMod val="60000"/>
                            <a:lumOff val="40000"/>
                          </a:schemeClr>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Portable power for customers who travel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chemeClr val="tx1">
                            <a:lumMod val="60000"/>
                            <a:lumOff val="40000"/>
                          </a:schemeClr>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professionals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900" b="1" dirty="0" smtClean="0">
                          <a:solidFill>
                            <a:schemeClr val="bg2"/>
                          </a:solidFill>
                          <a:latin typeface="Arial" panose="020B0604020202020204" pitchFamily="34" charset="0"/>
                          <a:cs typeface="Arial" panose="020B0604020202020204" pitchFamily="34" charset="0"/>
                        </a:rPr>
                        <a:t>Extra power on the go for USB Type-C enabled systems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Powers select Dell Notebooks and Ultrabooks with USB Type-C enabled devices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Lightweight and compact, for users to stay powered on-the-go without adding bulk to a bag or backpack.</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1" dirty="0" smtClean="0">
                          <a:solidFill>
                            <a:schemeClr val="bg2"/>
                          </a:solidFill>
                          <a:latin typeface="Arial" panose="020B0604020202020204" pitchFamily="34" charset="0"/>
                          <a:cs typeface="Arial" panose="020B0604020202020204" pitchFamily="34" charset="0"/>
                        </a:rPr>
                        <a:t>Simultaneous charging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Simultaneously charges both a laptop and a USB mobile device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indent="0">
                        <a:lnSpc>
                          <a:spcPct val="100000"/>
                        </a:lnSpc>
                        <a:spcAft>
                          <a:spcPts val="600"/>
                        </a:spcAft>
                        <a:buFont typeface="Arial" panose="020B0604020202020204" pitchFamily="34" charset="0"/>
                        <a:buNone/>
                      </a:pPr>
                      <a:r>
                        <a:rPr lang="en-US" sz="900" b="0" dirty="0" smtClean="0">
                          <a:solidFill>
                            <a:schemeClr val="bg2"/>
                          </a:solidFill>
                          <a:latin typeface="Arial" panose="020B0604020202020204" pitchFamily="34" charset="0"/>
                          <a:cs typeface="Arial" panose="020B0604020202020204" pitchFamily="34" charset="0"/>
                        </a:rPr>
                        <a:t>Simultaneously charges a pair of mobile devices in addition to a Dell notebook so mobile devices are powered and ready when needed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Versatile and portable</a:t>
                      </a:r>
                      <a:r>
                        <a:rPr lang="en-US" sz="900" b="1" baseline="0" dirty="0" smtClean="0">
                          <a:solidFill>
                            <a:schemeClr val="bg2"/>
                          </a:solidFill>
                          <a:latin typeface="Arial" panose="020B0604020202020204" pitchFamily="34" charset="0"/>
                          <a:cs typeface="Arial" panose="020B0604020202020204" pitchFamily="34" charset="0"/>
                        </a:rPr>
                        <a:t> design</a:t>
                      </a:r>
                      <a:endParaRPr lang="en-US" sz="900" b="1" dirty="0" smtClean="0">
                        <a:solidFill>
                          <a:schemeClr val="bg2"/>
                        </a:solidFill>
                        <a:latin typeface="Arial" panose="020B0604020202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2-in-1 design</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indent="0">
                        <a:lnSpc>
                          <a:spcPct val="100000"/>
                        </a:lnSpc>
                        <a:spcAft>
                          <a:spcPts val="600"/>
                        </a:spcAft>
                        <a:buFont typeface="Arial" panose="020B0604020202020204" pitchFamily="34" charset="0"/>
                        <a:buNone/>
                      </a:pPr>
                      <a:r>
                        <a:rPr lang="en-US" sz="900" b="0" dirty="0" smtClean="0">
                          <a:solidFill>
                            <a:schemeClr val="bg2"/>
                          </a:solidFill>
                          <a:latin typeface="Arial" panose="020B0604020202020204" pitchFamily="34" charset="0"/>
                          <a:cs typeface="Arial" panose="020B0604020202020204" pitchFamily="34" charset="0"/>
                        </a:rPr>
                        <a:t>Users can carry either</a:t>
                      </a:r>
                      <a:r>
                        <a:rPr lang="en-US" sz="900" b="0" baseline="0" dirty="0" smtClean="0">
                          <a:solidFill>
                            <a:schemeClr val="bg2"/>
                          </a:solidFill>
                          <a:latin typeface="Arial" panose="020B0604020202020204" pitchFamily="34" charset="0"/>
                          <a:cs typeface="Arial" panose="020B0604020202020204" pitchFamily="34" charset="0"/>
                        </a:rPr>
                        <a:t> the</a:t>
                      </a:r>
                      <a:r>
                        <a:rPr lang="en-US" sz="900" b="0" dirty="0" smtClean="0">
                          <a:solidFill>
                            <a:schemeClr val="bg2"/>
                          </a:solidFill>
                          <a:latin typeface="Arial" panose="020B0604020202020204" pitchFamily="34" charset="0"/>
                          <a:cs typeface="Arial" panose="020B0604020202020204" pitchFamily="34" charset="0"/>
                        </a:rPr>
                        <a:t> adapter or power bank modules – or both –</a:t>
                      </a:r>
                      <a:r>
                        <a:rPr lang="en-US" sz="900" b="0" baseline="0" dirty="0" smtClean="0">
                          <a:solidFill>
                            <a:schemeClr val="bg2"/>
                          </a:solidFill>
                          <a:latin typeface="Arial" panose="020B0604020202020204" pitchFamily="34" charset="0"/>
                          <a:cs typeface="Arial" panose="020B0604020202020204" pitchFamily="34" charset="0"/>
                        </a:rPr>
                        <a:t> for their</a:t>
                      </a:r>
                      <a:r>
                        <a:rPr lang="en-US" sz="900" b="0" dirty="0" smtClean="0">
                          <a:solidFill>
                            <a:schemeClr val="bg2"/>
                          </a:solidFill>
                          <a:latin typeface="Arial" panose="020B0604020202020204" pitchFamily="34" charset="0"/>
                          <a:cs typeface="Arial" panose="020B0604020202020204" pitchFamily="34" charset="0"/>
                        </a:rPr>
                        <a:t> charging needs. No need to carry a dedicated charger for each mobile device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Tested</a:t>
                      </a:r>
                      <a:r>
                        <a:rPr lang="en-US" sz="900" b="1" baseline="0" dirty="0" smtClean="0">
                          <a:solidFill>
                            <a:schemeClr val="bg2"/>
                          </a:solidFill>
                          <a:latin typeface="Arial" panose="020B0604020202020204" pitchFamily="34" charset="0"/>
                          <a:cs typeface="Arial" panose="020B0604020202020204" pitchFamily="34" charset="0"/>
                        </a:rPr>
                        <a:t> by Dell, on Dell</a:t>
                      </a:r>
                      <a:endParaRPr lang="en-US" sz="900" b="1" dirty="0" smtClean="0">
                        <a:solidFill>
                          <a:schemeClr val="bg2"/>
                        </a:solidFill>
                        <a:latin typeface="Arial" panose="020B0604020202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9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Tested and certified to charge Dell laptops and tablets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190333"/>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660162780"/>
      </p:ext>
    </p:extLst>
  </p:cSld>
  <p:clrMapOvr>
    <a:masterClrMapping/>
  </p:clrMapOvr>
  <p:transition spd="med">
    <p:wipe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598484" y="885465"/>
            <a:ext cx="6449084" cy="2876839"/>
            <a:chOff x="5234577" y="829479"/>
            <a:chExt cx="6449084" cy="2876839"/>
          </a:xfrm>
        </p:grpSpPr>
        <p:pic>
          <p:nvPicPr>
            <p:cNvPr id="2" name="Picture 1"/>
            <p:cNvPicPr>
              <a:picLocks noChangeAspect="1"/>
            </p:cNvPicPr>
            <p:nvPr/>
          </p:nvPicPr>
          <p:blipFill>
            <a:blip r:embed="rId3"/>
            <a:stretch>
              <a:fillRect/>
            </a:stretch>
          </p:blipFill>
          <p:spPr>
            <a:xfrm>
              <a:off x="5234577" y="829479"/>
              <a:ext cx="6400800" cy="2876839"/>
            </a:xfrm>
            <a:prstGeom prst="rect">
              <a:avLst/>
            </a:prstGeom>
          </p:spPr>
        </p:pic>
        <p:grpSp>
          <p:nvGrpSpPr>
            <p:cNvPr id="13" name="Group 12"/>
            <p:cNvGrpSpPr/>
            <p:nvPr/>
          </p:nvGrpSpPr>
          <p:grpSpPr>
            <a:xfrm>
              <a:off x="10086847" y="1550495"/>
              <a:ext cx="1596814" cy="2005438"/>
              <a:chOff x="10086847" y="1550495"/>
              <a:chExt cx="1596814" cy="2005438"/>
            </a:xfrm>
          </p:grpSpPr>
          <p:pic>
            <p:nvPicPr>
              <p:cNvPr id="29" name="Picture 28"/>
              <p:cNvPicPr>
                <a:picLocks noChangeAspect="1"/>
              </p:cNvPicPr>
              <p:nvPr/>
            </p:nvPicPr>
            <p:blipFill rotWithShape="1">
              <a:blip r:embed="rId3"/>
              <a:srcRect l="75820" t="58473" r="5375" b="17526"/>
              <a:stretch/>
            </p:blipFill>
            <p:spPr>
              <a:xfrm>
                <a:off x="10086847" y="1807323"/>
                <a:ext cx="1203649" cy="690466"/>
              </a:xfrm>
              <a:prstGeom prst="rect">
                <a:avLst/>
              </a:prstGeom>
            </p:spPr>
          </p:pic>
          <p:sp>
            <p:nvSpPr>
              <p:cNvPr id="7" name="Rectangle 6"/>
              <p:cNvSpPr/>
              <p:nvPr/>
            </p:nvSpPr>
            <p:spPr>
              <a:xfrm>
                <a:off x="10086847" y="2497789"/>
                <a:ext cx="1203649" cy="674619"/>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10" name="Rectangle 9"/>
              <p:cNvSpPr/>
              <p:nvPr/>
            </p:nvSpPr>
            <p:spPr>
              <a:xfrm>
                <a:off x="10806581" y="1550495"/>
                <a:ext cx="548773" cy="161442"/>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30" name="Rectangle 29"/>
              <p:cNvSpPr/>
              <p:nvPr/>
            </p:nvSpPr>
            <p:spPr>
              <a:xfrm>
                <a:off x="11134888" y="3394491"/>
                <a:ext cx="548773" cy="161442"/>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grpSp>
      <p:sp>
        <p:nvSpPr>
          <p:cNvPr id="4" name="Title 3"/>
          <p:cNvSpPr>
            <a:spLocks noGrp="1"/>
          </p:cNvSpPr>
          <p:nvPr>
            <p:ph type="title"/>
          </p:nvPr>
        </p:nvSpPr>
        <p:spPr>
          <a:xfrm>
            <a:off x="269887" y="397352"/>
            <a:ext cx="10746457" cy="404403"/>
          </a:xfrm>
        </p:spPr>
        <p:txBody>
          <a:bodyPr>
            <a:noAutofit/>
          </a:bodyPr>
          <a:lstStyle/>
          <a:p>
            <a:r>
              <a:rPr lang="en-US" sz="2400" dirty="0" smtClean="0">
                <a:solidFill>
                  <a:srgbClr val="D01126"/>
                </a:solidFill>
              </a:rPr>
              <a:t>Dell Hybrid Adapter + Power Bank ‒ PH45W17-BA</a:t>
            </a:r>
            <a:endParaRPr lang="en-US" sz="2400" dirty="0">
              <a:solidFill>
                <a:srgbClr val="D01126"/>
              </a:solidFill>
            </a:endParaRPr>
          </a:p>
        </p:txBody>
      </p:sp>
      <p:sp>
        <p:nvSpPr>
          <p:cNvPr id="6" name="Text Placeholder 5"/>
          <p:cNvSpPr>
            <a:spLocks noGrp="1"/>
          </p:cNvSpPr>
          <p:nvPr>
            <p:ph sz="half" idx="1"/>
          </p:nvPr>
        </p:nvSpPr>
        <p:spPr>
          <a:xfrm>
            <a:off x="269888" y="833316"/>
            <a:ext cx="9335506" cy="234177"/>
          </a:xfrm>
        </p:spPr>
        <p:txBody>
          <a:bodyPr>
            <a:noAutofit/>
          </a:bodyPr>
          <a:lstStyle/>
          <a:p>
            <a:r>
              <a:rPr lang="en-US" sz="1400" dirty="0" smtClean="0">
                <a:solidFill>
                  <a:schemeClr val="tx1">
                    <a:lumMod val="60000"/>
                    <a:lumOff val="40000"/>
                  </a:schemeClr>
                </a:solidFill>
              </a:rPr>
              <a:t>Continuous </a:t>
            </a:r>
            <a:r>
              <a:rPr lang="en-US" sz="1400" dirty="0">
                <a:solidFill>
                  <a:schemeClr val="tx1">
                    <a:lumMod val="60000"/>
                    <a:lumOff val="40000"/>
                  </a:schemeClr>
                </a:solidFill>
              </a:rPr>
              <a:t>and uninterrupted productivity by charging at your desk or on-the-go </a:t>
            </a:r>
          </a:p>
        </p:txBody>
      </p:sp>
      <p:graphicFrame>
        <p:nvGraphicFramePr>
          <p:cNvPr id="9" name="Table 8"/>
          <p:cNvGraphicFramePr>
            <a:graphicFrameLocks noGrp="1" noChangeAspect="1"/>
          </p:cNvGraphicFramePr>
          <p:nvPr>
            <p:extLst/>
          </p:nvPr>
        </p:nvGraphicFramePr>
        <p:xfrm>
          <a:off x="269887" y="1725793"/>
          <a:ext cx="11306920" cy="3963940"/>
        </p:xfrm>
        <a:graphic>
          <a:graphicData uri="http://schemas.openxmlformats.org/drawingml/2006/table">
            <a:tbl>
              <a:tblPr firstRow="1" bandRow="1"/>
              <a:tblGrid>
                <a:gridCol w="2286701"/>
                <a:gridCol w="2230016"/>
                <a:gridCol w="330680"/>
                <a:gridCol w="6459523"/>
              </a:tblGrid>
              <a:tr h="2137080">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chemeClr val="tx1">
                            <a:lumMod val="60000"/>
                            <a:lumOff val="40000"/>
                          </a:schemeClr>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Portable power for customers who travel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chemeClr val="tx1">
                            <a:lumMod val="60000"/>
                            <a:lumOff val="40000"/>
                          </a:schemeClr>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professionals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900" b="1" dirty="0" smtClean="0">
                          <a:solidFill>
                            <a:schemeClr val="bg2"/>
                          </a:solidFill>
                          <a:latin typeface="Arial" panose="020B0604020202020204" pitchFamily="34" charset="0"/>
                          <a:cs typeface="Arial" panose="020B0604020202020204" pitchFamily="34" charset="0"/>
                        </a:rPr>
                        <a:t>Uninterrupted productivity on-the-go</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Powers select Dell Notebooks and Ultrabooks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Lightweight and compact, for users to stay powered on-the-go without adding bulk to a bag or backpack.</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1" dirty="0" smtClean="0">
                          <a:solidFill>
                            <a:schemeClr val="bg2"/>
                          </a:solidFill>
                          <a:latin typeface="Arial" panose="020B0604020202020204" pitchFamily="34" charset="0"/>
                          <a:cs typeface="Arial" panose="020B0604020202020204" pitchFamily="34" charset="0"/>
                        </a:rPr>
                        <a:t>Simultaneous charging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Simultaneously charges both a laptop and a USB mobile device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indent="0">
                        <a:lnSpc>
                          <a:spcPct val="100000"/>
                        </a:lnSpc>
                        <a:spcAft>
                          <a:spcPts val="600"/>
                        </a:spcAft>
                        <a:buFont typeface="Arial" panose="020B0604020202020204" pitchFamily="34" charset="0"/>
                        <a:buNone/>
                      </a:pPr>
                      <a:r>
                        <a:rPr lang="en-US" sz="900" b="0" dirty="0" smtClean="0">
                          <a:solidFill>
                            <a:schemeClr val="bg2"/>
                          </a:solidFill>
                          <a:latin typeface="Arial" panose="020B0604020202020204" pitchFamily="34" charset="0"/>
                          <a:cs typeface="Arial" panose="020B0604020202020204" pitchFamily="34" charset="0"/>
                        </a:rPr>
                        <a:t>Simultaneously charges a pair of mobile devices in addition to a Dell notebook so mobile devices are powered and ready when needed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Versatile and portable</a:t>
                      </a:r>
                      <a:r>
                        <a:rPr lang="en-US" sz="900" b="1" baseline="0" dirty="0" smtClean="0">
                          <a:solidFill>
                            <a:schemeClr val="bg2"/>
                          </a:solidFill>
                          <a:latin typeface="Arial" panose="020B0604020202020204" pitchFamily="34" charset="0"/>
                          <a:cs typeface="Arial" panose="020B0604020202020204" pitchFamily="34" charset="0"/>
                        </a:rPr>
                        <a:t> design</a:t>
                      </a:r>
                      <a:endParaRPr lang="en-US" sz="900" b="1" dirty="0" smtClean="0">
                        <a:solidFill>
                          <a:schemeClr val="bg2"/>
                        </a:solidFill>
                        <a:latin typeface="Arial" panose="020B0604020202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2-in-1 design</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indent="0">
                        <a:lnSpc>
                          <a:spcPct val="100000"/>
                        </a:lnSpc>
                        <a:spcAft>
                          <a:spcPts val="600"/>
                        </a:spcAft>
                        <a:buFont typeface="Arial" panose="020B0604020202020204" pitchFamily="34" charset="0"/>
                        <a:buNone/>
                      </a:pPr>
                      <a:r>
                        <a:rPr lang="en-US" sz="900" b="0" dirty="0" smtClean="0">
                          <a:solidFill>
                            <a:schemeClr val="bg2"/>
                          </a:solidFill>
                          <a:latin typeface="Arial" panose="020B0604020202020204" pitchFamily="34" charset="0"/>
                          <a:cs typeface="Arial" panose="020B0604020202020204" pitchFamily="34" charset="0"/>
                        </a:rPr>
                        <a:t>Users can carry either</a:t>
                      </a:r>
                      <a:r>
                        <a:rPr lang="en-US" sz="900" b="0" baseline="0" dirty="0" smtClean="0">
                          <a:solidFill>
                            <a:schemeClr val="bg2"/>
                          </a:solidFill>
                          <a:latin typeface="Arial" panose="020B0604020202020204" pitchFamily="34" charset="0"/>
                          <a:cs typeface="Arial" panose="020B0604020202020204" pitchFamily="34" charset="0"/>
                        </a:rPr>
                        <a:t> the</a:t>
                      </a:r>
                      <a:r>
                        <a:rPr lang="en-US" sz="900" b="0" dirty="0" smtClean="0">
                          <a:solidFill>
                            <a:schemeClr val="bg2"/>
                          </a:solidFill>
                          <a:latin typeface="Arial" panose="020B0604020202020204" pitchFamily="34" charset="0"/>
                          <a:cs typeface="Arial" panose="020B0604020202020204" pitchFamily="34" charset="0"/>
                        </a:rPr>
                        <a:t> adapter or power bank modules – or both –</a:t>
                      </a:r>
                      <a:r>
                        <a:rPr lang="en-US" sz="900" b="0" baseline="0" dirty="0" smtClean="0">
                          <a:solidFill>
                            <a:schemeClr val="bg2"/>
                          </a:solidFill>
                          <a:latin typeface="Arial" panose="020B0604020202020204" pitchFamily="34" charset="0"/>
                          <a:cs typeface="Arial" panose="020B0604020202020204" pitchFamily="34" charset="0"/>
                        </a:rPr>
                        <a:t> for their</a:t>
                      </a:r>
                      <a:r>
                        <a:rPr lang="en-US" sz="900" b="0" dirty="0" smtClean="0">
                          <a:solidFill>
                            <a:schemeClr val="bg2"/>
                          </a:solidFill>
                          <a:latin typeface="Arial" panose="020B0604020202020204" pitchFamily="34" charset="0"/>
                          <a:cs typeface="Arial" panose="020B0604020202020204" pitchFamily="34" charset="0"/>
                        </a:rPr>
                        <a:t> charging needs. No need to carry a dedicated charger for each mobile device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Tested</a:t>
                      </a:r>
                      <a:r>
                        <a:rPr lang="en-US" sz="900" b="1" baseline="0" dirty="0" smtClean="0">
                          <a:solidFill>
                            <a:schemeClr val="bg2"/>
                          </a:solidFill>
                          <a:latin typeface="Arial" panose="020B0604020202020204" pitchFamily="34" charset="0"/>
                          <a:cs typeface="Arial" panose="020B0604020202020204" pitchFamily="34" charset="0"/>
                        </a:rPr>
                        <a:t> by Dell, on Dell</a:t>
                      </a:r>
                      <a:endParaRPr lang="en-US" sz="900" b="1" dirty="0" smtClean="0">
                        <a:solidFill>
                          <a:schemeClr val="bg2"/>
                        </a:solidFill>
                        <a:latin typeface="Arial" panose="020B0604020202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9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Tested and certified to charge Dell laptops and tablets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190333"/>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3684532221"/>
      </p:ext>
    </p:extLst>
  </p:cSld>
  <p:clrMapOvr>
    <a:masterClrMapping/>
  </p:clrMapOvr>
  <p:transition spd="med">
    <p:wipe dir="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rgbClr val="D01126"/>
                </a:solidFill>
              </a:rPr>
              <a:t>Dell Power Companion (18,000 </a:t>
            </a:r>
            <a:r>
              <a:rPr lang="en-US" sz="2400" dirty="0" err="1">
                <a:solidFill>
                  <a:srgbClr val="D01126"/>
                </a:solidFill>
              </a:rPr>
              <a:t>mAh</a:t>
            </a:r>
            <a:r>
              <a:rPr lang="en-US" sz="2400" dirty="0">
                <a:solidFill>
                  <a:srgbClr val="D01126"/>
                </a:solidFill>
              </a:rPr>
              <a:t>) – PW7015L</a:t>
            </a:r>
            <a:br>
              <a:rPr lang="en-US" sz="2400" dirty="0">
                <a:solidFill>
                  <a:srgbClr val="D01126"/>
                </a:solidFill>
              </a:rPr>
            </a:br>
            <a:r>
              <a:rPr lang="en-US" sz="2400" dirty="0">
                <a:solidFill>
                  <a:srgbClr val="D01126"/>
                </a:solidFill>
              </a:rPr>
              <a:t>Dell Power Companion (12,000 </a:t>
            </a:r>
            <a:r>
              <a:rPr lang="en-US" sz="2400" dirty="0" err="1">
                <a:solidFill>
                  <a:srgbClr val="D01126"/>
                </a:solidFill>
              </a:rPr>
              <a:t>mAh</a:t>
            </a:r>
            <a:r>
              <a:rPr lang="en-US" sz="2400" dirty="0">
                <a:solidFill>
                  <a:srgbClr val="D01126"/>
                </a:solidFill>
              </a:rPr>
              <a:t>) – PW7015M</a:t>
            </a:r>
            <a:br>
              <a:rPr lang="en-US" sz="2400" dirty="0">
                <a:solidFill>
                  <a:srgbClr val="D01126"/>
                </a:solidFill>
              </a:rPr>
            </a:br>
            <a:endParaRPr lang="en-US" sz="2400" dirty="0">
              <a:solidFill>
                <a:srgbClr val="D01126"/>
              </a:solidFill>
            </a:endParaRPr>
          </a:p>
        </p:txBody>
      </p:sp>
      <p:sp>
        <p:nvSpPr>
          <p:cNvPr id="6" name="Text Placeholder 5"/>
          <p:cNvSpPr>
            <a:spLocks noGrp="1"/>
          </p:cNvSpPr>
          <p:nvPr>
            <p:ph sz="half" idx="1"/>
          </p:nvPr>
        </p:nvSpPr>
        <p:spPr>
          <a:xfrm>
            <a:off x="269888" y="1197213"/>
            <a:ext cx="9335506" cy="234177"/>
          </a:xfrm>
        </p:spPr>
        <p:txBody>
          <a:bodyPr>
            <a:noAutofit/>
          </a:bodyPr>
          <a:lstStyle/>
          <a:p>
            <a:r>
              <a:rPr lang="en-US" sz="1400" dirty="0">
                <a:solidFill>
                  <a:schemeClr val="tx1">
                    <a:lumMod val="60000"/>
                    <a:lumOff val="40000"/>
                  </a:schemeClr>
                </a:solidFill>
              </a:rPr>
              <a:t>Portable power for Dell Ultrabooks, Laptops and </a:t>
            </a:r>
            <a:r>
              <a:rPr lang="en-US" sz="1400" dirty="0" smtClean="0">
                <a:solidFill>
                  <a:schemeClr val="tx1">
                    <a:lumMod val="60000"/>
                    <a:lumOff val="40000"/>
                  </a:schemeClr>
                </a:solidFill>
              </a:rPr>
              <a:t>Tablets</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nvPr>
        </p:nvGraphicFramePr>
        <p:xfrm>
          <a:off x="269887" y="1809772"/>
          <a:ext cx="11306920" cy="3448331"/>
        </p:xfrm>
        <a:graphic>
          <a:graphicData uri="http://schemas.openxmlformats.org/drawingml/2006/table">
            <a:tbl>
              <a:tblPr firstRow="1" bandRow="1"/>
              <a:tblGrid>
                <a:gridCol w="2165403"/>
                <a:gridCol w="3032449"/>
                <a:gridCol w="606610"/>
                <a:gridCol w="5502458"/>
              </a:tblGrid>
              <a:tr h="1353302">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chemeClr val="tx1">
                            <a:lumMod val="60000"/>
                            <a:lumOff val="40000"/>
                          </a:schemeClr>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Portable power for customers who travel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chemeClr val="tx1">
                            <a:lumMod val="60000"/>
                            <a:lumOff val="40000"/>
                          </a:schemeClr>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professionals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1000" b="1" dirty="0" smtClean="0">
                          <a:solidFill>
                            <a:schemeClr val="bg2"/>
                          </a:solidFill>
                          <a:latin typeface="+mn-lt"/>
                          <a:cs typeface="Arial" panose="020B0604020202020204" pitchFamily="34" charset="0"/>
                        </a:rPr>
                        <a:t>Extra power on the go</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Powers select Dell Notebooks and Ultrabooks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Lightweight and compact, for users to stay powered on-the-go without adding bulk to a bag or backpack.</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Charge devices during storage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Designed to deliver in-bag charging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indent="0">
                        <a:lnSpc>
                          <a:spcPct val="100000"/>
                        </a:lnSpc>
                        <a:spcAft>
                          <a:spcPts val="600"/>
                        </a:spcAft>
                        <a:buFont typeface="Arial" panose="020B0604020202020204" pitchFamily="34" charset="0"/>
                        <a:buNone/>
                      </a:pPr>
                      <a:r>
                        <a:rPr lang="en-US" sz="1000" b="0" dirty="0" smtClean="0">
                          <a:solidFill>
                            <a:schemeClr val="bg2"/>
                          </a:solidFill>
                          <a:latin typeface="+mn-lt"/>
                          <a:cs typeface="Arial" panose="020B0604020202020204" pitchFamily="34" charset="0"/>
                        </a:rPr>
                        <a:t>Charges</a:t>
                      </a:r>
                      <a:r>
                        <a:rPr lang="en-US" sz="1000" b="0" baseline="0" dirty="0" smtClean="0">
                          <a:solidFill>
                            <a:schemeClr val="bg2"/>
                          </a:solidFill>
                          <a:latin typeface="+mn-lt"/>
                          <a:cs typeface="Arial" panose="020B0604020202020204" pitchFamily="34" charset="0"/>
                        </a:rPr>
                        <a:t> devices while in the bag and on-the-go.</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nSpc>
                          <a:spcPct val="100000"/>
                        </a:lnSpc>
                      </a:pPr>
                      <a:r>
                        <a:rPr lang="en-US" sz="1000" b="1" dirty="0" smtClean="0">
                          <a:solidFill>
                            <a:schemeClr val="bg2"/>
                          </a:solidFill>
                          <a:latin typeface="+mn-lt"/>
                          <a:cs typeface="Arial" panose="020B0604020202020204" pitchFamily="34" charset="0"/>
                        </a:rPr>
                        <a:t>USB charging to power additional devices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mn-lt"/>
                          <a:cs typeface="Arial" panose="020B0604020202020204" pitchFamily="34" charset="0"/>
                        </a:rPr>
                        <a:t>Two USB charging ports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indent="0">
                        <a:lnSpc>
                          <a:spcPct val="100000"/>
                        </a:lnSpc>
                        <a:spcAft>
                          <a:spcPts val="600"/>
                        </a:spcAft>
                        <a:buFont typeface="Arial" panose="020B0604020202020204" pitchFamily="34" charset="0"/>
                        <a:buNone/>
                      </a:pPr>
                      <a:r>
                        <a:rPr lang="en-US" sz="1000" b="0" dirty="0" smtClean="0">
                          <a:solidFill>
                            <a:schemeClr val="bg2"/>
                          </a:solidFill>
                          <a:latin typeface="+mn-lt"/>
                          <a:cs typeface="Arial" panose="020B0604020202020204" pitchFamily="34" charset="0"/>
                        </a:rPr>
                        <a:t>Simultaneously charges a pair of mobile devices in addition to a Dell notebook so mobile devices are powered and ready when needed.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nSpc>
                          <a:spcPct val="100000"/>
                        </a:lnSpc>
                      </a:pPr>
                      <a:r>
                        <a:rPr lang="en-US" sz="1000" b="1" dirty="0" smtClean="0">
                          <a:solidFill>
                            <a:schemeClr val="bg2"/>
                          </a:solidFill>
                          <a:latin typeface="+mn-lt"/>
                          <a:cs typeface="Arial" panose="020B0604020202020204" pitchFamily="34" charset="0"/>
                        </a:rPr>
                        <a:t>Two</a:t>
                      </a:r>
                      <a:r>
                        <a:rPr lang="en-US" sz="1000" b="1" baseline="0" dirty="0" smtClean="0">
                          <a:solidFill>
                            <a:schemeClr val="bg2"/>
                          </a:solidFill>
                          <a:latin typeface="+mn-lt"/>
                          <a:cs typeface="Arial" panose="020B0604020202020204" pitchFamily="34" charset="0"/>
                        </a:rPr>
                        <a:t> powering options </a:t>
                      </a:r>
                      <a:endParaRPr lang="en-US" sz="1000" b="1" dirty="0" smtClean="0">
                        <a:solidFill>
                          <a:schemeClr val="bg2"/>
                        </a:solidFill>
                        <a:latin typeface="+mn-lt"/>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12,000 or 18,000 </a:t>
                      </a:r>
                      <a:r>
                        <a:rPr lang="en-US" sz="1000" b="0" dirty="0" err="1" smtClean="0">
                          <a:solidFill>
                            <a:schemeClr val="bg2"/>
                          </a:solidFill>
                          <a:latin typeface="+mn-lt"/>
                          <a:cs typeface="Arial" panose="020B0604020202020204" pitchFamily="34" charset="0"/>
                        </a:rPr>
                        <a:t>mAh</a:t>
                      </a:r>
                      <a:r>
                        <a:rPr lang="en-US" sz="1000" b="0" dirty="0" smtClean="0">
                          <a:solidFill>
                            <a:schemeClr val="bg2"/>
                          </a:solidFill>
                          <a:latin typeface="+mn-lt"/>
                          <a:cs typeface="Arial" panose="020B0604020202020204" pitchFamily="34" charset="0"/>
                        </a:rPr>
                        <a:t> battery models provides reliable backup power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Provides reliable power and is easily charged using a Dell power adapter*. A five segment LED clearly shows how much power is left</a:t>
                      </a:r>
                      <a:r>
                        <a:rPr lang="en-US" sz="1000" b="0" baseline="0" dirty="0" smtClean="0">
                          <a:solidFill>
                            <a:schemeClr val="bg2"/>
                          </a:solidFill>
                          <a:latin typeface="+mn-lt"/>
                          <a:cs typeface="Arial" panose="020B0604020202020204" pitchFamily="34" charset="0"/>
                        </a:rPr>
                        <a:t> in the Power Companion</a:t>
                      </a:r>
                      <a:r>
                        <a:rPr lang="en-US" sz="1000" b="0" dirty="0" smtClean="0">
                          <a:solidFill>
                            <a:schemeClr val="bg2"/>
                          </a:solidFill>
                          <a:latin typeface="+mn-lt"/>
                          <a:cs typeface="Arial" panose="020B0604020202020204" pitchFamily="34" charset="0"/>
                        </a:rPr>
                        <a:t>.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88549" y="1526233"/>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
        <p:nvSpPr>
          <p:cNvPr id="3" name="Rectangle 2"/>
          <p:cNvSpPr/>
          <p:nvPr/>
        </p:nvSpPr>
        <p:spPr>
          <a:xfrm>
            <a:off x="269887" y="5786368"/>
            <a:ext cx="6096000" cy="215444"/>
          </a:xfrm>
          <a:prstGeom prst="rect">
            <a:avLst/>
          </a:prstGeom>
        </p:spPr>
        <p:txBody>
          <a:bodyPr>
            <a:spAutoFit/>
          </a:bodyPr>
          <a:lstStyle/>
          <a:p>
            <a:r>
              <a:rPr lang="en-US" sz="800" dirty="0" smtClean="0">
                <a:solidFill>
                  <a:schemeClr val="bg2"/>
                </a:solidFill>
              </a:rPr>
              <a:t>*Please </a:t>
            </a:r>
            <a:r>
              <a:rPr lang="en-US" sz="800" dirty="0">
                <a:solidFill>
                  <a:schemeClr val="bg2"/>
                </a:solidFill>
              </a:rPr>
              <a:t>note that a Dell power adapter is required for charging the Power Companion (not included).</a:t>
            </a:r>
          </a:p>
        </p:txBody>
      </p:sp>
      <p:grpSp>
        <p:nvGrpSpPr>
          <p:cNvPr id="8" name="Group 7"/>
          <p:cNvGrpSpPr>
            <a:grpSpLocks noChangeAspect="1"/>
          </p:cNvGrpSpPr>
          <p:nvPr/>
        </p:nvGrpSpPr>
        <p:grpSpPr>
          <a:xfrm>
            <a:off x="9377265" y="1041471"/>
            <a:ext cx="2286000" cy="2074088"/>
            <a:chOff x="4896940" y="1282874"/>
            <a:chExt cx="4727482" cy="4289251"/>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2025" r="25754"/>
            <a:stretch/>
          </p:blipFill>
          <p:spPr>
            <a:xfrm>
              <a:off x="4896940" y="1285875"/>
              <a:ext cx="2238318" cy="428625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6143" r="17681"/>
            <a:stretch/>
          </p:blipFill>
          <p:spPr>
            <a:xfrm>
              <a:off x="6787933" y="1282874"/>
              <a:ext cx="2836489" cy="4286250"/>
            </a:xfrm>
            <a:prstGeom prst="rect">
              <a:avLst/>
            </a:prstGeom>
          </p:spPr>
        </p:pic>
      </p:grpSp>
    </p:spTree>
    <p:extLst>
      <p:ext uri="{BB962C8B-B14F-4D97-AF65-F5344CB8AC3E}">
        <p14:creationId xmlns:p14="http://schemas.microsoft.com/office/powerpoint/2010/main" val="2406200606"/>
      </p:ext>
    </p:extLst>
  </p:cSld>
  <p:clrMapOvr>
    <a:masterClrMapping/>
  </p:clrMapOvr>
  <p:transition spd="med">
    <p:wipe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rgbClr val="D01126"/>
                </a:solidFill>
              </a:rPr>
              <a:t>Dell Power Companion (12,000 </a:t>
            </a:r>
            <a:r>
              <a:rPr lang="en-US" sz="2400" dirty="0" err="1">
                <a:solidFill>
                  <a:srgbClr val="D01126"/>
                </a:solidFill>
              </a:rPr>
              <a:t>mAh</a:t>
            </a:r>
            <a:r>
              <a:rPr lang="en-US" sz="2400" dirty="0">
                <a:solidFill>
                  <a:srgbClr val="D01126"/>
                </a:solidFill>
              </a:rPr>
              <a:t>) USB-C – PW7015MC</a:t>
            </a:r>
          </a:p>
        </p:txBody>
      </p:sp>
      <p:sp>
        <p:nvSpPr>
          <p:cNvPr id="6" name="Text Placeholder 5"/>
          <p:cNvSpPr>
            <a:spLocks noGrp="1"/>
          </p:cNvSpPr>
          <p:nvPr>
            <p:ph sz="half" idx="1"/>
          </p:nvPr>
        </p:nvSpPr>
        <p:spPr>
          <a:xfrm>
            <a:off x="269888" y="833316"/>
            <a:ext cx="9335506" cy="234177"/>
          </a:xfrm>
        </p:spPr>
        <p:txBody>
          <a:bodyPr>
            <a:noAutofit/>
          </a:bodyPr>
          <a:lstStyle/>
          <a:p>
            <a:r>
              <a:rPr lang="en-US" sz="1400" dirty="0">
                <a:solidFill>
                  <a:schemeClr val="tx1">
                    <a:lumMod val="60000"/>
                    <a:lumOff val="40000"/>
                  </a:schemeClr>
                </a:solidFill>
              </a:rPr>
              <a:t>Portable power for Dell Ultrabooks, Laptops with USB Type-C, tablets and accessories</a:t>
            </a:r>
          </a:p>
        </p:txBody>
      </p:sp>
      <p:graphicFrame>
        <p:nvGraphicFramePr>
          <p:cNvPr id="9" name="Table 8"/>
          <p:cNvGraphicFramePr>
            <a:graphicFrameLocks noGrp="1" noChangeAspect="1"/>
          </p:cNvGraphicFramePr>
          <p:nvPr>
            <p:extLst/>
          </p:nvPr>
        </p:nvGraphicFramePr>
        <p:xfrm>
          <a:off x="269887" y="1809772"/>
          <a:ext cx="11306920" cy="3513817"/>
        </p:xfrm>
        <a:graphic>
          <a:graphicData uri="http://schemas.openxmlformats.org/drawingml/2006/table">
            <a:tbl>
              <a:tblPr firstRow="1" bandRow="1"/>
              <a:tblGrid>
                <a:gridCol w="2165403"/>
                <a:gridCol w="2681994"/>
                <a:gridCol w="957065"/>
                <a:gridCol w="5502458"/>
              </a:tblGrid>
              <a:tr h="1353302">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chemeClr val="tx1">
                            <a:lumMod val="60000"/>
                            <a:lumOff val="40000"/>
                          </a:schemeClr>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Portable power for customers who travel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chemeClr val="tx1">
                            <a:lumMod val="60000"/>
                            <a:lumOff val="40000"/>
                          </a:schemeClr>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professionals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1000" b="1" dirty="0" smtClean="0">
                          <a:solidFill>
                            <a:schemeClr val="bg2"/>
                          </a:solidFill>
                          <a:latin typeface="+mn-lt"/>
                          <a:cs typeface="Arial" panose="020B0604020202020204" pitchFamily="34" charset="0"/>
                        </a:rPr>
                        <a:t>Extra power on the go for USB Type-C enabled systems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Powers select Dell Notebooks and Ultrabooks with a USB Type-C port. Lightweight and compact for easy portability on-the-go without adding bulk to a bag, briefcase or backpack.</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Charge devices during storage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Designed to deliver in-bag charging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indent="0">
                        <a:lnSpc>
                          <a:spcPct val="100000"/>
                        </a:lnSpc>
                        <a:spcAft>
                          <a:spcPts val="600"/>
                        </a:spcAft>
                        <a:buFont typeface="Arial" panose="020B0604020202020204" pitchFamily="34" charset="0"/>
                        <a:buNone/>
                      </a:pPr>
                      <a:r>
                        <a:rPr lang="en-US" sz="1000" b="0" dirty="0" smtClean="0">
                          <a:solidFill>
                            <a:schemeClr val="bg2"/>
                          </a:solidFill>
                          <a:latin typeface="+mn-lt"/>
                          <a:cs typeface="Arial" panose="020B0604020202020204" pitchFamily="34" charset="0"/>
                        </a:rPr>
                        <a:t>Charges</a:t>
                      </a:r>
                      <a:r>
                        <a:rPr lang="en-US" sz="1000" b="0" baseline="0" dirty="0" smtClean="0">
                          <a:solidFill>
                            <a:schemeClr val="bg2"/>
                          </a:solidFill>
                          <a:latin typeface="+mn-lt"/>
                          <a:cs typeface="Arial" panose="020B0604020202020204" pitchFamily="34" charset="0"/>
                        </a:rPr>
                        <a:t> devices while in the bag and on-the-go.</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nSpc>
                          <a:spcPct val="100000"/>
                        </a:lnSpc>
                      </a:pPr>
                      <a:r>
                        <a:rPr lang="en-US" sz="1000" b="1" dirty="0" smtClean="0">
                          <a:solidFill>
                            <a:schemeClr val="bg2"/>
                          </a:solidFill>
                          <a:latin typeface="+mn-lt"/>
                          <a:cs typeface="Arial" panose="020B0604020202020204" pitchFamily="34" charset="0"/>
                        </a:rPr>
                        <a:t>USB charging to power additional devices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mn-lt"/>
                          <a:cs typeface="Arial" panose="020B0604020202020204" pitchFamily="34" charset="0"/>
                        </a:rPr>
                        <a:t>Two USB charging ports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indent="0">
                        <a:lnSpc>
                          <a:spcPct val="100000"/>
                        </a:lnSpc>
                        <a:spcAft>
                          <a:spcPts val="600"/>
                        </a:spcAft>
                        <a:buFont typeface="Arial" panose="020B0604020202020204" pitchFamily="34" charset="0"/>
                        <a:buNone/>
                      </a:pPr>
                      <a:r>
                        <a:rPr lang="en-US" sz="1000" b="0" dirty="0" smtClean="0">
                          <a:solidFill>
                            <a:schemeClr val="bg2"/>
                          </a:solidFill>
                          <a:latin typeface="+mn-lt"/>
                          <a:cs typeface="Arial" panose="020B0604020202020204" pitchFamily="34" charset="0"/>
                        </a:rPr>
                        <a:t>Simultaneously charges a pair of mobile devices in addition to a Dell notebook so mobile devices are powered and ready when needed.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nSpc>
                          <a:spcPct val="100000"/>
                        </a:lnSpc>
                      </a:pPr>
                      <a:r>
                        <a:rPr lang="en-US" sz="1000" b="1" dirty="0" smtClean="0">
                          <a:solidFill>
                            <a:schemeClr val="bg2"/>
                          </a:solidFill>
                          <a:latin typeface="+mn-lt"/>
                          <a:cs typeface="Arial" panose="020B0604020202020204" pitchFamily="34" charset="0"/>
                        </a:rPr>
                        <a:t>12,000 </a:t>
                      </a:r>
                      <a:r>
                        <a:rPr lang="en-US" sz="1000" b="1" dirty="0" err="1" smtClean="0">
                          <a:solidFill>
                            <a:schemeClr val="bg2"/>
                          </a:solidFill>
                          <a:latin typeface="+mn-lt"/>
                          <a:cs typeface="Arial" panose="020B0604020202020204" pitchFamily="34" charset="0"/>
                        </a:rPr>
                        <a:t>mAh</a:t>
                      </a:r>
                      <a:r>
                        <a:rPr lang="en-US" sz="1000" b="1" dirty="0" smtClean="0">
                          <a:solidFill>
                            <a:schemeClr val="bg2"/>
                          </a:solidFill>
                          <a:latin typeface="+mn-lt"/>
                          <a:cs typeface="Arial" panose="020B0604020202020204" pitchFamily="34" charset="0"/>
                        </a:rPr>
                        <a:t> battery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12,000 or 18,000 </a:t>
                      </a:r>
                      <a:r>
                        <a:rPr lang="en-US" sz="1000" b="0" dirty="0" err="1" smtClean="0">
                          <a:solidFill>
                            <a:schemeClr val="bg2"/>
                          </a:solidFill>
                          <a:latin typeface="+mn-lt"/>
                          <a:cs typeface="Arial" panose="020B0604020202020204" pitchFamily="34" charset="0"/>
                        </a:rPr>
                        <a:t>mAh</a:t>
                      </a:r>
                      <a:r>
                        <a:rPr lang="en-US" sz="1000" b="0" dirty="0" smtClean="0">
                          <a:solidFill>
                            <a:schemeClr val="bg2"/>
                          </a:solidFill>
                          <a:latin typeface="+mn-lt"/>
                          <a:cs typeface="Arial" panose="020B0604020202020204" pitchFamily="34" charset="0"/>
                        </a:rPr>
                        <a:t> battery models provides reliable backup power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Provides reliable power and is easily charged using a Dell power adapter*. A five segment LED clearly shows how much power is left</a:t>
                      </a:r>
                      <a:r>
                        <a:rPr lang="en-US" sz="1000" b="0" baseline="0" dirty="0" smtClean="0">
                          <a:solidFill>
                            <a:schemeClr val="bg2"/>
                          </a:solidFill>
                          <a:latin typeface="+mn-lt"/>
                          <a:cs typeface="Arial" panose="020B0604020202020204" pitchFamily="34" charset="0"/>
                        </a:rPr>
                        <a:t> in the Power Companion</a:t>
                      </a:r>
                      <a:r>
                        <a:rPr lang="en-US" sz="1000" b="0" dirty="0" smtClean="0">
                          <a:solidFill>
                            <a:schemeClr val="bg2"/>
                          </a:solidFill>
                          <a:latin typeface="+mn-lt"/>
                          <a:cs typeface="Arial" panose="020B0604020202020204" pitchFamily="34" charset="0"/>
                        </a:rPr>
                        <a:t>.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88549" y="1162336"/>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
        <p:nvSpPr>
          <p:cNvPr id="3" name="Rectangle 2"/>
          <p:cNvSpPr/>
          <p:nvPr/>
        </p:nvSpPr>
        <p:spPr>
          <a:xfrm>
            <a:off x="269887" y="5786368"/>
            <a:ext cx="6096000" cy="215444"/>
          </a:xfrm>
          <a:prstGeom prst="rect">
            <a:avLst/>
          </a:prstGeom>
        </p:spPr>
        <p:txBody>
          <a:bodyPr>
            <a:spAutoFit/>
          </a:bodyPr>
          <a:lstStyle/>
          <a:p>
            <a:r>
              <a:rPr lang="en-US" sz="800" dirty="0" smtClean="0">
                <a:solidFill>
                  <a:schemeClr val="bg2"/>
                </a:solidFill>
              </a:rPr>
              <a:t>*Please </a:t>
            </a:r>
            <a:r>
              <a:rPr lang="en-US" sz="800" dirty="0">
                <a:solidFill>
                  <a:schemeClr val="bg2"/>
                </a:solidFill>
              </a:rPr>
              <a:t>note that a Dell power adapter is required for charging the Power Companion (not included).</a:t>
            </a:r>
          </a:p>
        </p:txBody>
      </p:sp>
      <p:pic>
        <p:nvPicPr>
          <p:cNvPr id="22" name="Picture 21"/>
          <p:cNvPicPr>
            <a:picLocks noChangeAspect="1"/>
          </p:cNvPicPr>
          <p:nvPr/>
        </p:nvPicPr>
        <p:blipFill>
          <a:blip r:embed="rId6"/>
          <a:stretch>
            <a:fillRect/>
          </a:stretch>
        </p:blipFill>
        <p:spPr>
          <a:xfrm>
            <a:off x="9764942" y="1208055"/>
            <a:ext cx="896129" cy="1645920"/>
          </a:xfrm>
          <a:prstGeom prst="rect">
            <a:avLst/>
          </a:prstGeom>
        </p:spPr>
      </p:pic>
    </p:spTree>
    <p:extLst>
      <p:ext uri="{BB962C8B-B14F-4D97-AF65-F5344CB8AC3E}">
        <p14:creationId xmlns:p14="http://schemas.microsoft.com/office/powerpoint/2010/main" val="1741502358"/>
      </p:ext>
    </p:extLst>
  </p:cSld>
  <p:clrMapOvr>
    <a:masterClrMapping/>
  </p:clrMapOvr>
  <p:transition spd="med">
    <p:wipe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rgbClr val="D01126"/>
                </a:solidFill>
              </a:rPr>
              <a:t>Dell Auto-Air DC Adapter </a:t>
            </a:r>
            <a:r>
              <a:rPr lang="en-US" sz="2400" dirty="0" smtClean="0">
                <a:solidFill>
                  <a:srgbClr val="D01126"/>
                </a:solidFill>
              </a:rPr>
              <a:t>‒ </a:t>
            </a:r>
            <a:r>
              <a:rPr lang="en-US" sz="2400" dirty="0">
                <a:solidFill>
                  <a:srgbClr val="D01126"/>
                </a:solidFill>
              </a:rPr>
              <a:t>90-Watt</a:t>
            </a:r>
          </a:p>
        </p:txBody>
      </p:sp>
      <p:sp>
        <p:nvSpPr>
          <p:cNvPr id="6" name="Text Placeholder 5"/>
          <p:cNvSpPr>
            <a:spLocks noGrp="1"/>
          </p:cNvSpPr>
          <p:nvPr>
            <p:ph sz="half" idx="1"/>
          </p:nvPr>
        </p:nvSpPr>
        <p:spPr>
          <a:xfrm>
            <a:off x="269888" y="833316"/>
            <a:ext cx="9335506" cy="234177"/>
          </a:xfrm>
        </p:spPr>
        <p:txBody>
          <a:bodyPr>
            <a:noAutofit/>
          </a:bodyPr>
          <a:lstStyle/>
          <a:p>
            <a:r>
              <a:rPr lang="en-US" sz="1400" dirty="0">
                <a:solidFill>
                  <a:schemeClr val="tx1">
                    <a:lumMod val="60000"/>
                    <a:lumOff val="40000"/>
                  </a:schemeClr>
                </a:solidFill>
              </a:rPr>
              <a:t>Power up and stay productive on the road or in-flight </a:t>
            </a:r>
          </a:p>
        </p:txBody>
      </p:sp>
      <p:graphicFrame>
        <p:nvGraphicFramePr>
          <p:cNvPr id="9" name="Table 8"/>
          <p:cNvGraphicFramePr>
            <a:graphicFrameLocks noGrp="1" noChangeAspect="1"/>
          </p:cNvGraphicFramePr>
          <p:nvPr>
            <p:extLst/>
          </p:nvPr>
        </p:nvGraphicFramePr>
        <p:xfrm>
          <a:off x="269887" y="1809772"/>
          <a:ext cx="11306920" cy="2640930"/>
        </p:xfrm>
        <a:graphic>
          <a:graphicData uri="http://schemas.openxmlformats.org/drawingml/2006/table">
            <a:tbl>
              <a:tblPr firstRow="1" bandRow="1"/>
              <a:tblGrid>
                <a:gridCol w="2389337"/>
                <a:gridCol w="3956180"/>
                <a:gridCol w="4961403"/>
              </a:tblGrid>
              <a:tr h="1353302">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chemeClr val="tx1">
                            <a:lumMod val="60000"/>
                            <a:lumOff val="40000"/>
                          </a:schemeClr>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Convenient charging ability for customers who travel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chemeClr val="tx1">
                            <a:lumMod val="60000"/>
                            <a:lumOff val="40000"/>
                          </a:schemeClr>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professionals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623133">
                <a:tc>
                  <a:txBody>
                    <a:bodyPr/>
                    <a:lstStyle/>
                    <a:p>
                      <a:r>
                        <a:rPr lang="en-US" sz="1000" b="1" dirty="0" smtClean="0">
                          <a:solidFill>
                            <a:schemeClr val="bg2"/>
                          </a:solidFill>
                          <a:latin typeface="+mn-lt"/>
                          <a:cs typeface="Arial" panose="020B0604020202020204" pitchFamily="34" charset="0"/>
                        </a:rPr>
                        <a:t>Charging in</a:t>
                      </a:r>
                      <a:r>
                        <a:rPr lang="en-US" sz="1000" b="1" baseline="0" dirty="0" smtClean="0">
                          <a:solidFill>
                            <a:schemeClr val="bg2"/>
                          </a:solidFill>
                          <a:latin typeface="+mn-lt"/>
                          <a:cs typeface="Arial" panose="020B0604020202020204" pitchFamily="34" charset="0"/>
                        </a:rPr>
                        <a:t> the car or in an airplane</a:t>
                      </a:r>
                      <a:endParaRPr lang="en-US" sz="1000" b="1" dirty="0" smtClean="0">
                        <a:solidFill>
                          <a:schemeClr val="bg2"/>
                        </a:solidFill>
                        <a:latin typeface="+mn-lt"/>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Plugs into any standard auto cigarette lighter outlet or air outlet that uses an EMPOWER® connector, with a 6.5 </a:t>
                      </a:r>
                      <a:r>
                        <a:rPr lang="en-US" sz="1000" b="0" baseline="0" dirty="0" err="1" smtClean="0">
                          <a:solidFill>
                            <a:schemeClr val="bg2"/>
                          </a:solidFill>
                          <a:latin typeface="+mn-lt"/>
                          <a:cs typeface="Arial" panose="020B0604020202020204" pitchFamily="34" charset="0"/>
                        </a:rPr>
                        <a:t>ft</a:t>
                      </a:r>
                      <a:r>
                        <a:rPr lang="en-US" sz="1000" b="0" baseline="0" dirty="0" smtClean="0">
                          <a:solidFill>
                            <a:schemeClr val="bg2"/>
                          </a:solidFill>
                          <a:latin typeface="+mn-lt"/>
                          <a:cs typeface="Arial" panose="020B0604020202020204" pitchFamily="34" charset="0"/>
                        </a:rPr>
                        <a:t> (2m) power cord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Powers a Dell laptop with a 7.4mm connector on the road and in-flight conveniently for long-lasting performance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8255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162336"/>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
        <p:nvSpPr>
          <p:cNvPr id="3" name="Rectangle 2"/>
          <p:cNvSpPr/>
          <p:nvPr/>
        </p:nvSpPr>
        <p:spPr>
          <a:xfrm>
            <a:off x="288549" y="4592982"/>
            <a:ext cx="11357788" cy="246221"/>
          </a:xfrm>
          <a:prstGeom prst="rect">
            <a:avLst/>
          </a:prstGeom>
        </p:spPr>
        <p:txBody>
          <a:bodyPr wrap="square">
            <a:spAutoFit/>
          </a:bodyPr>
          <a:lstStyle/>
          <a:p>
            <a:r>
              <a:rPr lang="en-US" sz="1000" dirty="0">
                <a:solidFill>
                  <a:schemeClr val="bg2"/>
                </a:solidFill>
              </a:rPr>
              <a:t>This adapter replaces below SKUs / part numbers: 331-3866 / 331-7221 / 331-8832 / 331-2403 / 331-8146 / </a:t>
            </a:r>
            <a:r>
              <a:rPr lang="en-US" sz="1000" dirty="0" smtClean="0">
                <a:solidFill>
                  <a:schemeClr val="bg2"/>
                </a:solidFill>
              </a:rPr>
              <a:t>331-1857 </a:t>
            </a:r>
            <a:r>
              <a:rPr lang="en-US" sz="1000" dirty="0">
                <a:solidFill>
                  <a:schemeClr val="bg2"/>
                </a:solidFill>
              </a:rPr>
              <a:t>/ 331-1892 / 28F6C / 6P7X3 / H536T / D09RM.</a:t>
            </a:r>
          </a:p>
        </p:txBody>
      </p:sp>
      <p:pic>
        <p:nvPicPr>
          <p:cNvPr id="22" name="Picture 2" descr="http://snpi.dell.com/snp/images/products/large/20_330-8105.jpg"/>
          <p:cNvPicPr>
            <a:picLocks noChangeAspect="1" noChangeArrowheads="1"/>
          </p:cNvPicPr>
          <p:nvPr/>
        </p:nvPicPr>
        <p:blipFill rotWithShape="1">
          <a:blip r:embed="rId6">
            <a:extLst>
              <a:ext uri="{28A0092B-C50C-407E-A947-70E740481C1C}">
                <a14:useLocalDpi xmlns:a14="http://schemas.microsoft.com/office/drawing/2010/main" val="0"/>
              </a:ext>
            </a:extLst>
          </a:blip>
          <a:srcRect t="22396" b="24804"/>
          <a:stretch/>
        </p:blipFill>
        <p:spPr bwMode="auto">
          <a:xfrm>
            <a:off x="7905888" y="1040823"/>
            <a:ext cx="3657600" cy="193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489631"/>
      </p:ext>
    </p:extLst>
  </p:cSld>
  <p:clrMapOvr>
    <a:masterClrMapping/>
  </p:clrMapOvr>
  <p:transition spd="med">
    <p:wipe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rgbClr val="D01126"/>
                </a:solidFill>
              </a:rPr>
              <a:t>Dell 65-Watt Auto Air Adapter - USB Type-C</a:t>
            </a:r>
          </a:p>
        </p:txBody>
      </p:sp>
      <p:sp>
        <p:nvSpPr>
          <p:cNvPr id="6" name="Text Placeholder 5"/>
          <p:cNvSpPr>
            <a:spLocks noGrp="1"/>
          </p:cNvSpPr>
          <p:nvPr>
            <p:ph sz="half" idx="1"/>
          </p:nvPr>
        </p:nvSpPr>
        <p:spPr>
          <a:xfrm>
            <a:off x="269888" y="833316"/>
            <a:ext cx="9335506" cy="234177"/>
          </a:xfrm>
        </p:spPr>
        <p:txBody>
          <a:bodyPr>
            <a:noAutofit/>
          </a:bodyPr>
          <a:lstStyle/>
          <a:p>
            <a:r>
              <a:rPr lang="en-US" sz="1400" dirty="0">
                <a:solidFill>
                  <a:schemeClr val="tx1">
                    <a:lumMod val="60000"/>
                    <a:lumOff val="40000"/>
                  </a:schemeClr>
                </a:solidFill>
              </a:rPr>
              <a:t>Simultaneously operate your system and charge its battery from electrical power outlets</a:t>
            </a:r>
          </a:p>
        </p:txBody>
      </p:sp>
      <p:graphicFrame>
        <p:nvGraphicFramePr>
          <p:cNvPr id="9" name="Table 8"/>
          <p:cNvGraphicFramePr>
            <a:graphicFrameLocks noGrp="1" noChangeAspect="1"/>
          </p:cNvGraphicFramePr>
          <p:nvPr>
            <p:extLst/>
          </p:nvPr>
        </p:nvGraphicFramePr>
        <p:xfrm>
          <a:off x="269887" y="1809772"/>
          <a:ext cx="11306920" cy="3556094"/>
        </p:xfrm>
        <a:graphic>
          <a:graphicData uri="http://schemas.openxmlformats.org/drawingml/2006/table">
            <a:tbl>
              <a:tblPr firstRow="1" bandRow="1"/>
              <a:tblGrid>
                <a:gridCol w="2585280"/>
                <a:gridCol w="2547257"/>
                <a:gridCol w="6174383"/>
              </a:tblGrid>
              <a:tr h="1353302">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chemeClr val="tx1">
                            <a:lumMod val="60000"/>
                            <a:lumOff val="40000"/>
                          </a:schemeClr>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Convenient charging ability for customers who travel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D01126"/>
                          </a:solidFill>
                          <a:latin typeface="+mn-lt"/>
                          <a:ea typeface="Museo For Dell" pitchFamily="2" charset="0"/>
                          <a:cs typeface="+mn-cs"/>
                        </a:rPr>
                        <a:t>Ideal for whom?</a:t>
                      </a:r>
                    </a:p>
                    <a:p>
                      <a:pPr marL="168275" marR="0" lvl="1" indent="-101600" algn="l" defTabSz="1219170" rtl="0" eaLnBrk="1" fontAlgn="auto" latinLnBrk="0" hangingPunct="1">
                        <a:lnSpc>
                          <a:spcPct val="100000"/>
                        </a:lnSpc>
                        <a:spcBef>
                          <a:spcPts val="0"/>
                        </a:spcBef>
                        <a:spcAft>
                          <a:spcPts val="0"/>
                        </a:spcAft>
                        <a:buClr>
                          <a:schemeClr val="tx1">
                            <a:lumMod val="60000"/>
                            <a:lumOff val="40000"/>
                          </a:schemeClr>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professionals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501835">
                <a:tc>
                  <a:txBody>
                    <a:bodyPr/>
                    <a:lstStyle/>
                    <a:p>
                      <a:r>
                        <a:rPr lang="en-US" sz="1000" b="1" dirty="0" smtClean="0">
                          <a:solidFill>
                            <a:schemeClr val="bg2"/>
                          </a:solidFill>
                          <a:latin typeface="+mn-lt"/>
                          <a:cs typeface="Arial" panose="020B0604020202020204" pitchFamily="34" charset="0"/>
                        </a:rPr>
                        <a:t>Simultaneously power</a:t>
                      </a:r>
                      <a:r>
                        <a:rPr lang="en-US" sz="1000" b="1" baseline="0" dirty="0" smtClean="0">
                          <a:solidFill>
                            <a:schemeClr val="bg2"/>
                          </a:solidFill>
                          <a:latin typeface="+mn-lt"/>
                          <a:cs typeface="Arial" panose="020B0604020202020204" pitchFamily="34" charset="0"/>
                        </a:rPr>
                        <a:t> and charge a laptop</a:t>
                      </a:r>
                      <a:endParaRPr lang="en-US" sz="1000" b="1" dirty="0" smtClean="0">
                        <a:solidFill>
                          <a:schemeClr val="bg2"/>
                        </a:solidFill>
                        <a:latin typeface="+mn-lt"/>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65-Watts of power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300"/>
                        </a:spcAft>
                        <a:buClrTx/>
                        <a:buSzTx/>
                        <a:buFontTx/>
                        <a:buNone/>
                        <a:tabLst/>
                        <a:defRPr/>
                      </a:pPr>
                      <a:r>
                        <a:rPr lang="en-US" sz="1000" b="0" baseline="0" dirty="0" smtClean="0">
                          <a:solidFill>
                            <a:schemeClr val="bg2"/>
                          </a:solidFill>
                          <a:latin typeface="+mn-lt"/>
                          <a:cs typeface="Arial" panose="020B0604020202020204" pitchFamily="34" charset="0"/>
                        </a:rPr>
                        <a:t>Delivers more than 6 times the wattage as most auto adapters (65W vs. 10W). </a:t>
                      </a:r>
                    </a:p>
                    <a:p>
                      <a:pPr marL="0" marR="0" indent="0" algn="l" defTabSz="777240" rtl="0" eaLnBrk="1" fontAlgn="auto" latinLnBrk="0" hangingPunct="1">
                        <a:lnSpc>
                          <a:spcPct val="100000"/>
                        </a:lnSpc>
                        <a:spcBef>
                          <a:spcPts val="0"/>
                        </a:spcBef>
                        <a:spcAft>
                          <a:spcPts val="300"/>
                        </a:spcAft>
                        <a:buClrTx/>
                        <a:buSzTx/>
                        <a:buFontTx/>
                        <a:buNone/>
                        <a:tabLst/>
                        <a:defRPr/>
                      </a:pPr>
                      <a:r>
                        <a:rPr lang="en-US" sz="1000" b="0" baseline="0" dirty="0" smtClean="0">
                          <a:solidFill>
                            <a:schemeClr val="bg2"/>
                          </a:solidFill>
                          <a:latin typeface="+mn-lt"/>
                          <a:cs typeface="Arial" panose="020B0604020202020204" pitchFamily="34" charset="0"/>
                        </a:rPr>
                        <a:t>Allows simultaneous operation of a Dell system and while charging its battery from electrical power outlets.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50183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err="1" smtClean="0">
                          <a:solidFill>
                            <a:schemeClr val="bg2"/>
                          </a:solidFill>
                          <a:latin typeface="+mn-lt"/>
                          <a:cs typeface="Arial" panose="020B0604020202020204" pitchFamily="34" charset="0"/>
                        </a:rPr>
                        <a:t>FastCharge</a:t>
                      </a:r>
                      <a:r>
                        <a:rPr lang="en-US" sz="1000" b="1" dirty="0" smtClean="0">
                          <a:solidFill>
                            <a:schemeClr val="bg2"/>
                          </a:solidFill>
                          <a:latin typeface="+mn-lt"/>
                          <a:cs typeface="Arial" panose="020B0604020202020204" pitchFamily="34" charset="0"/>
                        </a:rPr>
                        <a:t> Dell tablets and laptops with USB Type-C input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300"/>
                        </a:spcAft>
                        <a:buClrTx/>
                        <a:buSzTx/>
                        <a:buFontTx/>
                        <a:buNone/>
                        <a:tabLst/>
                        <a:defRPr/>
                      </a:pPr>
                      <a:r>
                        <a:rPr lang="en-US" sz="1000" b="0" baseline="0" dirty="0" smtClean="0">
                          <a:solidFill>
                            <a:schemeClr val="bg2"/>
                          </a:solidFill>
                          <a:latin typeface="+mn-lt"/>
                          <a:cs typeface="Arial" panose="020B0604020202020204" pitchFamily="34" charset="0"/>
                        </a:rPr>
                        <a:t>Fast charging allows users to get back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501835">
                <a:tc>
                  <a:txBody>
                    <a:bodyPr/>
                    <a:lstStyle/>
                    <a:p>
                      <a:r>
                        <a:rPr lang="en-US" sz="1000" b="1" dirty="0" smtClean="0">
                          <a:solidFill>
                            <a:schemeClr val="bg2"/>
                          </a:solidFill>
                          <a:latin typeface="+mn-lt"/>
                          <a:cs typeface="Arial" panose="020B0604020202020204" pitchFamily="34" charset="0"/>
                        </a:rPr>
                        <a:t>Airline certified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300"/>
                        </a:spcAft>
                        <a:buClrTx/>
                        <a:buSzTx/>
                        <a:buFontTx/>
                        <a:buNone/>
                        <a:tabLst/>
                        <a:defRPr/>
                      </a:pPr>
                      <a:r>
                        <a:rPr lang="en-US" sz="1000" b="0" baseline="0" dirty="0" smtClean="0">
                          <a:solidFill>
                            <a:schemeClr val="bg2"/>
                          </a:solidFill>
                          <a:latin typeface="+mn-lt"/>
                          <a:cs typeface="Arial" panose="020B0604020202020204" pitchFamily="34" charset="0"/>
                        </a:rPr>
                        <a:t>Air adapter allows crew members to charge the device in most commercial airlines.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4523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162336"/>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9" name="Picture 4" descr="http://snpi.dell.com/snp/images2/300/492-BBUNr1.jpg"/>
          <p:cNvPicPr>
            <a:picLocks noChangeAspect="1" noChangeArrowheads="1"/>
          </p:cNvPicPr>
          <p:nvPr/>
        </p:nvPicPr>
        <p:blipFill rotWithShape="1">
          <a:blip r:embed="rId6">
            <a:extLst>
              <a:ext uri="{28A0092B-C50C-407E-A947-70E740481C1C}">
                <a14:useLocalDpi xmlns:a14="http://schemas.microsoft.com/office/drawing/2010/main" val="0"/>
              </a:ext>
            </a:extLst>
          </a:blip>
          <a:srcRect l="23733" t="18602" b="19924"/>
          <a:stretch/>
        </p:blipFill>
        <p:spPr bwMode="auto">
          <a:xfrm>
            <a:off x="9020200" y="1170818"/>
            <a:ext cx="2179345" cy="175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506126"/>
      </p:ext>
    </p:extLst>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Dell Monitor Family</a:t>
            </a:r>
            <a:endParaRPr lang="en-US" dirty="0"/>
          </a:p>
        </p:txBody>
      </p:sp>
      <p:sp>
        <p:nvSpPr>
          <p:cNvPr id="6" name="Rectangle 5"/>
          <p:cNvSpPr/>
          <p:nvPr/>
        </p:nvSpPr>
        <p:spPr>
          <a:xfrm>
            <a:off x="223935" y="2557062"/>
            <a:ext cx="2160280" cy="623423"/>
          </a:xfrm>
          <a:prstGeom prst="rect">
            <a:avLst/>
          </a:prstGeom>
          <a:solidFill>
            <a:schemeClr val="accent1"/>
          </a:solidFill>
          <a:ln>
            <a:noFill/>
          </a:ln>
        </p:spPr>
        <p:txBody>
          <a:bodyPr wrap="square" lIns="91440" tIns="91440" rIns="91440" bIns="91440" anchor="t">
            <a:noAutofit/>
          </a:bodyPr>
          <a:lstStyle/>
          <a:p>
            <a:pPr algn="ctr" fontAlgn="base">
              <a:spcBef>
                <a:spcPct val="0"/>
              </a:spcBef>
              <a:spcAft>
                <a:spcPct val="0"/>
              </a:spcAft>
              <a:defRPr/>
            </a:pPr>
            <a:r>
              <a:rPr lang="en-US" sz="1400" b="1" kern="0" dirty="0">
                <a:solidFill>
                  <a:schemeClr val="tx2"/>
                </a:solidFill>
              </a:rPr>
              <a:t>Dell </a:t>
            </a:r>
            <a:r>
              <a:rPr lang="en-US" sz="1400" b="1" kern="0" dirty="0" smtClean="0">
                <a:solidFill>
                  <a:schemeClr val="tx2"/>
                </a:solidFill>
              </a:rPr>
              <a:t>UltraSharp Monitors </a:t>
            </a: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00160" y="1060213"/>
            <a:ext cx="1206500" cy="120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611166" y="2573688"/>
            <a:ext cx="2135481" cy="606797"/>
          </a:xfrm>
          <a:prstGeom prst="rect">
            <a:avLst/>
          </a:prstGeom>
          <a:solidFill>
            <a:schemeClr val="accent4"/>
          </a:solidFill>
          <a:ln>
            <a:noFill/>
          </a:ln>
        </p:spPr>
        <p:txBody>
          <a:bodyPr wrap="square" lIns="0" tIns="91440" rIns="0" bIns="91440" anchor="t">
            <a:noAutofit/>
          </a:bodyPr>
          <a:lstStyle/>
          <a:p>
            <a:pPr algn="ctr" fontAlgn="base">
              <a:spcBef>
                <a:spcPct val="0"/>
              </a:spcBef>
              <a:spcAft>
                <a:spcPct val="0"/>
              </a:spcAft>
              <a:defRPr/>
            </a:pPr>
            <a:r>
              <a:rPr lang="en-US" sz="1400" b="1" kern="0" dirty="0" smtClean="0">
                <a:solidFill>
                  <a:srgbClr val="FFFFFF"/>
                </a:solidFill>
              </a:rPr>
              <a:t>P Models </a:t>
            </a:r>
            <a:endParaRPr lang="en-US" sz="1400" b="1" kern="0" dirty="0">
              <a:solidFill>
                <a:srgbClr val="FFFFFF"/>
              </a:solidFill>
            </a:endParaRPr>
          </a:p>
        </p:txBody>
      </p:sp>
      <p:sp>
        <p:nvSpPr>
          <p:cNvPr id="10" name="Rectangle 9"/>
          <p:cNvSpPr/>
          <p:nvPr/>
        </p:nvSpPr>
        <p:spPr>
          <a:xfrm>
            <a:off x="4911068" y="2596020"/>
            <a:ext cx="2138065" cy="584466"/>
          </a:xfrm>
          <a:prstGeom prst="rect">
            <a:avLst/>
          </a:prstGeom>
          <a:solidFill>
            <a:srgbClr val="6E2585"/>
          </a:solidFill>
          <a:ln>
            <a:noFill/>
          </a:ln>
        </p:spPr>
        <p:txBody>
          <a:bodyPr wrap="square" lIns="91440" tIns="91440" rIns="91440" bIns="91440" anchor="t">
            <a:noAutofit/>
          </a:bodyPr>
          <a:lstStyle/>
          <a:p>
            <a:pPr algn="ctr" fontAlgn="base">
              <a:spcBef>
                <a:spcPct val="0"/>
              </a:spcBef>
              <a:spcAft>
                <a:spcPct val="0"/>
              </a:spcAft>
            </a:pPr>
            <a:r>
              <a:rPr lang="en-US" sz="1400" b="1" kern="0" dirty="0" smtClean="0">
                <a:solidFill>
                  <a:srgbClr val="FFFFFF"/>
                </a:solidFill>
              </a:rPr>
              <a:t>E Models </a:t>
            </a:r>
            <a:endParaRPr lang="en-US" sz="1400" b="1" kern="0" dirty="0">
              <a:solidFill>
                <a:srgbClr val="000000"/>
              </a:solidFill>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6644" y="1139009"/>
            <a:ext cx="1059074" cy="952479"/>
          </a:xfrm>
          <a:prstGeom prst="rect">
            <a:avLst/>
          </a:prstGeom>
        </p:spPr>
      </p:pic>
      <p:sp>
        <p:nvSpPr>
          <p:cNvPr id="13" name="Rectangle 12"/>
          <p:cNvSpPr/>
          <p:nvPr/>
        </p:nvSpPr>
        <p:spPr>
          <a:xfrm>
            <a:off x="7213553" y="2596020"/>
            <a:ext cx="2129313" cy="589216"/>
          </a:xfrm>
          <a:prstGeom prst="rect">
            <a:avLst/>
          </a:prstGeom>
          <a:solidFill>
            <a:schemeClr val="accent3"/>
          </a:solidFill>
          <a:ln>
            <a:noFill/>
          </a:ln>
        </p:spPr>
        <p:txBody>
          <a:bodyPr wrap="square" lIns="91440" tIns="91440" rIns="91440" bIns="91440" anchor="t">
            <a:noAutofit/>
          </a:bodyPr>
          <a:lstStyle/>
          <a:p>
            <a:pPr algn="ctr" fontAlgn="base">
              <a:spcBef>
                <a:spcPct val="0"/>
              </a:spcBef>
              <a:spcAft>
                <a:spcPct val="0"/>
              </a:spcAft>
              <a:defRPr/>
            </a:pPr>
            <a:r>
              <a:rPr lang="en-US" sz="1400" b="1" kern="0" dirty="0" smtClean="0">
                <a:solidFill>
                  <a:schemeClr val="tx2"/>
                </a:solidFill>
              </a:rPr>
              <a:t>Large Format </a:t>
            </a:r>
          </a:p>
          <a:p>
            <a:pPr algn="ctr" fontAlgn="base">
              <a:spcBef>
                <a:spcPct val="0"/>
              </a:spcBef>
              <a:spcAft>
                <a:spcPct val="0"/>
              </a:spcAft>
              <a:defRPr/>
            </a:pPr>
            <a:r>
              <a:rPr lang="en-US" sz="1400" b="1" kern="0" dirty="0" smtClean="0">
                <a:solidFill>
                  <a:schemeClr val="tx2"/>
                </a:solidFill>
              </a:rPr>
              <a:t>Monitors</a:t>
            </a:r>
            <a:endParaRPr lang="en-US" sz="1400" b="1" kern="0" dirty="0">
              <a:solidFill>
                <a:schemeClr val="tx2"/>
              </a:solidFill>
            </a:endParaRPr>
          </a:p>
          <a:p>
            <a:pPr algn="ctr" fontAlgn="base">
              <a:spcBef>
                <a:spcPct val="0"/>
              </a:spcBef>
              <a:spcAft>
                <a:spcPct val="0"/>
              </a:spcAft>
              <a:defRPr/>
            </a:pPr>
            <a:endParaRPr lang="en-US" sz="1000" b="1" kern="0" dirty="0">
              <a:solidFill>
                <a:srgbClr val="000000"/>
              </a:solidFill>
            </a:endParaRPr>
          </a:p>
        </p:txBody>
      </p:sp>
      <p:sp>
        <p:nvSpPr>
          <p:cNvPr id="14" name="Rectangle 13"/>
          <p:cNvSpPr/>
          <p:nvPr/>
        </p:nvSpPr>
        <p:spPr>
          <a:xfrm rot="10800000">
            <a:off x="2610510" y="2134655"/>
            <a:ext cx="9094788" cy="384721"/>
          </a:xfrm>
          <a:prstGeom prst="rect">
            <a:avLst/>
          </a:prstGeom>
          <a:solidFill>
            <a:schemeClr val="tx1">
              <a:lumMod val="40000"/>
              <a:lumOff val="60000"/>
            </a:schemeClr>
          </a:solidFill>
          <a:ln>
            <a:noFill/>
          </a:ln>
        </p:spPr>
        <p:txBody>
          <a:bodyPr wrap="square" lIns="91440" tIns="91440" rIns="91440" bIns="91440" anchor="t">
            <a:spAutoFit/>
          </a:bodyPr>
          <a:lstStyle/>
          <a:p>
            <a:pPr algn="ctr" fontAlgn="base">
              <a:spcBef>
                <a:spcPct val="0"/>
              </a:spcBef>
              <a:spcAft>
                <a:spcPct val="0"/>
              </a:spcAft>
              <a:defRPr/>
            </a:pPr>
            <a:endParaRPr lang="en-US" sz="1300" kern="0" dirty="0">
              <a:solidFill>
                <a:srgbClr val="FFFFFF"/>
              </a:solidFill>
            </a:endParaRPr>
          </a:p>
        </p:txBody>
      </p:sp>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7361854" y="815939"/>
            <a:ext cx="1600592" cy="127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92979" y="1171964"/>
            <a:ext cx="1025330" cy="907417"/>
          </a:xfrm>
          <a:prstGeom prst="rect">
            <a:avLst/>
          </a:prstGeom>
        </p:spPr>
      </p:pic>
      <p:sp>
        <p:nvSpPr>
          <p:cNvPr id="17" name="TextBox 16"/>
          <p:cNvSpPr txBox="1"/>
          <p:nvPr/>
        </p:nvSpPr>
        <p:spPr>
          <a:xfrm>
            <a:off x="2939143" y="4788003"/>
            <a:ext cx="3853543" cy="892552"/>
          </a:xfrm>
          <a:prstGeom prst="rect">
            <a:avLst/>
          </a:prstGeom>
          <a:noFill/>
        </p:spPr>
        <p:txBody>
          <a:bodyPr wrap="square" rtlCol="0">
            <a:spAutoFit/>
          </a:bodyPr>
          <a:lstStyle/>
          <a:p>
            <a:pPr marL="115885" indent="-115885" defTabSz="914273">
              <a:spcBef>
                <a:spcPts val="400"/>
              </a:spcBef>
              <a:buSzPct val="120000"/>
              <a:buFont typeface="Arial" pitchFamily="34" charset="0"/>
              <a:buChar char="•"/>
              <a:defRPr/>
            </a:pPr>
            <a:r>
              <a:rPr lang="en-US" sz="1050" dirty="0" smtClean="0">
                <a:solidFill>
                  <a:srgbClr val="000000"/>
                </a:solidFill>
                <a:cs typeface="Calibri" pitchFamily="34" charset="0"/>
              </a:rPr>
              <a:t>Essential features for productivity </a:t>
            </a:r>
            <a:endParaRPr lang="en-US" sz="1050" dirty="0">
              <a:solidFill>
                <a:srgbClr val="000000"/>
              </a:solidFill>
              <a:cs typeface="Calibri" pitchFamily="34" charset="0"/>
            </a:endParaRPr>
          </a:p>
          <a:p>
            <a:pPr marL="115885" indent="-115885" defTabSz="914273">
              <a:spcBef>
                <a:spcPts val="400"/>
              </a:spcBef>
              <a:buSzPct val="120000"/>
              <a:buFont typeface="Arial" pitchFamily="34" charset="0"/>
              <a:buChar char="•"/>
              <a:defRPr/>
            </a:pPr>
            <a:r>
              <a:rPr lang="en-US" sz="1050" dirty="0" smtClean="0">
                <a:solidFill>
                  <a:srgbClr val="000000"/>
                </a:solidFill>
                <a:cs typeface="Calibri" pitchFamily="34" charset="0"/>
              </a:rPr>
              <a:t>Choices for all budgets </a:t>
            </a:r>
          </a:p>
          <a:p>
            <a:pPr marL="115885" indent="-115885" defTabSz="914273">
              <a:spcBef>
                <a:spcPts val="400"/>
              </a:spcBef>
              <a:buSzPct val="120000"/>
              <a:buFont typeface="Arial" pitchFamily="34" charset="0"/>
              <a:buChar char="•"/>
              <a:defRPr/>
            </a:pPr>
            <a:r>
              <a:rPr lang="en-US" sz="1050" dirty="0" smtClean="0">
                <a:solidFill>
                  <a:srgbClr val="000000"/>
                </a:solidFill>
                <a:cs typeface="Calibri" pitchFamily="34" charset="0"/>
              </a:rPr>
              <a:t>Eco-conscious materials with energy-efficient features</a:t>
            </a:r>
          </a:p>
          <a:p>
            <a:pPr marL="115885" indent="-115885" defTabSz="914273">
              <a:spcBef>
                <a:spcPts val="400"/>
              </a:spcBef>
              <a:buSzPct val="120000"/>
              <a:buFont typeface="Arial" pitchFamily="34" charset="0"/>
              <a:buChar char="•"/>
              <a:defRPr/>
            </a:pPr>
            <a:r>
              <a:rPr lang="en-US" sz="1050" dirty="0" smtClean="0">
                <a:solidFill>
                  <a:srgbClr val="000000"/>
                </a:solidFill>
                <a:cs typeface="Calibri" pitchFamily="34" charset="0"/>
              </a:rPr>
              <a:t>Superb reliability </a:t>
            </a:r>
          </a:p>
        </p:txBody>
      </p:sp>
      <p:sp>
        <p:nvSpPr>
          <p:cNvPr id="18" name="TextBox 17"/>
          <p:cNvSpPr txBox="1"/>
          <p:nvPr/>
        </p:nvSpPr>
        <p:spPr>
          <a:xfrm>
            <a:off x="7180869" y="4788004"/>
            <a:ext cx="2211697" cy="1267014"/>
          </a:xfrm>
          <a:prstGeom prst="rect">
            <a:avLst/>
          </a:prstGeom>
          <a:noFill/>
        </p:spPr>
        <p:txBody>
          <a:bodyPr wrap="square" rtlCol="0">
            <a:spAutoFit/>
          </a:bodyPr>
          <a:lstStyle/>
          <a:p>
            <a:pPr marL="115885" indent="-115885" defTabSz="914273">
              <a:spcBef>
                <a:spcPts val="400"/>
              </a:spcBef>
              <a:buSzPct val="120000"/>
              <a:buFont typeface="Arial" pitchFamily="34" charset="0"/>
              <a:buChar char="•"/>
              <a:defRPr/>
            </a:pPr>
            <a:r>
              <a:rPr lang="en-US" sz="1050" dirty="0" smtClean="0">
                <a:solidFill>
                  <a:srgbClr val="000000"/>
                </a:solidFill>
                <a:cs typeface="Calibri" pitchFamily="34" charset="0"/>
              </a:rPr>
              <a:t>Sharp details with easy viewing</a:t>
            </a:r>
          </a:p>
          <a:p>
            <a:pPr marL="115885" indent="-115885" defTabSz="914273">
              <a:spcBef>
                <a:spcPts val="400"/>
              </a:spcBef>
              <a:buSzPct val="120000"/>
              <a:buFont typeface="Arial" pitchFamily="34" charset="0"/>
              <a:buChar char="•"/>
              <a:defRPr/>
            </a:pPr>
            <a:r>
              <a:rPr lang="en-US" sz="1050" dirty="0" smtClean="0">
                <a:solidFill>
                  <a:srgbClr val="000000"/>
                </a:solidFill>
                <a:cs typeface="Calibri" pitchFamily="34" charset="0"/>
              </a:rPr>
              <a:t>Ideally sized for conference rooms seating up to 20 people </a:t>
            </a:r>
          </a:p>
          <a:p>
            <a:pPr marL="115885" indent="-115885" defTabSz="914273">
              <a:spcBef>
                <a:spcPts val="400"/>
              </a:spcBef>
              <a:buSzPct val="120000"/>
              <a:buFont typeface="Arial" pitchFamily="34" charset="0"/>
              <a:buChar char="•"/>
              <a:defRPr/>
            </a:pPr>
            <a:r>
              <a:rPr lang="en-US" sz="1050" dirty="0" smtClean="0">
                <a:solidFill>
                  <a:srgbClr val="000000"/>
                </a:solidFill>
                <a:cs typeface="Calibri" pitchFamily="34" charset="0"/>
              </a:rPr>
              <a:t>Easy set up</a:t>
            </a:r>
          </a:p>
          <a:p>
            <a:pPr marL="115885" indent="-115885" defTabSz="914273">
              <a:spcBef>
                <a:spcPts val="400"/>
              </a:spcBef>
              <a:buSzPct val="120000"/>
              <a:buFont typeface="Arial" pitchFamily="34" charset="0"/>
              <a:buChar char="•"/>
              <a:defRPr/>
            </a:pPr>
            <a:r>
              <a:rPr lang="en-US" sz="1050" dirty="0" smtClean="0">
                <a:solidFill>
                  <a:srgbClr val="000000"/>
                </a:solidFill>
                <a:cs typeface="Calibri" pitchFamily="34" charset="0"/>
              </a:rPr>
              <a:t>Compatible with most PCs</a:t>
            </a:r>
          </a:p>
          <a:p>
            <a:pPr marL="115885" indent="-115885" defTabSz="914273">
              <a:spcBef>
                <a:spcPts val="400"/>
              </a:spcBef>
              <a:buSzPct val="120000"/>
              <a:buFont typeface="Arial" pitchFamily="34" charset="0"/>
              <a:buChar char="•"/>
              <a:defRPr/>
            </a:pPr>
            <a:r>
              <a:rPr lang="en-US" sz="1050" dirty="0" smtClean="0">
                <a:solidFill>
                  <a:srgbClr val="000000"/>
                </a:solidFill>
                <a:cs typeface="Calibri" pitchFamily="34" charset="0"/>
              </a:rPr>
              <a:t>Interactive touch options</a:t>
            </a:r>
            <a:endParaRPr lang="en-US" sz="1050" dirty="0">
              <a:solidFill>
                <a:srgbClr val="000000"/>
              </a:solidFill>
              <a:cs typeface="Calibri" pitchFamily="34" charset="0"/>
            </a:endParaRPr>
          </a:p>
        </p:txBody>
      </p:sp>
      <p:sp>
        <p:nvSpPr>
          <p:cNvPr id="33" name="Rectangle 32"/>
          <p:cNvSpPr/>
          <p:nvPr/>
        </p:nvSpPr>
        <p:spPr>
          <a:xfrm>
            <a:off x="9575985" y="2596020"/>
            <a:ext cx="2129313" cy="584465"/>
          </a:xfrm>
          <a:prstGeom prst="rect">
            <a:avLst/>
          </a:prstGeom>
          <a:solidFill>
            <a:schemeClr val="accent2"/>
          </a:solidFill>
          <a:ln>
            <a:noFill/>
          </a:ln>
        </p:spPr>
        <p:txBody>
          <a:bodyPr wrap="square" lIns="91440" tIns="91440" rIns="91440" bIns="91440" anchor="t">
            <a:noAutofit/>
          </a:bodyPr>
          <a:lstStyle/>
          <a:p>
            <a:pPr algn="ctr" fontAlgn="base">
              <a:spcBef>
                <a:spcPct val="0"/>
              </a:spcBef>
              <a:spcAft>
                <a:spcPct val="0"/>
              </a:spcAft>
              <a:defRPr/>
            </a:pPr>
            <a:r>
              <a:rPr lang="en-US" sz="1400" b="1" kern="0" dirty="0" smtClean="0">
                <a:solidFill>
                  <a:schemeClr val="tx2"/>
                </a:solidFill>
              </a:rPr>
              <a:t>Specialty Monitors</a:t>
            </a:r>
            <a:endParaRPr lang="en-US" sz="1400" b="1" kern="0" dirty="0">
              <a:solidFill>
                <a:schemeClr val="tx2"/>
              </a:solidFill>
            </a:endParaRPr>
          </a:p>
        </p:txBody>
      </p:sp>
      <p:pic>
        <p:nvPicPr>
          <p:cNvPr id="34" name="Picture 3"/>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656900" y="1137953"/>
            <a:ext cx="914683" cy="79722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9575985" y="4788003"/>
            <a:ext cx="2129313" cy="913070"/>
          </a:xfrm>
          <a:prstGeom prst="rect">
            <a:avLst/>
          </a:prstGeom>
        </p:spPr>
        <p:txBody>
          <a:bodyPr wrap="square">
            <a:spAutoFit/>
          </a:bodyPr>
          <a:lstStyle/>
          <a:p>
            <a:pPr marL="112711" indent="-112711" fontAlgn="base">
              <a:spcBef>
                <a:spcPts val="400"/>
              </a:spcBef>
              <a:spcAft>
                <a:spcPct val="0"/>
              </a:spcAft>
              <a:buFont typeface="Arial" panose="020B0604020202020204" pitchFamily="34" charset="0"/>
              <a:buChar char="•"/>
            </a:pPr>
            <a:r>
              <a:rPr lang="en-US" sz="1000" dirty="0" smtClean="0">
                <a:solidFill>
                  <a:srgbClr val="000000"/>
                </a:solidFill>
              </a:rPr>
              <a:t>Medical Review monitors for reviewing patient records</a:t>
            </a:r>
          </a:p>
          <a:p>
            <a:pPr marL="112711" indent="-112711" fontAlgn="base">
              <a:spcBef>
                <a:spcPts val="400"/>
              </a:spcBef>
              <a:spcAft>
                <a:spcPct val="0"/>
              </a:spcAft>
              <a:buFont typeface="Arial" panose="020B0604020202020204" pitchFamily="34" charset="0"/>
              <a:buChar char="•"/>
            </a:pPr>
            <a:r>
              <a:rPr lang="en-US" sz="1000" dirty="0" smtClean="0">
                <a:solidFill>
                  <a:srgbClr val="000000"/>
                </a:solidFill>
              </a:rPr>
              <a:t>Multi-Client monitor for viewing data from up to four client sources on  one screen</a:t>
            </a:r>
          </a:p>
        </p:txBody>
      </p:sp>
      <p:sp>
        <p:nvSpPr>
          <p:cNvPr id="49" name="Rectangle 48"/>
          <p:cNvSpPr/>
          <p:nvPr/>
        </p:nvSpPr>
        <p:spPr>
          <a:xfrm>
            <a:off x="220826" y="4788004"/>
            <a:ext cx="2163389" cy="1054135"/>
          </a:xfrm>
          <a:prstGeom prst="rect">
            <a:avLst/>
          </a:prstGeom>
        </p:spPr>
        <p:txBody>
          <a:bodyPr wrap="square">
            <a:spAutoFit/>
          </a:bodyPr>
          <a:lstStyle/>
          <a:p>
            <a:pPr marL="112711" indent="-112711" fontAlgn="base">
              <a:spcBef>
                <a:spcPts val="400"/>
              </a:spcBef>
              <a:spcAft>
                <a:spcPct val="0"/>
              </a:spcAft>
              <a:buFont typeface="Arial" panose="020B0604020202020204" pitchFamily="34" charset="0"/>
              <a:buChar char="•"/>
            </a:pPr>
            <a:r>
              <a:rPr lang="en-US" sz="1050" dirty="0" smtClean="0">
                <a:solidFill>
                  <a:srgbClr val="000000"/>
                </a:solidFill>
              </a:rPr>
              <a:t>Award-winning high performance choices</a:t>
            </a:r>
            <a:endParaRPr lang="en-US" sz="1050" dirty="0">
              <a:solidFill>
                <a:srgbClr val="000000"/>
              </a:solidFill>
            </a:endParaRPr>
          </a:p>
          <a:p>
            <a:pPr marL="112711" indent="-112711" fontAlgn="base">
              <a:spcBef>
                <a:spcPts val="400"/>
              </a:spcBef>
              <a:spcAft>
                <a:spcPct val="0"/>
              </a:spcAft>
              <a:buFont typeface="Arial" panose="020B0604020202020204" pitchFamily="34" charset="0"/>
              <a:buChar char="•"/>
            </a:pPr>
            <a:r>
              <a:rPr lang="en-US" sz="1050" dirty="0" smtClean="0">
                <a:solidFill>
                  <a:srgbClr val="000000"/>
                </a:solidFill>
              </a:rPr>
              <a:t>Color precision</a:t>
            </a:r>
          </a:p>
          <a:p>
            <a:pPr marL="112711" indent="-112711" fontAlgn="base">
              <a:spcBef>
                <a:spcPts val="400"/>
              </a:spcBef>
              <a:spcAft>
                <a:spcPct val="0"/>
              </a:spcAft>
              <a:buFont typeface="Arial" panose="020B0604020202020204" pitchFamily="34" charset="0"/>
              <a:buChar char="•"/>
            </a:pPr>
            <a:r>
              <a:rPr lang="en-US" sz="1050" dirty="0" smtClean="0">
                <a:solidFill>
                  <a:srgbClr val="000000"/>
                </a:solidFill>
              </a:rPr>
              <a:t>Brilliant screen resolution</a:t>
            </a:r>
            <a:endParaRPr lang="en-US" sz="1050" dirty="0">
              <a:solidFill>
                <a:srgbClr val="000000"/>
              </a:solidFill>
            </a:endParaRPr>
          </a:p>
          <a:p>
            <a:pPr marL="112711" indent="-112711" fontAlgn="base">
              <a:spcBef>
                <a:spcPts val="400"/>
              </a:spcBef>
              <a:spcAft>
                <a:spcPct val="0"/>
              </a:spcAft>
              <a:buFont typeface="Arial" panose="020B0604020202020204" pitchFamily="34" charset="0"/>
              <a:buChar char="•"/>
            </a:pPr>
            <a:r>
              <a:rPr lang="en-US" sz="1050" dirty="0" smtClean="0">
                <a:solidFill>
                  <a:srgbClr val="000000"/>
                </a:solidFill>
              </a:rPr>
              <a:t>Innovative product design                                                                                  </a:t>
            </a:r>
            <a:endParaRPr lang="en-US" sz="1050" dirty="0">
              <a:solidFill>
                <a:srgbClr val="000000"/>
              </a:solidFill>
            </a:endParaRPr>
          </a:p>
        </p:txBody>
      </p:sp>
      <p:grpSp>
        <p:nvGrpSpPr>
          <p:cNvPr id="48" name="Group 2"/>
          <p:cNvGrpSpPr/>
          <p:nvPr/>
        </p:nvGrpSpPr>
        <p:grpSpPr>
          <a:xfrm flipV="1">
            <a:off x="365759" y="948536"/>
            <a:ext cx="2279352" cy="45719"/>
            <a:chOff x="-2198599" y="3158843"/>
            <a:chExt cx="2559474" cy="273977"/>
          </a:xfrm>
        </p:grpSpPr>
        <p:sp>
          <p:nvSpPr>
            <p:cNvPr id="55" name="Rectangle 4"/>
            <p:cNvSpPr/>
            <p:nvPr/>
          </p:nvSpPr>
          <p:spPr>
            <a:xfrm flipV="1">
              <a:off x="-2198599" y="3158843"/>
              <a:ext cx="512613" cy="273977"/>
            </a:xfrm>
            <a:prstGeom prst="rect">
              <a:avLst/>
            </a:prstGeom>
            <a:solidFill>
              <a:srgbClr val="6E2585"/>
            </a:solidFill>
            <a:ln w="25400" cap="flat" cmpd="sng" algn="ctr">
              <a:noFill/>
              <a:prstDash val="solid"/>
            </a:ln>
            <a:effectLst/>
          </p:spPr>
          <p:txBody>
            <a:bodyPr rIns="137160" rtlCol="0" anchor="ctr"/>
            <a:lstStyle/>
            <a:p>
              <a:pPr algn="r">
                <a:defRPr/>
              </a:pPr>
              <a:endParaRPr lang="en-US" b="1" kern="0" dirty="0" smtClean="0">
                <a:solidFill>
                  <a:prstClr val="white"/>
                </a:solidFill>
                <a:latin typeface="Museo Sans For Dell" panose="02000000000000000000" pitchFamily="2" charset="0"/>
              </a:endParaRPr>
            </a:p>
          </p:txBody>
        </p:sp>
        <p:sp>
          <p:nvSpPr>
            <p:cNvPr id="56" name="Rectangle 5"/>
            <p:cNvSpPr/>
            <p:nvPr/>
          </p:nvSpPr>
          <p:spPr>
            <a:xfrm flipV="1">
              <a:off x="-1176889" y="3158843"/>
              <a:ext cx="512613" cy="273977"/>
            </a:xfrm>
            <a:prstGeom prst="rect">
              <a:avLst/>
            </a:prstGeom>
            <a:solidFill>
              <a:srgbClr val="C0D34A"/>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sp>
          <p:nvSpPr>
            <p:cNvPr id="57" name="Rectangle 6"/>
            <p:cNvSpPr/>
            <p:nvPr/>
          </p:nvSpPr>
          <p:spPr>
            <a:xfrm flipV="1">
              <a:off x="-665362" y="3158843"/>
              <a:ext cx="512613" cy="273977"/>
            </a:xfrm>
            <a:prstGeom prst="rect">
              <a:avLst/>
            </a:prstGeom>
            <a:solidFill>
              <a:srgbClr val="F2AF00"/>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sp>
          <p:nvSpPr>
            <p:cNvPr id="58" name="Rectangle 7"/>
            <p:cNvSpPr/>
            <p:nvPr/>
          </p:nvSpPr>
          <p:spPr>
            <a:xfrm flipV="1">
              <a:off x="-153877" y="3158843"/>
              <a:ext cx="514752" cy="273977"/>
            </a:xfrm>
            <a:prstGeom prst="rect">
              <a:avLst/>
            </a:prstGeom>
            <a:solidFill>
              <a:srgbClr val="D74324"/>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sp>
          <p:nvSpPr>
            <p:cNvPr id="59" name="Rectangle 8"/>
            <p:cNvSpPr/>
            <p:nvPr/>
          </p:nvSpPr>
          <p:spPr>
            <a:xfrm flipV="1">
              <a:off x="-1690028" y="3158843"/>
              <a:ext cx="514752" cy="273977"/>
            </a:xfrm>
            <a:prstGeom prst="rect">
              <a:avLst/>
            </a:prstGeom>
            <a:solidFill>
              <a:srgbClr val="77CAC7"/>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grpSp>
      <p:sp>
        <p:nvSpPr>
          <p:cNvPr id="60" name="Rectangle 59"/>
          <p:cNvSpPr/>
          <p:nvPr/>
        </p:nvSpPr>
        <p:spPr>
          <a:xfrm>
            <a:off x="220827" y="3408349"/>
            <a:ext cx="2163388" cy="1165171"/>
          </a:xfrm>
          <a:prstGeom prst="rect">
            <a:avLst/>
          </a:prstGeom>
          <a:solidFill>
            <a:schemeClr val="accent1"/>
          </a:solidFill>
          <a:ln>
            <a:noFill/>
          </a:ln>
        </p:spPr>
        <p:txBody>
          <a:bodyPr wrap="square" lIns="91440" tIns="91440" rIns="91440" bIns="91440" anchor="t">
            <a:noAutofit/>
          </a:bodyPr>
          <a:lstStyle/>
          <a:p>
            <a:pPr algn="ctr" fontAlgn="base">
              <a:spcBef>
                <a:spcPct val="0"/>
              </a:spcBef>
              <a:spcAft>
                <a:spcPct val="0"/>
              </a:spcAft>
              <a:defRPr/>
            </a:pPr>
            <a:r>
              <a:rPr lang="en-US" sz="1200" b="1" kern="0" dirty="0">
                <a:solidFill>
                  <a:schemeClr val="tx2"/>
                </a:solidFill>
              </a:rPr>
              <a:t>A revolutionary viewing experience with uncompromising performance and innovative </a:t>
            </a:r>
            <a:r>
              <a:rPr lang="en-US" sz="1200" b="1" kern="0" dirty="0" smtClean="0">
                <a:solidFill>
                  <a:schemeClr val="tx2"/>
                </a:solidFill>
              </a:rPr>
              <a:t>design</a:t>
            </a:r>
            <a:endParaRPr lang="en-US" sz="1200" b="1" kern="0" dirty="0">
              <a:solidFill>
                <a:schemeClr val="tx2"/>
              </a:solidFill>
            </a:endParaRPr>
          </a:p>
        </p:txBody>
      </p:sp>
      <p:sp>
        <p:nvSpPr>
          <p:cNvPr id="3" name="TextBox 2"/>
          <p:cNvSpPr txBox="1"/>
          <p:nvPr/>
        </p:nvSpPr>
        <p:spPr>
          <a:xfrm>
            <a:off x="6621403" y="2193100"/>
            <a:ext cx="2789826" cy="286232"/>
          </a:xfrm>
          <a:prstGeom prst="rect">
            <a:avLst/>
          </a:prstGeom>
          <a:noFill/>
        </p:spPr>
        <p:txBody>
          <a:bodyPr wrap="square" rtlCol="0">
            <a:spAutoFit/>
          </a:bodyPr>
          <a:lstStyle/>
          <a:p>
            <a:pPr>
              <a:lnSpc>
                <a:spcPct val="90000"/>
              </a:lnSpc>
              <a:spcBef>
                <a:spcPts val="600"/>
              </a:spcBef>
              <a:spcAft>
                <a:spcPts val="0"/>
              </a:spcAft>
              <a:buClr>
                <a:schemeClr val="bg1"/>
              </a:buClr>
            </a:pPr>
            <a:r>
              <a:rPr lang="en-US" sz="1400" dirty="0" smtClean="0">
                <a:latin typeface="+mn-lt"/>
              </a:rPr>
              <a:t>Dell Monitors</a:t>
            </a:r>
          </a:p>
        </p:txBody>
      </p:sp>
      <p:sp>
        <p:nvSpPr>
          <p:cNvPr id="62" name="Rectangle 61"/>
          <p:cNvSpPr/>
          <p:nvPr/>
        </p:nvSpPr>
        <p:spPr>
          <a:xfrm rot="10800000">
            <a:off x="220827" y="2141703"/>
            <a:ext cx="2163388" cy="384721"/>
          </a:xfrm>
          <a:prstGeom prst="rect">
            <a:avLst/>
          </a:prstGeom>
          <a:solidFill>
            <a:schemeClr val="tx1">
              <a:lumMod val="40000"/>
              <a:lumOff val="60000"/>
            </a:schemeClr>
          </a:solidFill>
          <a:ln>
            <a:noFill/>
          </a:ln>
        </p:spPr>
        <p:txBody>
          <a:bodyPr wrap="square" lIns="91440" tIns="91440" rIns="91440" bIns="91440" anchor="t">
            <a:spAutoFit/>
          </a:bodyPr>
          <a:lstStyle/>
          <a:p>
            <a:pPr algn="ctr" fontAlgn="base">
              <a:spcBef>
                <a:spcPct val="0"/>
              </a:spcBef>
              <a:spcAft>
                <a:spcPct val="0"/>
              </a:spcAft>
              <a:defRPr/>
            </a:pPr>
            <a:endParaRPr lang="en-US" sz="1300" kern="0" dirty="0">
              <a:solidFill>
                <a:srgbClr val="FFFFFF"/>
              </a:solidFill>
            </a:endParaRPr>
          </a:p>
        </p:txBody>
      </p:sp>
      <p:sp>
        <p:nvSpPr>
          <p:cNvPr id="63" name="TextBox 62"/>
          <p:cNvSpPr txBox="1"/>
          <p:nvPr/>
        </p:nvSpPr>
        <p:spPr>
          <a:xfrm>
            <a:off x="638399" y="2217588"/>
            <a:ext cx="2789826" cy="286232"/>
          </a:xfrm>
          <a:prstGeom prst="rect">
            <a:avLst/>
          </a:prstGeom>
          <a:noFill/>
        </p:spPr>
        <p:txBody>
          <a:bodyPr wrap="square" rtlCol="0">
            <a:spAutoFit/>
          </a:bodyPr>
          <a:lstStyle/>
          <a:p>
            <a:pPr>
              <a:lnSpc>
                <a:spcPct val="90000"/>
              </a:lnSpc>
              <a:spcBef>
                <a:spcPts val="600"/>
              </a:spcBef>
              <a:spcAft>
                <a:spcPts val="0"/>
              </a:spcAft>
              <a:buClr>
                <a:schemeClr val="bg1"/>
              </a:buClr>
            </a:pPr>
            <a:r>
              <a:rPr lang="en-US" sz="1400" dirty="0" smtClean="0">
                <a:latin typeface="+mn-lt"/>
              </a:rPr>
              <a:t>Dell UltraSharp </a:t>
            </a:r>
          </a:p>
        </p:txBody>
      </p:sp>
      <p:sp>
        <p:nvSpPr>
          <p:cNvPr id="64" name="Rectangle 63"/>
          <p:cNvSpPr/>
          <p:nvPr/>
        </p:nvSpPr>
        <p:spPr>
          <a:xfrm>
            <a:off x="2645111" y="3408351"/>
            <a:ext cx="4404022" cy="1165171"/>
          </a:xfrm>
          <a:prstGeom prst="rect">
            <a:avLst/>
          </a:prstGeom>
          <a:solidFill>
            <a:schemeClr val="tx1"/>
          </a:solidFill>
          <a:ln>
            <a:noFill/>
          </a:ln>
        </p:spPr>
        <p:txBody>
          <a:bodyPr wrap="square" lIns="91440" tIns="91440" rIns="91440" bIns="91440" anchor="t">
            <a:noAutofit/>
          </a:bodyPr>
          <a:lstStyle/>
          <a:p>
            <a:pPr algn="ctr" fontAlgn="base">
              <a:spcBef>
                <a:spcPct val="0"/>
              </a:spcBef>
              <a:spcAft>
                <a:spcPct val="0"/>
              </a:spcAft>
              <a:defRPr/>
            </a:pPr>
            <a:r>
              <a:rPr lang="en-US" sz="1200" b="1" kern="0" dirty="0" smtClean="0">
                <a:solidFill>
                  <a:schemeClr val="tx2"/>
                </a:solidFill>
              </a:rPr>
              <a:t>Reliable and environmentally efficient monitors with productivity boosting features, built for everyday business needs </a:t>
            </a:r>
            <a:endParaRPr lang="en-US" sz="1200" b="1" kern="0" dirty="0">
              <a:solidFill>
                <a:schemeClr val="tx2"/>
              </a:solidFill>
            </a:endParaRPr>
          </a:p>
        </p:txBody>
      </p:sp>
      <p:sp>
        <p:nvSpPr>
          <p:cNvPr id="65" name="Rectangle 64"/>
          <p:cNvSpPr/>
          <p:nvPr/>
        </p:nvSpPr>
        <p:spPr>
          <a:xfrm>
            <a:off x="7199532" y="3408350"/>
            <a:ext cx="2143334" cy="1165171"/>
          </a:xfrm>
          <a:prstGeom prst="rect">
            <a:avLst/>
          </a:prstGeom>
          <a:solidFill>
            <a:schemeClr val="accent3"/>
          </a:solidFill>
          <a:ln>
            <a:noFill/>
          </a:ln>
        </p:spPr>
        <p:txBody>
          <a:bodyPr wrap="square" lIns="91440" tIns="91440" rIns="91440" bIns="91440" anchor="t">
            <a:noAutofit/>
          </a:bodyPr>
          <a:lstStyle/>
          <a:p>
            <a:pPr algn="ctr" fontAlgn="base">
              <a:spcBef>
                <a:spcPct val="0"/>
              </a:spcBef>
              <a:spcAft>
                <a:spcPct val="0"/>
              </a:spcAft>
              <a:defRPr/>
            </a:pPr>
            <a:r>
              <a:rPr lang="en-US" sz="1200" b="1" kern="0" dirty="0" smtClean="0">
                <a:solidFill>
                  <a:schemeClr val="tx2"/>
                </a:solidFill>
              </a:rPr>
              <a:t>Collaborate clearly with Dell Large Format  Monitors</a:t>
            </a:r>
            <a:endParaRPr lang="en-US" sz="1200" b="1" kern="0" dirty="0">
              <a:solidFill>
                <a:schemeClr val="tx2"/>
              </a:solidFill>
            </a:endParaRPr>
          </a:p>
        </p:txBody>
      </p:sp>
      <p:pic>
        <p:nvPicPr>
          <p:cNvPr id="66" name="Picture 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0429716" y="603323"/>
            <a:ext cx="1275582" cy="127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Rectangle 66"/>
          <p:cNvSpPr/>
          <p:nvPr/>
        </p:nvSpPr>
        <p:spPr>
          <a:xfrm>
            <a:off x="9561964" y="3408349"/>
            <a:ext cx="2143334" cy="1165171"/>
          </a:xfrm>
          <a:prstGeom prst="rect">
            <a:avLst/>
          </a:prstGeom>
          <a:solidFill>
            <a:schemeClr val="accent2"/>
          </a:solidFill>
          <a:ln>
            <a:noFill/>
          </a:ln>
        </p:spPr>
        <p:txBody>
          <a:bodyPr wrap="square" lIns="91440" tIns="91440" rIns="91440" bIns="91440" anchor="t">
            <a:noAutofit/>
          </a:bodyPr>
          <a:lstStyle/>
          <a:p>
            <a:pPr algn="ctr" fontAlgn="base">
              <a:spcBef>
                <a:spcPct val="0"/>
              </a:spcBef>
              <a:spcAft>
                <a:spcPct val="0"/>
              </a:spcAft>
              <a:defRPr/>
            </a:pPr>
            <a:r>
              <a:rPr lang="en-US" sz="1200" b="1" kern="0" dirty="0" smtClean="0">
                <a:solidFill>
                  <a:schemeClr val="tx2"/>
                </a:solidFill>
              </a:rPr>
              <a:t>Specialized content viewing  for key market segments like medical and financial</a:t>
            </a:r>
            <a:endParaRPr lang="en-US" sz="1200" b="1" kern="0" dirty="0">
              <a:solidFill>
                <a:schemeClr val="tx2"/>
              </a:solidFill>
            </a:endParaRPr>
          </a:p>
        </p:txBody>
      </p:sp>
      <p:sp>
        <p:nvSpPr>
          <p:cNvPr id="35" name="TextBox 34">
            <a:hlinkClick r:id="rId9"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981352456"/>
      </p:ext>
    </p:extLst>
  </p:cSld>
  <p:clrMapOvr>
    <a:masterClrMapping/>
  </p:clrMapOvr>
  <p:transition spd="med">
    <p:wipe dir="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2" y="-1"/>
            <a:ext cx="12193082" cy="5777559"/>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
        <p:nvSpPr>
          <p:cNvPr id="21" name="TextBox 1">
            <a:hlinkClick r:id="rId5"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grpSp>
        <p:nvGrpSpPr>
          <p:cNvPr id="2" name="Group 1"/>
          <p:cNvGrpSpPr/>
          <p:nvPr/>
        </p:nvGrpSpPr>
        <p:grpSpPr>
          <a:xfrm>
            <a:off x="741042" y="1861958"/>
            <a:ext cx="7378575" cy="1247001"/>
            <a:chOff x="930948" y="1861958"/>
            <a:chExt cx="7378575" cy="1247001"/>
          </a:xfrm>
        </p:grpSpPr>
        <p:sp>
          <p:nvSpPr>
            <p:cNvPr id="5" name="TextBox 4"/>
            <p:cNvSpPr txBox="1"/>
            <p:nvPr/>
          </p:nvSpPr>
          <p:spPr>
            <a:xfrm>
              <a:off x="994083" y="2531062"/>
              <a:ext cx="5831989" cy="369332"/>
            </a:xfrm>
            <a:prstGeom prst="rect">
              <a:avLst/>
            </a:prstGeom>
            <a:noFill/>
          </p:spPr>
          <p:txBody>
            <a:bodyPr wrap="square" rtlCol="0">
              <a:spAutoFit/>
            </a:bodyPr>
            <a:lstStyle/>
            <a:p>
              <a:r>
                <a:rPr lang="en-US" dirty="0" smtClean="0">
                  <a:solidFill>
                    <a:srgbClr val="444444"/>
                  </a:solidFill>
                  <a:latin typeface="Arial" pitchFamily="34" charset="0"/>
                </a:rPr>
                <a:t>Shapes, styles and prices to fit your needs</a:t>
              </a:r>
              <a:endParaRPr lang="en-US" dirty="0">
                <a:solidFill>
                  <a:srgbClr val="444444"/>
                </a:solidFill>
                <a:latin typeface="Arial" pitchFamily="34" charset="0"/>
              </a:endParaRPr>
            </a:p>
          </p:txBody>
        </p:sp>
        <p:sp>
          <p:nvSpPr>
            <p:cNvPr id="19" name="TextBox 18"/>
            <p:cNvSpPr txBox="1"/>
            <p:nvPr/>
          </p:nvSpPr>
          <p:spPr>
            <a:xfrm>
              <a:off x="930948" y="1861958"/>
              <a:ext cx="7378575" cy="769441"/>
            </a:xfrm>
            <a:prstGeom prst="rect">
              <a:avLst/>
            </a:prstGeom>
            <a:noFill/>
          </p:spPr>
          <p:txBody>
            <a:bodyPr wrap="square" rtlCol="0">
              <a:spAutoFit/>
            </a:bodyPr>
            <a:lstStyle/>
            <a:p>
              <a:r>
                <a:rPr lang="en-US" sz="4400" b="1" dirty="0" smtClean="0">
                  <a:solidFill>
                    <a:srgbClr val="444444"/>
                  </a:solidFill>
                  <a:latin typeface="Arial" pitchFamily="34" charset="0"/>
                </a:rPr>
                <a:t>Dell Carrying Cases</a:t>
              </a:r>
              <a:endParaRPr lang="en-US" sz="4400" b="1" dirty="0">
                <a:solidFill>
                  <a:srgbClr val="444444"/>
                </a:solidFill>
                <a:latin typeface="Arial" pitchFamily="34" charset="0"/>
              </a:endParaRPr>
            </a:p>
          </p:txBody>
        </p:sp>
        <p:grpSp>
          <p:nvGrpSpPr>
            <p:cNvPr id="16" name="Group 15"/>
            <p:cNvGrpSpPr/>
            <p:nvPr/>
          </p:nvGrpSpPr>
          <p:grpSpPr>
            <a:xfrm flipV="1">
              <a:off x="1069180" y="3023020"/>
              <a:ext cx="3590284" cy="85939"/>
              <a:chOff x="-2198599" y="3158843"/>
              <a:chExt cx="2559474" cy="273977"/>
            </a:xfrm>
          </p:grpSpPr>
          <p:sp>
            <p:nvSpPr>
              <p:cNvPr id="17" name="Rectangle 16"/>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8" name="Rectangle 17"/>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9538" y="1397291"/>
            <a:ext cx="3566160" cy="2908401"/>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2561" t="1898" r="2310" b="1543"/>
          <a:stretch/>
        </p:blipFill>
        <p:spPr>
          <a:xfrm>
            <a:off x="6233019" y="956344"/>
            <a:ext cx="2843869" cy="3531765"/>
          </a:xfrm>
          <a:prstGeom prst="rect">
            <a:avLst/>
          </a:prstGeom>
        </p:spPr>
      </p:pic>
      <p:grpSp>
        <p:nvGrpSpPr>
          <p:cNvPr id="3" name="Group 2"/>
          <p:cNvGrpSpPr>
            <a:grpSpLocks noChangeAspect="1"/>
          </p:cNvGrpSpPr>
          <p:nvPr/>
        </p:nvGrpSpPr>
        <p:grpSpPr>
          <a:xfrm>
            <a:off x="854415" y="3349937"/>
            <a:ext cx="3657600" cy="550540"/>
            <a:chOff x="953132" y="3630642"/>
            <a:chExt cx="4705961" cy="708334"/>
          </a:xfrm>
        </p:grpSpPr>
        <p:grpSp>
          <p:nvGrpSpPr>
            <p:cNvPr id="44" name="Group 43"/>
            <p:cNvGrpSpPr/>
            <p:nvPr/>
          </p:nvGrpSpPr>
          <p:grpSpPr>
            <a:xfrm>
              <a:off x="4744693" y="3633581"/>
              <a:ext cx="914400" cy="705395"/>
              <a:chOff x="10169456" y="72125"/>
              <a:chExt cx="914400" cy="705395"/>
            </a:xfrm>
          </p:grpSpPr>
          <p:sp>
            <p:nvSpPr>
              <p:cNvPr id="68" name="Rectangle 67"/>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69" name="Group 68"/>
              <p:cNvGrpSpPr>
                <a:grpSpLocks noChangeAspect="1"/>
              </p:cNvGrpSpPr>
              <p:nvPr/>
            </p:nvGrpSpPr>
            <p:grpSpPr>
              <a:xfrm>
                <a:off x="10489496" y="192642"/>
                <a:ext cx="274320" cy="433425"/>
                <a:chOff x="753554" y="5820246"/>
                <a:chExt cx="429260" cy="678230"/>
              </a:xfrm>
            </p:grpSpPr>
            <p:sp>
              <p:nvSpPr>
                <p:cNvPr id="70"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71"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72"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73"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74"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75"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pic>
          <p:nvPicPr>
            <p:cNvPr id="46" name="Picture 45"/>
            <p:cNvPicPr>
              <a:picLocks noChangeAspect="1"/>
            </p:cNvPicPr>
            <p:nvPr/>
          </p:nvPicPr>
          <p:blipFill rotWithShape="1">
            <a:blip r:embed="rId8" cstate="email">
              <a:extLst>
                <a:ext uri="{28A0092B-C50C-407E-A947-70E740481C1C}">
                  <a14:useLocalDpi xmlns:a14="http://schemas.microsoft.com/office/drawing/2010/main"/>
                </a:ext>
              </a:extLst>
            </a:blip>
            <a:srcRect l="10343" t="6413" r="9043" b="169"/>
            <a:stretch/>
          </p:blipFill>
          <p:spPr>
            <a:xfrm>
              <a:off x="1902215" y="3630996"/>
              <a:ext cx="914399" cy="705395"/>
            </a:xfrm>
            <a:prstGeom prst="rect">
              <a:avLst/>
            </a:prstGeom>
          </p:spPr>
        </p:pic>
        <p:grpSp>
          <p:nvGrpSpPr>
            <p:cNvPr id="47" name="Group 46"/>
            <p:cNvGrpSpPr/>
            <p:nvPr/>
          </p:nvGrpSpPr>
          <p:grpSpPr>
            <a:xfrm>
              <a:off x="953132" y="3630996"/>
              <a:ext cx="914400" cy="705395"/>
              <a:chOff x="11130511" y="84667"/>
              <a:chExt cx="914400" cy="705395"/>
            </a:xfrm>
          </p:grpSpPr>
          <p:sp>
            <p:nvSpPr>
              <p:cNvPr id="61" name="Rectangle 60"/>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62" name="Group 61"/>
              <p:cNvGrpSpPr>
                <a:grpSpLocks noChangeAspect="1"/>
              </p:cNvGrpSpPr>
              <p:nvPr/>
            </p:nvGrpSpPr>
            <p:grpSpPr>
              <a:xfrm>
                <a:off x="11404831" y="205294"/>
                <a:ext cx="365760" cy="464141"/>
                <a:chOff x="700396" y="366353"/>
                <a:chExt cx="525543" cy="666902"/>
              </a:xfrm>
            </p:grpSpPr>
            <p:sp>
              <p:nvSpPr>
                <p:cNvPr id="63"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64"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65"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66"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67"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48" name="Group 47"/>
            <p:cNvGrpSpPr>
              <a:grpSpLocks noChangeAspect="1"/>
            </p:cNvGrpSpPr>
            <p:nvPr/>
          </p:nvGrpSpPr>
          <p:grpSpPr>
            <a:xfrm>
              <a:off x="3797171" y="3630642"/>
              <a:ext cx="914400" cy="704086"/>
              <a:chOff x="8083504" y="379370"/>
              <a:chExt cx="1204385" cy="927374"/>
            </a:xfrm>
          </p:grpSpPr>
          <p:sp>
            <p:nvSpPr>
              <p:cNvPr id="55"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56" name="Group 55"/>
              <p:cNvGrpSpPr/>
              <p:nvPr/>
            </p:nvGrpSpPr>
            <p:grpSpPr>
              <a:xfrm>
                <a:off x="8419625" y="481200"/>
                <a:ext cx="520700" cy="678993"/>
                <a:chOff x="703181" y="4463913"/>
                <a:chExt cx="520700" cy="678993"/>
              </a:xfrm>
            </p:grpSpPr>
            <p:sp>
              <p:nvSpPr>
                <p:cNvPr id="57"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58"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59"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60"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nvGrpSpPr>
            <p:cNvPr id="49" name="Group 48"/>
            <p:cNvGrpSpPr/>
            <p:nvPr/>
          </p:nvGrpSpPr>
          <p:grpSpPr>
            <a:xfrm>
              <a:off x="2854523" y="3631225"/>
              <a:ext cx="914400" cy="704088"/>
              <a:chOff x="505092" y="3130474"/>
              <a:chExt cx="914400" cy="704088"/>
            </a:xfrm>
          </p:grpSpPr>
          <p:sp>
            <p:nvSpPr>
              <p:cNvPr id="50"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51" name="Group 50"/>
              <p:cNvGrpSpPr/>
              <p:nvPr/>
            </p:nvGrpSpPr>
            <p:grpSpPr>
              <a:xfrm>
                <a:off x="714246" y="3191091"/>
                <a:ext cx="494251" cy="574633"/>
                <a:chOff x="714246" y="3191091"/>
                <a:chExt cx="494251" cy="574633"/>
              </a:xfrm>
            </p:grpSpPr>
            <p:sp>
              <p:nvSpPr>
                <p:cNvPr id="52"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3"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4"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677025922"/>
      </p:ext>
    </p:extLst>
  </p:cSld>
  <p:clrMapOvr>
    <a:masterClrMapping/>
  </p:clrMapOvr>
  <p:transition spd="med">
    <p:wipe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16777" y="1381090"/>
            <a:ext cx="2028037" cy="3198692"/>
          </a:xfrm>
          <a:prstGeom prst="rect">
            <a:avLst/>
          </a:prstGeom>
        </p:spPr>
      </p:pic>
      <p:sp>
        <p:nvSpPr>
          <p:cNvPr id="2" name="Title 1"/>
          <p:cNvSpPr>
            <a:spLocks noGrp="1"/>
          </p:cNvSpPr>
          <p:nvPr>
            <p:ph type="title"/>
          </p:nvPr>
        </p:nvSpPr>
        <p:spPr/>
        <p:txBody>
          <a:bodyPr/>
          <a:lstStyle/>
          <a:p>
            <a:r>
              <a:rPr lang="en-US" sz="3600" dirty="0"/>
              <a:t>Why Dell </a:t>
            </a:r>
            <a:r>
              <a:rPr lang="en-US" sz="3600" dirty="0" smtClean="0"/>
              <a:t>Carrying Cases</a:t>
            </a:r>
            <a:endParaRPr lang="en-US" dirty="0"/>
          </a:p>
        </p:txBody>
      </p:sp>
      <p:grpSp>
        <p:nvGrpSpPr>
          <p:cNvPr id="6" name="Group 6"/>
          <p:cNvGrpSpPr/>
          <p:nvPr/>
        </p:nvGrpSpPr>
        <p:grpSpPr>
          <a:xfrm flipV="1">
            <a:off x="384421" y="1017730"/>
            <a:ext cx="2279352" cy="45719"/>
            <a:chOff x="-2198599" y="3158843"/>
            <a:chExt cx="2559474" cy="273977"/>
          </a:xfrm>
        </p:grpSpPr>
        <p:sp>
          <p:nvSpPr>
            <p:cNvPr id="7" name="Rectangle 7"/>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8" name="Rectangle 8"/>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9" name="Rectangle 9"/>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0" name="Rectangle 10"/>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1" name="Rectangle 11"/>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49" name="TextBox 48"/>
          <p:cNvSpPr txBox="1"/>
          <p:nvPr/>
        </p:nvSpPr>
        <p:spPr>
          <a:xfrm>
            <a:off x="507781" y="2019632"/>
            <a:ext cx="1065749"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5"/>
                </a:solidFill>
              </a:rPr>
              <a:t>1</a:t>
            </a:r>
          </a:p>
        </p:txBody>
      </p:sp>
      <p:sp>
        <p:nvSpPr>
          <p:cNvPr id="50" name="TextBox 49"/>
          <p:cNvSpPr txBox="1"/>
          <p:nvPr/>
        </p:nvSpPr>
        <p:spPr>
          <a:xfrm>
            <a:off x="507782" y="2931299"/>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5"/>
                </a:solidFill>
              </a:rPr>
              <a:t>2</a:t>
            </a:r>
          </a:p>
        </p:txBody>
      </p:sp>
      <p:sp>
        <p:nvSpPr>
          <p:cNvPr id="51" name="TextBox 50"/>
          <p:cNvSpPr txBox="1"/>
          <p:nvPr/>
        </p:nvSpPr>
        <p:spPr>
          <a:xfrm>
            <a:off x="507782" y="4002571"/>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5"/>
                </a:solidFill>
              </a:rPr>
              <a:t>3</a:t>
            </a:r>
          </a:p>
        </p:txBody>
      </p:sp>
      <p:sp>
        <p:nvSpPr>
          <p:cNvPr id="54" name="TextBox 53"/>
          <p:cNvSpPr txBox="1"/>
          <p:nvPr/>
        </p:nvSpPr>
        <p:spPr>
          <a:xfrm>
            <a:off x="1044955" y="2034909"/>
            <a:ext cx="5771822" cy="761747"/>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5"/>
                </a:solidFill>
              </a:rPr>
              <a:t>Maximum protection: </a:t>
            </a:r>
            <a:r>
              <a:rPr lang="en-US" sz="1450" dirty="0" smtClean="0">
                <a:solidFill>
                  <a:schemeClr val="bg2"/>
                </a:solidFill>
              </a:rPr>
              <a:t>Range of styles made of durable, weather resistant materials on the outside and high quality dedicated plush-lined materials on the inside, keeping your devices protected.</a:t>
            </a:r>
          </a:p>
        </p:txBody>
      </p:sp>
      <p:sp>
        <p:nvSpPr>
          <p:cNvPr id="55" name="TextBox 54"/>
          <p:cNvSpPr txBox="1"/>
          <p:nvPr/>
        </p:nvSpPr>
        <p:spPr>
          <a:xfrm>
            <a:off x="1044953" y="2976420"/>
            <a:ext cx="5403471" cy="761747"/>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5"/>
                </a:solidFill>
              </a:rPr>
              <a:t>Comfortable to use: </a:t>
            </a:r>
            <a:r>
              <a:rPr lang="en-US" sz="1450" dirty="0" smtClean="0">
                <a:solidFill>
                  <a:srgbClr val="000000"/>
                </a:solidFill>
              </a:rPr>
              <a:t>Padded adjustable shoulder straps, handles, breathable back padding and side straps for most cases offer added carrying comfort and a customized fit.</a:t>
            </a:r>
            <a:endParaRPr lang="en-US" sz="1450" dirty="0">
              <a:solidFill>
                <a:srgbClr val="000000"/>
              </a:solidFill>
            </a:endParaRPr>
          </a:p>
        </p:txBody>
      </p:sp>
      <p:sp>
        <p:nvSpPr>
          <p:cNvPr id="57" name="TextBox 56"/>
          <p:cNvSpPr txBox="1"/>
          <p:nvPr/>
        </p:nvSpPr>
        <p:spPr>
          <a:xfrm>
            <a:off x="1044955" y="3937863"/>
            <a:ext cx="5771822" cy="1284967"/>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5"/>
                </a:solidFill>
              </a:rPr>
              <a:t>Stylish, functional designs: </a:t>
            </a:r>
            <a:r>
              <a:rPr lang="en-US" sz="1450" dirty="0" smtClean="0">
                <a:solidFill>
                  <a:srgbClr val="000000"/>
                </a:solidFill>
              </a:rPr>
              <a:t>Varying bag designs and forms to suit your needs and styles. Multiple pockets to store and organize your devices. Dedicated battery pocket and cable pass-through for select carrying cases offer convenient in-bag charging of laptop.</a:t>
            </a:r>
            <a:endParaRPr lang="en-US" sz="1450" dirty="0">
              <a:solidFill>
                <a:srgbClr val="000000"/>
              </a:solidFill>
            </a:endParaRPr>
          </a:p>
          <a:p>
            <a:pPr fontAlgn="base">
              <a:spcBef>
                <a:spcPct val="0"/>
              </a:spcBef>
              <a:spcAft>
                <a:spcPts val="600"/>
              </a:spcAft>
              <a:buClr>
                <a:srgbClr val="0085C3"/>
              </a:buClr>
            </a:pPr>
            <a:r>
              <a:rPr lang="en-US" sz="1450" dirty="0" smtClean="0">
                <a:solidFill>
                  <a:srgbClr val="000000"/>
                </a:solidFill>
              </a:rPr>
              <a:t> </a:t>
            </a:r>
            <a:endParaRPr lang="en-US" sz="1450" dirty="0">
              <a:solidFill>
                <a:srgbClr val="000000"/>
              </a:solidFill>
            </a:endParaRPr>
          </a:p>
        </p:txBody>
      </p:sp>
      <p:cxnSp>
        <p:nvCxnSpPr>
          <p:cNvPr id="60" name="Straight Connector 59"/>
          <p:cNvCxnSpPr/>
          <p:nvPr/>
        </p:nvCxnSpPr>
        <p:spPr>
          <a:xfrm>
            <a:off x="621290" y="2862827"/>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21290" y="3815689"/>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21290" y="4984635"/>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7">
            <a:hlinkClick r:id="rId3"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28" name="Picture 27"/>
          <p:cNvPicPr>
            <a:picLocks noChangeAspect="1"/>
          </p:cNvPicPr>
          <p:nvPr/>
        </p:nvPicPr>
        <p:blipFill>
          <a:blip r:embed="rId4">
            <a:clrChange>
              <a:clrFrom>
                <a:srgbClr val="FFFFFF"/>
              </a:clrFrom>
              <a:clrTo>
                <a:srgbClr val="FFFFFF">
                  <a:alpha val="0"/>
                </a:srgbClr>
              </a:clrTo>
            </a:clrChange>
          </a:blip>
          <a:stretch>
            <a:fillRect/>
          </a:stretch>
        </p:blipFill>
        <p:spPr>
          <a:xfrm>
            <a:off x="8823950" y="2502208"/>
            <a:ext cx="2482646" cy="2094973"/>
          </a:xfrm>
          <a:prstGeom prst="rect">
            <a:avLst/>
          </a:prstGeom>
        </p:spPr>
      </p:pic>
    </p:spTree>
    <p:extLst>
      <p:ext uri="{BB962C8B-B14F-4D97-AF65-F5344CB8AC3E}">
        <p14:creationId xmlns:p14="http://schemas.microsoft.com/office/powerpoint/2010/main" val="116141955"/>
      </p:ext>
    </p:extLst>
  </p:cSld>
  <p:clrMapOvr>
    <a:masterClrMapping/>
  </p:clrMapOvr>
  <p:transition spd="med">
    <p:wipe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Dell Peripherals – Carrying Cases</a:t>
            </a:r>
            <a:endParaRPr lang="en-US" sz="3200" dirty="0"/>
          </a:p>
        </p:txBody>
      </p:sp>
      <p:sp>
        <p:nvSpPr>
          <p:cNvPr id="3" name="Content Placeholder 2"/>
          <p:cNvSpPr>
            <a:spLocks noGrp="1"/>
          </p:cNvSpPr>
          <p:nvPr>
            <p:ph sz="half" idx="1"/>
          </p:nvPr>
        </p:nvSpPr>
        <p:spPr>
          <a:xfrm>
            <a:off x="365759" y="920298"/>
            <a:ext cx="10607039" cy="278589"/>
          </a:xfrm>
          <a:prstGeom prst="rect">
            <a:avLst/>
          </a:prstGeom>
        </p:spPr>
        <p:txBody>
          <a:bodyPr>
            <a:normAutofit/>
          </a:bodyPr>
          <a:lstStyle/>
          <a:p>
            <a:pPr marL="0" indent="0">
              <a:buNone/>
            </a:pPr>
            <a:r>
              <a:rPr lang="en-US" sz="1200" dirty="0"/>
              <a:t>Protect and carry your Dell laptop, tablet or </a:t>
            </a:r>
            <a:r>
              <a:rPr lang="en-US" sz="1200" dirty="0" err="1"/>
              <a:t>ultrabook</a:t>
            </a:r>
            <a:r>
              <a:rPr lang="en-US" sz="1200" dirty="0"/>
              <a:t> in style with carrying cases from Dell.</a:t>
            </a:r>
          </a:p>
        </p:txBody>
      </p:sp>
      <p:grpSp>
        <p:nvGrpSpPr>
          <p:cNvPr id="5" name="Group 4"/>
          <p:cNvGrpSpPr/>
          <p:nvPr/>
        </p:nvGrpSpPr>
        <p:grpSpPr>
          <a:xfrm>
            <a:off x="608405" y="1249561"/>
            <a:ext cx="11583594" cy="1430501"/>
            <a:chOff x="608405" y="2512308"/>
            <a:chExt cx="11583594" cy="1430501"/>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05" y="2512308"/>
              <a:ext cx="1193800" cy="143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2274276" y="2563475"/>
              <a:ext cx="9917723" cy="1332485"/>
              <a:chOff x="2274276" y="2897578"/>
              <a:chExt cx="9917723" cy="1332485"/>
            </a:xfrm>
          </p:grpSpPr>
          <p:sp>
            <p:nvSpPr>
              <p:cNvPr id="13" name="Rectangle 12"/>
              <p:cNvSpPr/>
              <p:nvPr/>
            </p:nvSpPr>
            <p:spPr>
              <a:xfrm>
                <a:off x="2274276" y="2897578"/>
                <a:ext cx="9917723" cy="1332485"/>
              </a:xfrm>
              <a:prstGeom prst="rect">
                <a:avLst/>
              </a:prstGeom>
              <a:solidFill>
                <a:srgbClr val="E7E7E7"/>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9" name="Rectangle 8"/>
              <p:cNvSpPr/>
              <p:nvPr/>
            </p:nvSpPr>
            <p:spPr>
              <a:xfrm>
                <a:off x="2427513" y="2958671"/>
                <a:ext cx="9302931" cy="1169551"/>
              </a:xfrm>
              <a:prstGeom prst="rect">
                <a:avLst/>
              </a:prstGeom>
            </p:spPr>
            <p:txBody>
              <a:bodyPr wrap="square">
                <a:spAutoFit/>
              </a:bodyPr>
              <a:lstStyle/>
              <a:p>
                <a:pPr lvl="0">
                  <a:spcAft>
                    <a:spcPts val="600"/>
                  </a:spcAft>
                </a:pPr>
                <a:r>
                  <a:rPr lang="en-US" dirty="0">
                    <a:solidFill>
                      <a:schemeClr val="bg2"/>
                    </a:solidFill>
                  </a:rPr>
                  <a:t>Dell Premier Backpack (M) </a:t>
                </a:r>
              </a:p>
              <a:p>
                <a:pPr lvl="0">
                  <a:spcAft>
                    <a:spcPts val="300"/>
                  </a:spcAft>
                </a:pPr>
                <a:r>
                  <a:rPr lang="en-US" sz="1050" dirty="0">
                    <a:solidFill>
                      <a:schemeClr val="bg2"/>
                    </a:solidFill>
                  </a:rPr>
                  <a:t>Designed as a mobile office for professionals looking for a streamlined, secure way to transport a notebook, tablet and accessories and stay as productive on-the-go as they are in the office. </a:t>
                </a:r>
              </a:p>
              <a:p>
                <a:pPr marL="376757" lvl="0" indent="-218012">
                  <a:spcAft>
                    <a:spcPts val="300"/>
                  </a:spcAft>
                  <a:buClr>
                    <a:schemeClr val="tx1"/>
                  </a:buClr>
                  <a:buFont typeface="Arial" pitchFamily="34" charset="0"/>
                  <a:buChar char="•"/>
                </a:pPr>
                <a:r>
                  <a:rPr lang="en-US" sz="1050" dirty="0">
                    <a:solidFill>
                      <a:schemeClr val="bg2"/>
                    </a:solidFill>
                  </a:rPr>
                  <a:t>TSA Checkpoint-Friendly</a:t>
                </a:r>
              </a:p>
              <a:p>
                <a:pPr marL="376757" lvl="0" indent="-218012">
                  <a:spcAft>
                    <a:spcPts val="300"/>
                  </a:spcAft>
                  <a:buClr>
                    <a:schemeClr val="tx1"/>
                  </a:buClr>
                  <a:buFont typeface="Arial" pitchFamily="34" charset="0"/>
                  <a:buChar char="•"/>
                </a:pPr>
                <a:r>
                  <a:rPr lang="en-US" sz="1050" dirty="0">
                    <a:solidFill>
                      <a:schemeClr val="bg2"/>
                    </a:solidFill>
                  </a:rPr>
                  <a:t>An internal pocket is designed for the Dell Power Companion (sold separately)</a:t>
                </a:r>
                <a:endParaRPr lang="en-US" sz="1400" dirty="0">
                  <a:solidFill>
                    <a:schemeClr val="bg2"/>
                  </a:solidFill>
                </a:endParaRPr>
              </a:p>
            </p:txBody>
          </p:sp>
        </p:grpSp>
      </p:grpSp>
      <p:grpSp>
        <p:nvGrpSpPr>
          <p:cNvPr id="18" name="Group 17"/>
          <p:cNvGrpSpPr/>
          <p:nvPr/>
        </p:nvGrpSpPr>
        <p:grpSpPr>
          <a:xfrm>
            <a:off x="2274275" y="4357581"/>
            <a:ext cx="9917723" cy="1731561"/>
            <a:chOff x="2274276" y="2897579"/>
            <a:chExt cx="9917723" cy="1731561"/>
          </a:xfrm>
        </p:grpSpPr>
        <p:sp>
          <p:nvSpPr>
            <p:cNvPr id="19" name="Rectangle 18"/>
            <p:cNvSpPr/>
            <p:nvPr/>
          </p:nvSpPr>
          <p:spPr>
            <a:xfrm>
              <a:off x="2274276" y="2897579"/>
              <a:ext cx="9917723" cy="1731561"/>
            </a:xfrm>
            <a:prstGeom prst="rect">
              <a:avLst/>
            </a:prstGeom>
            <a:solidFill>
              <a:srgbClr val="E7E7E7"/>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20" name="Rectangle 19"/>
            <p:cNvSpPr/>
            <p:nvPr/>
          </p:nvSpPr>
          <p:spPr>
            <a:xfrm>
              <a:off x="2427513" y="2971623"/>
              <a:ext cx="9302931" cy="1569660"/>
            </a:xfrm>
            <a:prstGeom prst="rect">
              <a:avLst/>
            </a:prstGeom>
          </p:spPr>
          <p:txBody>
            <a:bodyPr wrap="square">
              <a:spAutoFit/>
            </a:bodyPr>
            <a:lstStyle/>
            <a:p>
              <a:pPr lvl="0">
                <a:spcAft>
                  <a:spcPts val="600"/>
                </a:spcAft>
              </a:pPr>
              <a:r>
                <a:rPr lang="en-US" dirty="0">
                  <a:solidFill>
                    <a:schemeClr val="bg2"/>
                  </a:solidFill>
                </a:rPr>
                <a:t>Dell Professional Backpack 15 &amp; 17 </a:t>
              </a:r>
            </a:p>
            <a:p>
              <a:pPr lvl="0">
                <a:spcAft>
                  <a:spcPts val="300"/>
                </a:spcAft>
              </a:pPr>
              <a:r>
                <a:rPr lang="en-US" sz="1050" dirty="0">
                  <a:solidFill>
                    <a:schemeClr val="bg2"/>
                  </a:solidFill>
                </a:rPr>
                <a:t>Keep your laptop, tablet, and all your office essentials protected wherever you go with the Dell Professional Backpack. Your laptop and tablet will be securely protected within the dedicated plush-lined laptop compartment and tablet pocket.</a:t>
              </a:r>
            </a:p>
            <a:p>
              <a:pPr marL="344488" indent="-171450">
                <a:spcAft>
                  <a:spcPts val="300"/>
                </a:spcAft>
                <a:buFont typeface="Arial" panose="020B0604020202020204" pitchFamily="34" charset="0"/>
                <a:buChar char="•"/>
              </a:pPr>
              <a:r>
                <a:rPr lang="en-US" sz="1050" dirty="0" smtClean="0">
                  <a:solidFill>
                    <a:schemeClr val="bg2"/>
                  </a:solidFill>
                </a:rPr>
                <a:t>Lightweight, stylish backpack of weather-resistant </a:t>
              </a:r>
              <a:r>
                <a:rPr lang="en-US" sz="1050" dirty="0">
                  <a:solidFill>
                    <a:schemeClr val="bg2"/>
                  </a:solidFill>
                </a:rPr>
                <a:t>materials prevent </a:t>
              </a:r>
              <a:r>
                <a:rPr lang="en-US" sz="1050" dirty="0" smtClean="0">
                  <a:solidFill>
                    <a:schemeClr val="bg2"/>
                  </a:solidFill>
                </a:rPr>
                <a:t>damage and a </a:t>
              </a:r>
              <a:r>
                <a:rPr lang="en-US" sz="1050" dirty="0">
                  <a:solidFill>
                    <a:schemeClr val="bg2"/>
                  </a:solidFill>
                </a:rPr>
                <a:t>padded, breathable air mesh back </a:t>
              </a:r>
              <a:r>
                <a:rPr lang="en-US" sz="1050" dirty="0" smtClean="0">
                  <a:solidFill>
                    <a:schemeClr val="bg2"/>
                  </a:solidFill>
                </a:rPr>
                <a:t>panel for comfort</a:t>
              </a:r>
            </a:p>
            <a:p>
              <a:pPr marL="344488" lvl="0" indent="-171450">
                <a:spcAft>
                  <a:spcPts val="300"/>
                </a:spcAft>
                <a:buFont typeface="Arial" panose="020B0604020202020204" pitchFamily="34" charset="0"/>
                <a:buChar char="•"/>
              </a:pPr>
              <a:r>
                <a:rPr lang="en-US" sz="1050" dirty="0" smtClean="0">
                  <a:solidFill>
                    <a:schemeClr val="bg2"/>
                  </a:solidFill>
                </a:rPr>
                <a:t>Adjustable </a:t>
              </a:r>
              <a:r>
                <a:rPr lang="en-US" sz="1050" dirty="0">
                  <a:solidFill>
                    <a:schemeClr val="bg2"/>
                  </a:solidFill>
                </a:rPr>
                <a:t>shoulder </a:t>
              </a:r>
              <a:r>
                <a:rPr lang="en-US" sz="1050" dirty="0" smtClean="0">
                  <a:solidFill>
                    <a:schemeClr val="bg2"/>
                  </a:solidFill>
                </a:rPr>
                <a:t>straps and a padded handle for easy carrying</a:t>
              </a:r>
              <a:endParaRPr lang="en-US" sz="1050" dirty="0">
                <a:solidFill>
                  <a:schemeClr val="bg2"/>
                </a:solidFill>
              </a:endParaRPr>
            </a:p>
            <a:p>
              <a:pPr marL="344488" lvl="0" indent="-171450">
                <a:spcAft>
                  <a:spcPts val="300"/>
                </a:spcAft>
                <a:buFont typeface="Arial" panose="020B0604020202020204" pitchFamily="34" charset="0"/>
                <a:buChar char="•"/>
              </a:pPr>
              <a:r>
                <a:rPr lang="en-US" sz="1050" dirty="0" smtClean="0">
                  <a:solidFill>
                    <a:schemeClr val="bg2"/>
                  </a:solidFill>
                </a:rPr>
                <a:t>While </a:t>
              </a:r>
              <a:r>
                <a:rPr lang="en-US" sz="1050" dirty="0">
                  <a:solidFill>
                    <a:schemeClr val="bg2"/>
                  </a:solidFill>
                </a:rPr>
                <a:t>traveling, slip your backpack onto your rolling luggage using the trolley </a:t>
              </a:r>
              <a:r>
                <a:rPr lang="en-US" sz="1050" dirty="0" smtClean="0">
                  <a:solidFill>
                    <a:schemeClr val="bg2"/>
                  </a:solidFill>
                </a:rPr>
                <a:t>pass-through</a:t>
              </a:r>
              <a:endParaRPr lang="en-US" sz="1050" dirty="0">
                <a:solidFill>
                  <a:schemeClr val="bg2"/>
                </a:solidFill>
              </a:endParaRPr>
            </a:p>
            <a:p>
              <a:pPr marL="344488" lvl="0" indent="-171450">
                <a:spcAft>
                  <a:spcPts val="300"/>
                </a:spcAft>
                <a:buFont typeface="Arial" panose="020B0604020202020204" pitchFamily="34" charset="0"/>
                <a:buChar char="•"/>
              </a:pPr>
              <a:r>
                <a:rPr lang="en-US" sz="1050" dirty="0" smtClean="0">
                  <a:solidFill>
                    <a:schemeClr val="bg2"/>
                  </a:solidFill>
                </a:rPr>
                <a:t>Deluxe </a:t>
              </a:r>
              <a:r>
                <a:rPr lang="en-US" sz="1050" dirty="0">
                  <a:solidFill>
                    <a:schemeClr val="bg2"/>
                  </a:solidFill>
                </a:rPr>
                <a:t>organizer panel keeps </a:t>
              </a:r>
              <a:r>
                <a:rPr lang="en-US" sz="1050" dirty="0" smtClean="0">
                  <a:solidFill>
                    <a:schemeClr val="bg2"/>
                  </a:solidFill>
                </a:rPr>
                <a:t>everyday </a:t>
              </a:r>
              <a:r>
                <a:rPr lang="en-US" sz="1050" dirty="0">
                  <a:solidFill>
                    <a:schemeClr val="bg2"/>
                  </a:solidFill>
                </a:rPr>
                <a:t>essentials within reach, with abundant storage within the triple compartments to transport </a:t>
              </a:r>
              <a:r>
                <a:rPr lang="en-US" sz="1050" dirty="0" smtClean="0">
                  <a:solidFill>
                    <a:schemeClr val="bg2"/>
                  </a:solidFill>
                </a:rPr>
                <a:t>office essentials</a:t>
              </a:r>
              <a:endParaRPr lang="en-US" sz="1050" dirty="0">
                <a:solidFill>
                  <a:schemeClr val="bg2"/>
                </a:solidFill>
              </a:endParaRPr>
            </a:p>
          </p:txBody>
        </p:sp>
      </p:grpSp>
      <p:pic>
        <p:nvPicPr>
          <p:cNvPr id="20482" name="Picture 3" descr="image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70" y="4495475"/>
            <a:ext cx="109967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2269924" y="2715870"/>
            <a:ext cx="9917723" cy="1539870"/>
            <a:chOff x="2274276" y="2897578"/>
            <a:chExt cx="9917723" cy="1539870"/>
          </a:xfrm>
        </p:grpSpPr>
        <p:sp>
          <p:nvSpPr>
            <p:cNvPr id="24" name="Rectangle 23"/>
            <p:cNvSpPr/>
            <p:nvPr/>
          </p:nvSpPr>
          <p:spPr>
            <a:xfrm>
              <a:off x="2274276" y="2897578"/>
              <a:ext cx="9917723" cy="1539870"/>
            </a:xfrm>
            <a:prstGeom prst="rect">
              <a:avLst/>
            </a:prstGeom>
            <a:solidFill>
              <a:srgbClr val="E7E7E7"/>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25" name="Rectangle 24"/>
            <p:cNvSpPr/>
            <p:nvPr/>
          </p:nvSpPr>
          <p:spPr>
            <a:xfrm>
              <a:off x="2427513" y="2967380"/>
              <a:ext cx="9302931" cy="1408078"/>
            </a:xfrm>
            <a:prstGeom prst="rect">
              <a:avLst/>
            </a:prstGeom>
          </p:spPr>
          <p:txBody>
            <a:bodyPr wrap="square">
              <a:spAutoFit/>
            </a:bodyPr>
            <a:lstStyle/>
            <a:p>
              <a:pPr lvl="0">
                <a:spcAft>
                  <a:spcPts val="600"/>
                </a:spcAft>
              </a:pPr>
              <a:r>
                <a:rPr lang="en-US" dirty="0">
                  <a:solidFill>
                    <a:schemeClr val="bg2"/>
                  </a:solidFill>
                </a:rPr>
                <a:t>Dell Premier </a:t>
              </a:r>
              <a:r>
                <a:rPr lang="en-US" dirty="0" smtClean="0">
                  <a:solidFill>
                    <a:schemeClr val="bg2"/>
                  </a:solidFill>
                </a:rPr>
                <a:t>Slim Backpack 14 </a:t>
              </a:r>
              <a:endParaRPr lang="en-US" dirty="0">
                <a:solidFill>
                  <a:schemeClr val="bg2"/>
                </a:solidFill>
              </a:endParaRPr>
            </a:p>
            <a:p>
              <a:pPr lvl="0">
                <a:spcAft>
                  <a:spcPts val="300"/>
                </a:spcAft>
              </a:pPr>
              <a:r>
                <a:rPr lang="en-US" sz="1050" dirty="0">
                  <a:solidFill>
                    <a:schemeClr val="bg2"/>
                  </a:solidFill>
                </a:rPr>
                <a:t>Keep your laptop, tablet and other office essentials securely protected within the stylish Dell Premier Slim Backpack 14 when </a:t>
              </a:r>
              <a:r>
                <a:rPr lang="en-US" sz="1050" dirty="0" smtClean="0">
                  <a:solidFill>
                    <a:schemeClr val="bg2"/>
                  </a:solidFill>
                </a:rPr>
                <a:t>travelling or commuting. </a:t>
              </a:r>
              <a:endParaRPr lang="en-US" sz="1050" dirty="0">
                <a:solidFill>
                  <a:schemeClr val="bg2"/>
                </a:solidFill>
              </a:endParaRPr>
            </a:p>
            <a:p>
              <a:pPr marL="376757" lvl="0" indent="-218012">
                <a:spcAft>
                  <a:spcPts val="300"/>
                </a:spcAft>
                <a:buClr>
                  <a:schemeClr val="tx1"/>
                </a:buClr>
                <a:buFont typeface="Arial" pitchFamily="34" charset="0"/>
                <a:buChar char="•"/>
              </a:pPr>
              <a:r>
                <a:rPr lang="en-US" sz="1050" dirty="0" smtClean="0">
                  <a:solidFill>
                    <a:schemeClr val="bg2"/>
                  </a:solidFill>
                </a:rPr>
                <a:t>Dedicated </a:t>
              </a:r>
              <a:r>
                <a:rPr lang="en-US" sz="1050" dirty="0">
                  <a:solidFill>
                    <a:schemeClr val="bg2"/>
                  </a:solidFill>
                </a:rPr>
                <a:t>plush lined laptop sleeve and tablet </a:t>
              </a:r>
              <a:r>
                <a:rPr lang="en-US" sz="1050" dirty="0" smtClean="0">
                  <a:solidFill>
                    <a:schemeClr val="bg2"/>
                  </a:solidFill>
                </a:rPr>
                <a:t>pocket keep devices protected and scratch-free</a:t>
              </a:r>
            </a:p>
            <a:p>
              <a:pPr marL="376757" lvl="0" indent="-218012">
                <a:spcAft>
                  <a:spcPts val="300"/>
                </a:spcAft>
                <a:buClr>
                  <a:schemeClr val="tx1"/>
                </a:buClr>
                <a:buFont typeface="Arial" pitchFamily="34" charset="0"/>
                <a:buChar char="•"/>
              </a:pPr>
              <a:r>
                <a:rPr lang="en-US" sz="1050" dirty="0" smtClean="0">
                  <a:solidFill>
                    <a:schemeClr val="bg2"/>
                  </a:solidFill>
                </a:rPr>
                <a:t>Deluxe </a:t>
              </a:r>
              <a:r>
                <a:rPr lang="en-US" sz="1050" dirty="0">
                  <a:solidFill>
                    <a:schemeClr val="bg2"/>
                  </a:solidFill>
                </a:rPr>
                <a:t>organizer panel and interior mesh </a:t>
              </a:r>
              <a:r>
                <a:rPr lang="en-US" sz="1050" dirty="0" smtClean="0">
                  <a:solidFill>
                    <a:schemeClr val="bg2"/>
                  </a:solidFill>
                </a:rPr>
                <a:t>pocket keep </a:t>
              </a:r>
              <a:r>
                <a:rPr lang="en-US" sz="1050" dirty="0">
                  <a:solidFill>
                    <a:schemeClr val="bg2"/>
                  </a:solidFill>
                </a:rPr>
                <a:t>all </a:t>
              </a:r>
              <a:r>
                <a:rPr lang="en-US" sz="1050" dirty="0" smtClean="0">
                  <a:solidFill>
                    <a:schemeClr val="bg2"/>
                  </a:solidFill>
                </a:rPr>
                <a:t>everyday </a:t>
              </a:r>
              <a:r>
                <a:rPr lang="en-US" sz="1050" dirty="0">
                  <a:solidFill>
                    <a:schemeClr val="bg2"/>
                  </a:solidFill>
                </a:rPr>
                <a:t>essentials </a:t>
              </a:r>
              <a:r>
                <a:rPr lang="en-US" sz="1050" dirty="0" smtClean="0">
                  <a:solidFill>
                    <a:schemeClr val="bg2"/>
                  </a:solidFill>
                </a:rPr>
                <a:t>organized</a:t>
              </a:r>
            </a:p>
            <a:p>
              <a:pPr marL="376757" lvl="0" indent="-218012">
                <a:spcAft>
                  <a:spcPts val="300"/>
                </a:spcAft>
                <a:buClr>
                  <a:schemeClr val="tx1"/>
                </a:buClr>
                <a:buFont typeface="Arial" pitchFamily="34" charset="0"/>
                <a:buChar char="•"/>
              </a:pPr>
              <a:r>
                <a:rPr lang="en-US" sz="1050" dirty="0" smtClean="0">
                  <a:solidFill>
                    <a:schemeClr val="bg2"/>
                  </a:solidFill>
                </a:rPr>
                <a:t>Front </a:t>
              </a:r>
              <a:r>
                <a:rPr lang="en-US" sz="1050" dirty="0">
                  <a:solidFill>
                    <a:schemeClr val="bg2"/>
                  </a:solidFill>
                </a:rPr>
                <a:t>zippered pocket comes with a key fob to keep your everyday essentials within reach</a:t>
              </a:r>
            </a:p>
            <a:p>
              <a:pPr marL="376757" lvl="0" indent="-218012">
                <a:spcAft>
                  <a:spcPts val="300"/>
                </a:spcAft>
                <a:buClr>
                  <a:schemeClr val="tx1"/>
                </a:buClr>
                <a:buFont typeface="Arial" pitchFamily="34" charset="0"/>
                <a:buChar char="•"/>
              </a:pPr>
              <a:r>
                <a:rPr lang="en-US" sz="1050" dirty="0" smtClean="0">
                  <a:solidFill>
                    <a:schemeClr val="bg2"/>
                  </a:solidFill>
                </a:rPr>
                <a:t>An </a:t>
              </a:r>
              <a:r>
                <a:rPr lang="en-US" sz="1050" dirty="0">
                  <a:solidFill>
                    <a:schemeClr val="bg2"/>
                  </a:solidFill>
                </a:rPr>
                <a:t>internal pocket is designed for the Dell Power Companion (sold separately)</a:t>
              </a:r>
              <a:endParaRPr lang="en-US" sz="1400" dirty="0">
                <a:solidFill>
                  <a:schemeClr val="bg2"/>
                </a:solidFill>
              </a:endParaRP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18" y="2641922"/>
            <a:ext cx="1371600" cy="1678141"/>
          </a:xfrm>
          <a:prstGeom prst="rect">
            <a:avLst/>
          </a:prstGeom>
        </p:spPr>
      </p:pic>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22" name="TextBox 1">
            <a:hlinkClick r:id="rId5"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269009799"/>
      </p:ext>
    </p:extLst>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891" y="1362893"/>
            <a:ext cx="914400" cy="123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200" dirty="0" smtClean="0"/>
              <a:t>Dell Peripherals – Carrying Cases</a:t>
            </a:r>
            <a:endParaRPr lang="en-US" sz="3200" dirty="0"/>
          </a:p>
        </p:txBody>
      </p:sp>
      <p:grpSp>
        <p:nvGrpSpPr>
          <p:cNvPr id="13" name="Group 12"/>
          <p:cNvGrpSpPr/>
          <p:nvPr/>
        </p:nvGrpSpPr>
        <p:grpSpPr>
          <a:xfrm>
            <a:off x="2274277" y="2569988"/>
            <a:ext cx="9917723" cy="1360571"/>
            <a:chOff x="2274277" y="1001405"/>
            <a:chExt cx="9917723" cy="1360571"/>
          </a:xfrm>
          <a:solidFill>
            <a:srgbClr val="E7E7E7"/>
          </a:solidFill>
        </p:grpSpPr>
        <p:sp>
          <p:nvSpPr>
            <p:cNvPr id="8" name="Rectangle 7"/>
            <p:cNvSpPr/>
            <p:nvPr/>
          </p:nvSpPr>
          <p:spPr>
            <a:xfrm>
              <a:off x="2274277" y="1001405"/>
              <a:ext cx="9917723" cy="1360571"/>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sp>
          <p:nvSpPr>
            <p:cNvPr id="6" name="Rectangle 5"/>
            <p:cNvSpPr/>
            <p:nvPr/>
          </p:nvSpPr>
          <p:spPr>
            <a:xfrm>
              <a:off x="2378109" y="1050437"/>
              <a:ext cx="9108498" cy="1274704"/>
            </a:xfrm>
            <a:prstGeom prst="rect">
              <a:avLst/>
            </a:prstGeom>
            <a:grpFill/>
          </p:spPr>
          <p:txBody>
            <a:bodyPr wrap="square" lIns="121917" tIns="60958" rIns="121917" bIns="60958">
              <a:spAutoFit/>
            </a:bodyPr>
            <a:lstStyle/>
            <a:p>
              <a:pPr>
                <a:spcAft>
                  <a:spcPts val="400"/>
                </a:spcAft>
              </a:pPr>
              <a:r>
                <a:rPr lang="en-US" sz="1400" dirty="0">
                  <a:solidFill>
                    <a:schemeClr val="bg2"/>
                  </a:solidFill>
                </a:rPr>
                <a:t>Dell </a:t>
              </a:r>
              <a:r>
                <a:rPr lang="en-US" sz="1400" dirty="0" smtClean="0">
                  <a:solidFill>
                    <a:schemeClr val="bg2"/>
                  </a:solidFill>
                </a:rPr>
                <a:t>Venture Backpack 15 | </a:t>
              </a:r>
              <a:r>
                <a:rPr lang="en-US" sz="1050" dirty="0">
                  <a:solidFill>
                    <a:schemeClr val="bg2"/>
                  </a:solidFill>
                </a:rPr>
                <a:t>Carry your laptop and everyday essentials safely and securely at work or </a:t>
              </a:r>
              <a:r>
                <a:rPr lang="en-US" sz="1050" dirty="0" smtClean="0">
                  <a:solidFill>
                    <a:schemeClr val="bg2"/>
                  </a:solidFill>
                </a:rPr>
                <a:t>play. </a:t>
              </a:r>
              <a:endParaRPr lang="en-US" sz="1050" dirty="0">
                <a:solidFill>
                  <a:schemeClr val="bg2"/>
                </a:solidFill>
              </a:endParaRPr>
            </a:p>
            <a:p>
              <a:pPr marL="376757" indent="-218012">
                <a:spcAft>
                  <a:spcPts val="200"/>
                </a:spcAft>
                <a:buClr>
                  <a:schemeClr val="tx1"/>
                </a:buClr>
                <a:buFont typeface="Arial" pitchFamily="34" charset="0"/>
                <a:buChar char="•"/>
              </a:pPr>
              <a:r>
                <a:rPr lang="en-US" sz="1050" dirty="0" smtClean="0">
                  <a:solidFill>
                    <a:schemeClr val="bg2"/>
                  </a:solidFill>
                </a:rPr>
                <a:t>Soft</a:t>
              </a:r>
              <a:r>
                <a:rPr lang="en-US" sz="1050" dirty="0">
                  <a:solidFill>
                    <a:schemeClr val="bg2"/>
                  </a:solidFill>
                </a:rPr>
                <a:t>, plush lined laptop sleeve and tablet pocket will keep your essential electronics safe from shocks </a:t>
              </a:r>
              <a:r>
                <a:rPr lang="en-US" sz="1050" dirty="0" smtClean="0">
                  <a:solidFill>
                    <a:schemeClr val="bg2"/>
                  </a:solidFill>
                </a:rPr>
                <a:t>and bumps</a:t>
              </a:r>
            </a:p>
            <a:p>
              <a:pPr marL="376757" indent="-218012">
                <a:spcAft>
                  <a:spcPts val="200"/>
                </a:spcAft>
                <a:buClr>
                  <a:schemeClr val="tx1"/>
                </a:buClr>
                <a:buFont typeface="Arial" pitchFamily="34" charset="0"/>
                <a:buChar char="•"/>
              </a:pPr>
              <a:r>
                <a:rPr lang="en-US" sz="1050" dirty="0" smtClean="0">
                  <a:solidFill>
                    <a:schemeClr val="bg2"/>
                  </a:solidFill>
                </a:rPr>
                <a:t>Dual </a:t>
              </a:r>
              <a:r>
                <a:rPr lang="en-US" sz="1050" dirty="0">
                  <a:solidFill>
                    <a:schemeClr val="bg2"/>
                  </a:solidFill>
                </a:rPr>
                <a:t>access via rear zipper or top opening allows quick and convenient access to your </a:t>
              </a:r>
              <a:r>
                <a:rPr lang="en-US" sz="1050" dirty="0" smtClean="0">
                  <a:solidFill>
                    <a:schemeClr val="bg2"/>
                  </a:solidFill>
                </a:rPr>
                <a:t>laptop</a:t>
              </a:r>
            </a:p>
            <a:p>
              <a:pPr marL="376757" indent="-218012">
                <a:spcAft>
                  <a:spcPts val="200"/>
                </a:spcAft>
                <a:buClr>
                  <a:schemeClr val="tx1"/>
                </a:buClr>
                <a:buFont typeface="Arial" pitchFamily="34" charset="0"/>
                <a:buChar char="•"/>
              </a:pPr>
              <a:r>
                <a:rPr lang="en-US" sz="1050" dirty="0">
                  <a:solidFill>
                    <a:schemeClr val="bg2"/>
                  </a:solidFill>
                </a:rPr>
                <a:t>Durable, weather-resistant materials and reinforced seams ensure that all your necessities will be safe and secure during your </a:t>
              </a:r>
              <a:r>
                <a:rPr lang="en-US" sz="1050" dirty="0" smtClean="0">
                  <a:solidFill>
                    <a:schemeClr val="bg2"/>
                  </a:solidFill>
                </a:rPr>
                <a:t>commute</a:t>
              </a:r>
            </a:p>
            <a:p>
              <a:pPr marL="376757" indent="-218012">
                <a:spcAft>
                  <a:spcPts val="200"/>
                </a:spcAft>
                <a:buClr>
                  <a:schemeClr val="tx1"/>
                </a:buClr>
                <a:buFont typeface="Arial" pitchFamily="34" charset="0"/>
                <a:buChar char="•"/>
              </a:pPr>
              <a:r>
                <a:rPr lang="en-US" sz="1050" dirty="0" smtClean="0">
                  <a:solidFill>
                    <a:schemeClr val="bg2"/>
                  </a:solidFill>
                </a:rPr>
                <a:t>A </a:t>
              </a:r>
              <a:r>
                <a:rPr lang="en-US" sz="1050" dirty="0">
                  <a:solidFill>
                    <a:schemeClr val="bg2"/>
                  </a:solidFill>
                </a:rPr>
                <a:t>large organizer panel </a:t>
              </a:r>
              <a:r>
                <a:rPr lang="en-US" sz="1050" dirty="0" smtClean="0">
                  <a:solidFill>
                    <a:schemeClr val="bg2"/>
                  </a:solidFill>
                </a:rPr>
                <a:t>keeps your necessities while </a:t>
              </a:r>
              <a:r>
                <a:rPr lang="en-US" sz="1050" dirty="0">
                  <a:solidFill>
                    <a:schemeClr val="bg2"/>
                  </a:solidFill>
                </a:rPr>
                <a:t>the front pocket provides quick access to your keys or wallet. The pack also features a sunglasses holder and two mesh side pockets for your water bottle or umbrella.</a:t>
              </a:r>
              <a:endParaRPr lang="en-US" sz="1200" b="1" dirty="0" smtClean="0">
                <a:solidFill>
                  <a:schemeClr val="bg2"/>
                </a:solidFill>
              </a:endParaRPr>
            </a:p>
          </p:txBody>
        </p:sp>
      </p:grpSp>
      <p:pic>
        <p:nvPicPr>
          <p:cNvPr id="17414" name="Picture 6" descr="Dell Urban Backpack-15"/>
          <p:cNvPicPr>
            <a:picLocks noChangeAspect="1" noChangeArrowheads="1"/>
          </p:cNvPicPr>
          <p:nvPr/>
        </p:nvPicPr>
        <p:blipFill rotWithShape="1">
          <a:blip r:embed="rId3">
            <a:extLst>
              <a:ext uri="{28A0092B-C50C-407E-A947-70E740481C1C}">
                <a14:useLocalDpi xmlns:a14="http://schemas.microsoft.com/office/drawing/2010/main" val="0"/>
              </a:ext>
            </a:extLst>
          </a:blip>
          <a:srcRect l="18219" t="9374" r="17736" b="7647"/>
          <a:stretch/>
        </p:blipFill>
        <p:spPr bwMode="auto">
          <a:xfrm>
            <a:off x="769891" y="5256574"/>
            <a:ext cx="776320" cy="100584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274275" y="5256574"/>
            <a:ext cx="9917723" cy="822960"/>
            <a:chOff x="2274275" y="5047566"/>
            <a:chExt cx="9917723" cy="822960"/>
          </a:xfrm>
          <a:solidFill>
            <a:srgbClr val="E7E7E7"/>
          </a:solidFill>
        </p:grpSpPr>
        <p:sp>
          <p:nvSpPr>
            <p:cNvPr id="10" name="Rectangle 9"/>
            <p:cNvSpPr/>
            <p:nvPr/>
          </p:nvSpPr>
          <p:spPr>
            <a:xfrm>
              <a:off x="2274275" y="5047566"/>
              <a:ext cx="9917723" cy="82296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sp>
          <p:nvSpPr>
            <p:cNvPr id="5" name="Rectangle 4"/>
            <p:cNvSpPr/>
            <p:nvPr/>
          </p:nvSpPr>
          <p:spPr>
            <a:xfrm>
              <a:off x="2481942" y="5103885"/>
              <a:ext cx="9405258" cy="720710"/>
            </a:xfrm>
            <a:prstGeom prst="rect">
              <a:avLst/>
            </a:prstGeom>
            <a:grpFill/>
          </p:spPr>
          <p:txBody>
            <a:bodyPr wrap="square">
              <a:spAutoFit/>
            </a:bodyPr>
            <a:lstStyle/>
            <a:p>
              <a:pPr lvl="0">
                <a:spcAft>
                  <a:spcPts val="400"/>
                </a:spcAft>
              </a:pPr>
              <a:r>
                <a:rPr lang="en-US" sz="1400" dirty="0">
                  <a:solidFill>
                    <a:schemeClr val="bg2"/>
                  </a:solidFill>
                </a:rPr>
                <a:t>Dell Urban </a:t>
              </a:r>
              <a:r>
                <a:rPr lang="en-US" sz="1400" dirty="0" smtClean="0">
                  <a:solidFill>
                    <a:schemeClr val="bg2"/>
                  </a:solidFill>
                </a:rPr>
                <a:t>Backpack </a:t>
              </a:r>
              <a:r>
                <a:rPr lang="en-US" sz="1400" dirty="0">
                  <a:solidFill>
                    <a:schemeClr val="bg2"/>
                  </a:solidFill>
                </a:rPr>
                <a:t>–</a:t>
              </a:r>
              <a:r>
                <a:rPr lang="en-US" sz="1400" dirty="0" smtClean="0">
                  <a:solidFill>
                    <a:schemeClr val="bg2"/>
                  </a:solidFill>
                </a:rPr>
                <a:t> 15” | </a:t>
              </a:r>
              <a:r>
                <a:rPr lang="en-US" sz="1050" dirty="0" smtClean="0">
                  <a:solidFill>
                    <a:schemeClr val="bg2"/>
                  </a:solidFill>
                </a:rPr>
                <a:t>Your </a:t>
              </a:r>
              <a:r>
                <a:rPr lang="en-US" sz="1050" dirty="0">
                  <a:solidFill>
                    <a:schemeClr val="bg2"/>
                  </a:solidFill>
                </a:rPr>
                <a:t>laptop and tablet will be snugly tucked between layers of foam that absorb shocks and bumps along the road.</a:t>
              </a:r>
            </a:p>
            <a:p>
              <a:pPr marL="376757" lvl="0" indent="-218012">
                <a:spcAft>
                  <a:spcPts val="300"/>
                </a:spcAft>
                <a:buClr>
                  <a:schemeClr val="tx1"/>
                </a:buClr>
                <a:buFont typeface="Arial" pitchFamily="34" charset="0"/>
                <a:buChar char="•"/>
              </a:pPr>
              <a:r>
                <a:rPr lang="en-US" sz="1050" dirty="0">
                  <a:solidFill>
                    <a:schemeClr val="bg2"/>
                  </a:solidFill>
                </a:rPr>
                <a:t>Large storage compartment for files and essentials</a:t>
              </a:r>
            </a:p>
            <a:p>
              <a:pPr marL="376757" lvl="0" indent="-218012">
                <a:spcAft>
                  <a:spcPts val="300"/>
                </a:spcAft>
                <a:buClr>
                  <a:schemeClr val="tx1"/>
                </a:buClr>
                <a:buFont typeface="Arial" pitchFamily="34" charset="0"/>
                <a:buChar char="•"/>
              </a:pPr>
              <a:r>
                <a:rPr lang="en-US" sz="1050" dirty="0">
                  <a:solidFill>
                    <a:schemeClr val="bg2"/>
                  </a:solidFill>
                </a:rPr>
                <a:t>Durable fabric for added protection</a:t>
              </a:r>
            </a:p>
          </p:txBody>
        </p:sp>
      </p:grpSp>
      <p:grpSp>
        <p:nvGrpSpPr>
          <p:cNvPr id="12" name="Group 11"/>
          <p:cNvGrpSpPr/>
          <p:nvPr/>
        </p:nvGrpSpPr>
        <p:grpSpPr>
          <a:xfrm>
            <a:off x="2274276" y="3999162"/>
            <a:ext cx="9917723" cy="1182444"/>
            <a:chOff x="2274276" y="3110026"/>
            <a:chExt cx="9917723" cy="1182444"/>
          </a:xfrm>
          <a:solidFill>
            <a:srgbClr val="E7E7E7"/>
          </a:solidFill>
        </p:grpSpPr>
        <p:sp>
          <p:nvSpPr>
            <p:cNvPr id="9" name="Rectangle 8"/>
            <p:cNvSpPr/>
            <p:nvPr/>
          </p:nvSpPr>
          <p:spPr>
            <a:xfrm>
              <a:off x="2274276" y="3110026"/>
              <a:ext cx="9917723" cy="1182444"/>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sp>
          <p:nvSpPr>
            <p:cNvPr id="11" name="Rectangle 10"/>
            <p:cNvSpPr/>
            <p:nvPr/>
          </p:nvSpPr>
          <p:spPr>
            <a:xfrm>
              <a:off x="2434543" y="3183871"/>
              <a:ext cx="9382986" cy="1043876"/>
            </a:xfrm>
            <a:prstGeom prst="rect">
              <a:avLst/>
            </a:prstGeom>
            <a:grpFill/>
          </p:spPr>
          <p:txBody>
            <a:bodyPr wrap="square">
              <a:spAutoFit/>
            </a:bodyPr>
            <a:lstStyle/>
            <a:p>
              <a:pPr lvl="0">
                <a:spcAft>
                  <a:spcPts val="400"/>
                </a:spcAft>
              </a:pPr>
              <a:r>
                <a:rPr lang="sv-SE" sz="1400" dirty="0">
                  <a:solidFill>
                    <a:schemeClr val="bg2"/>
                  </a:solidFill>
                </a:rPr>
                <a:t>Dell Energy </a:t>
              </a:r>
              <a:r>
                <a:rPr lang="sv-SE" sz="1400" dirty="0" smtClean="0">
                  <a:solidFill>
                    <a:schemeClr val="bg2"/>
                  </a:solidFill>
                </a:rPr>
                <a:t>Backpack 15 | </a:t>
              </a:r>
              <a:r>
                <a:rPr lang="en-US" sz="1050" dirty="0" smtClean="0">
                  <a:solidFill>
                    <a:schemeClr val="bg2"/>
                  </a:solidFill>
                </a:rPr>
                <a:t>Suited </a:t>
              </a:r>
              <a:r>
                <a:rPr lang="en-US" sz="1050" dirty="0">
                  <a:solidFill>
                    <a:schemeClr val="bg2"/>
                  </a:solidFill>
                </a:rPr>
                <a:t>for the office, gym or outdoors, this lightweight, comfortable backpack </a:t>
              </a:r>
              <a:r>
                <a:rPr lang="en-US" sz="1050" dirty="0" smtClean="0">
                  <a:solidFill>
                    <a:schemeClr val="bg2"/>
                  </a:solidFill>
                </a:rPr>
                <a:t>features </a:t>
              </a:r>
              <a:r>
                <a:rPr lang="en-US" sz="1050" dirty="0">
                  <a:solidFill>
                    <a:schemeClr val="bg2"/>
                  </a:solidFill>
                </a:rPr>
                <a:t>a large central compartment with enough space to store gym clothes or additional outdoor gear. </a:t>
              </a:r>
            </a:p>
            <a:p>
              <a:pPr marL="376757" lvl="0" indent="-218012">
                <a:spcAft>
                  <a:spcPts val="300"/>
                </a:spcAft>
                <a:buClr>
                  <a:schemeClr val="tx1"/>
                </a:buClr>
                <a:buFont typeface="Arial" pitchFamily="34" charset="0"/>
                <a:buChar char="•"/>
              </a:pPr>
              <a:r>
                <a:rPr lang="en-US" sz="1050" dirty="0">
                  <a:solidFill>
                    <a:schemeClr val="bg2"/>
                  </a:solidFill>
                </a:rPr>
                <a:t>Designed for durability and comfort, with weather-resistant </a:t>
              </a:r>
              <a:r>
                <a:rPr lang="en-US" sz="1050" dirty="0" smtClean="0">
                  <a:solidFill>
                    <a:schemeClr val="bg2"/>
                  </a:solidFill>
                </a:rPr>
                <a:t>material and an included </a:t>
              </a:r>
              <a:r>
                <a:rPr lang="en-US" sz="1050" dirty="0">
                  <a:solidFill>
                    <a:schemeClr val="bg2"/>
                  </a:solidFill>
                </a:rPr>
                <a:t>rain cover for extra protection</a:t>
              </a:r>
            </a:p>
            <a:p>
              <a:pPr marL="376757" lvl="0" indent="-218012">
                <a:spcAft>
                  <a:spcPts val="300"/>
                </a:spcAft>
                <a:buClr>
                  <a:schemeClr val="tx1"/>
                </a:buClr>
                <a:buFont typeface="Arial" pitchFamily="34" charset="0"/>
                <a:buChar char="•"/>
              </a:pPr>
              <a:r>
                <a:rPr lang="en-US" sz="1050" dirty="0" smtClean="0">
                  <a:solidFill>
                    <a:schemeClr val="bg2"/>
                  </a:solidFill>
                </a:rPr>
                <a:t>A plush-lined notebook </a:t>
              </a:r>
              <a:r>
                <a:rPr lang="en-US" sz="1050" dirty="0">
                  <a:solidFill>
                    <a:schemeClr val="bg2"/>
                  </a:solidFill>
                </a:rPr>
                <a:t>compartment fits laptops with screen sizes up to 15.6 </a:t>
              </a:r>
              <a:r>
                <a:rPr lang="en-US" sz="1050" dirty="0" smtClean="0">
                  <a:solidFill>
                    <a:schemeClr val="bg2"/>
                  </a:solidFill>
                </a:rPr>
                <a:t>inches; a dedicated </a:t>
              </a:r>
              <a:r>
                <a:rPr lang="en-US" sz="1050" dirty="0">
                  <a:solidFill>
                    <a:schemeClr val="bg2"/>
                  </a:solidFill>
                </a:rPr>
                <a:t>tablet </a:t>
              </a:r>
              <a:r>
                <a:rPr lang="en-US" sz="1050" dirty="0" smtClean="0">
                  <a:solidFill>
                    <a:schemeClr val="bg2"/>
                  </a:solidFill>
                </a:rPr>
                <a:t>and deluxe organizer panel organize essential accessories</a:t>
              </a:r>
              <a:endParaRPr lang="en-US" sz="1200" b="1" dirty="0">
                <a:solidFill>
                  <a:schemeClr val="bg2"/>
                </a:solidFill>
              </a:endParaRPr>
            </a:p>
          </p:txBody>
        </p:sp>
      </p:grpSp>
      <p:grpSp>
        <p:nvGrpSpPr>
          <p:cNvPr id="19" name="Group 18"/>
          <p:cNvGrpSpPr/>
          <p:nvPr/>
        </p:nvGrpSpPr>
        <p:grpSpPr>
          <a:xfrm>
            <a:off x="2274275" y="1525360"/>
            <a:ext cx="9917723" cy="960120"/>
            <a:chOff x="2274277" y="1448432"/>
            <a:chExt cx="9917723" cy="960120"/>
          </a:xfrm>
          <a:solidFill>
            <a:srgbClr val="E7E7E7"/>
          </a:solidFill>
        </p:grpSpPr>
        <p:sp>
          <p:nvSpPr>
            <p:cNvPr id="21" name="Rectangle 20"/>
            <p:cNvSpPr/>
            <p:nvPr/>
          </p:nvSpPr>
          <p:spPr>
            <a:xfrm>
              <a:off x="2274277" y="1448432"/>
              <a:ext cx="9917723" cy="96012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sp>
          <p:nvSpPr>
            <p:cNvPr id="22" name="Rectangle 21"/>
            <p:cNvSpPr/>
            <p:nvPr/>
          </p:nvSpPr>
          <p:spPr>
            <a:xfrm>
              <a:off x="2394857" y="1472473"/>
              <a:ext cx="9422674" cy="925890"/>
            </a:xfrm>
            <a:prstGeom prst="rect">
              <a:avLst/>
            </a:prstGeom>
            <a:grpFill/>
          </p:spPr>
          <p:txBody>
            <a:bodyPr wrap="square" lIns="121917" tIns="60958" rIns="121917" bIns="60958">
              <a:spAutoFit/>
            </a:bodyPr>
            <a:lstStyle/>
            <a:p>
              <a:pPr>
                <a:spcAft>
                  <a:spcPts val="400"/>
                </a:spcAft>
              </a:pPr>
              <a:r>
                <a:rPr lang="en-US" sz="1400" dirty="0">
                  <a:solidFill>
                    <a:schemeClr val="bg2"/>
                  </a:solidFill>
                </a:rPr>
                <a:t>Dell </a:t>
              </a:r>
              <a:r>
                <a:rPr lang="en-US" sz="1400" dirty="0" err="1">
                  <a:solidFill>
                    <a:schemeClr val="bg2"/>
                  </a:solidFill>
                </a:rPr>
                <a:t>Tek</a:t>
              </a:r>
              <a:r>
                <a:rPr lang="en-US" sz="1400" dirty="0">
                  <a:solidFill>
                    <a:schemeClr val="bg2"/>
                  </a:solidFill>
                </a:rPr>
                <a:t> Backpack – 15.6” and 17” (Available in Black and Grey</a:t>
              </a:r>
              <a:r>
                <a:rPr lang="en-US" sz="1400" dirty="0" smtClean="0">
                  <a:solidFill>
                    <a:schemeClr val="bg2"/>
                  </a:solidFill>
                </a:rPr>
                <a:t>) | </a:t>
              </a:r>
              <a:r>
                <a:rPr lang="en-US" sz="1050" dirty="0" smtClean="0">
                  <a:solidFill>
                    <a:schemeClr val="bg2"/>
                  </a:solidFill>
                </a:rPr>
                <a:t>A </a:t>
              </a:r>
              <a:r>
                <a:rPr lang="en-US" sz="1050" dirty="0">
                  <a:solidFill>
                    <a:schemeClr val="bg2"/>
                  </a:solidFill>
                </a:rPr>
                <a:t>smart choice for business or pleasure, featuring three compartments to keep your contents organized and electronic devices secure. </a:t>
              </a:r>
            </a:p>
            <a:p>
              <a:pPr marL="376757" indent="-218012">
                <a:spcAft>
                  <a:spcPts val="200"/>
                </a:spcAft>
                <a:buClr>
                  <a:schemeClr val="tx1"/>
                </a:buClr>
                <a:buFont typeface="Arial" pitchFamily="34" charset="0"/>
                <a:buChar char="•"/>
              </a:pPr>
              <a:r>
                <a:rPr lang="en-US" sz="1050" dirty="0">
                  <a:solidFill>
                    <a:schemeClr val="bg2"/>
                  </a:solidFill>
                </a:rPr>
                <a:t>Convenient accessory storage and durable nylon construction</a:t>
              </a:r>
            </a:p>
            <a:p>
              <a:pPr marL="376757" indent="-218012">
                <a:spcAft>
                  <a:spcPts val="200"/>
                </a:spcAft>
                <a:buClr>
                  <a:schemeClr val="tx1"/>
                </a:buClr>
                <a:buFont typeface="Arial" pitchFamily="34" charset="0"/>
                <a:buChar char="•"/>
              </a:pPr>
              <a:r>
                <a:rPr lang="en-US" sz="1050" dirty="0">
                  <a:solidFill>
                    <a:schemeClr val="bg2"/>
                  </a:solidFill>
                </a:rPr>
                <a:t>Travel strap for easy </a:t>
              </a:r>
              <a:r>
                <a:rPr lang="en-US" sz="1050" dirty="0" smtClean="0">
                  <a:solidFill>
                    <a:schemeClr val="bg2"/>
                  </a:solidFill>
                </a:rPr>
                <a:t>transport</a:t>
              </a:r>
              <a:endParaRPr lang="en-US" sz="1200" b="1" dirty="0">
                <a:solidFill>
                  <a:schemeClr val="bg2"/>
                </a:solidFill>
              </a:endParaRP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442" y="3941296"/>
            <a:ext cx="938786" cy="1280160"/>
          </a:xfrm>
          <a:prstGeom prst="rect">
            <a:avLst/>
          </a:prstGeom>
        </p:spPr>
      </p:pic>
      <p:pic>
        <p:nvPicPr>
          <p:cNvPr id="19458" name="Picture 2" descr="Dell Venture Backpack 15"/>
          <p:cNvPicPr>
            <a:picLocks noChangeAspect="1" noChangeArrowheads="1"/>
          </p:cNvPicPr>
          <p:nvPr/>
        </p:nvPicPr>
        <p:blipFill rotWithShape="1">
          <a:blip r:embed="rId5">
            <a:extLst>
              <a:ext uri="{28A0092B-C50C-407E-A947-70E740481C1C}">
                <a14:useLocalDpi xmlns:a14="http://schemas.microsoft.com/office/drawing/2010/main" val="0"/>
              </a:ext>
            </a:extLst>
          </a:blip>
          <a:srcRect l="29238" t="9098" r="27588" b="8877"/>
          <a:stretch/>
        </p:blipFill>
        <p:spPr bwMode="auto">
          <a:xfrm>
            <a:off x="655131" y="2622242"/>
            <a:ext cx="1005840" cy="1327035"/>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p:cNvSpPr>
            <a:spLocks noGrp="1"/>
          </p:cNvSpPr>
          <p:nvPr>
            <p:ph sz="half" idx="1"/>
          </p:nvPr>
        </p:nvSpPr>
        <p:spPr>
          <a:xfrm>
            <a:off x="365759" y="920298"/>
            <a:ext cx="10607039" cy="278589"/>
          </a:xfrm>
          <a:prstGeom prst="rect">
            <a:avLst/>
          </a:prstGeom>
        </p:spPr>
        <p:txBody>
          <a:bodyPr>
            <a:normAutofit/>
          </a:bodyPr>
          <a:lstStyle/>
          <a:p>
            <a:pPr marL="0" indent="0">
              <a:buNone/>
            </a:pPr>
            <a:r>
              <a:rPr lang="en-US" sz="1200" dirty="0"/>
              <a:t>Protect and carry your Dell laptop, tablet or </a:t>
            </a:r>
            <a:r>
              <a:rPr lang="en-US" sz="1200" dirty="0" err="1"/>
              <a:t>ultrabook</a:t>
            </a:r>
            <a:r>
              <a:rPr lang="en-US" sz="1200" dirty="0"/>
              <a:t> in style with carrying cases from Dell.</a:t>
            </a:r>
          </a:p>
        </p:txBody>
      </p:sp>
      <p:sp>
        <p:nvSpPr>
          <p:cNvPr id="24" name="TextBox 23"/>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25" name="TextBox 1">
            <a:hlinkClick r:id="rId6"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1651071932"/>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Dell Peripherals – Carrying Cases</a:t>
            </a:r>
            <a:endParaRPr lang="en-US" sz="3200" dirty="0"/>
          </a:p>
        </p:txBody>
      </p:sp>
      <p:grpSp>
        <p:nvGrpSpPr>
          <p:cNvPr id="8" name="Group 7"/>
          <p:cNvGrpSpPr/>
          <p:nvPr/>
        </p:nvGrpSpPr>
        <p:grpSpPr>
          <a:xfrm>
            <a:off x="531283" y="3023851"/>
            <a:ext cx="11660717" cy="1005840"/>
            <a:chOff x="531283" y="2780001"/>
            <a:chExt cx="11660717" cy="1005840"/>
          </a:xfrm>
          <a:solidFill>
            <a:srgbClr val="E7E7E7"/>
          </a:solidFill>
        </p:grpSpPr>
        <p:grpSp>
          <p:nvGrpSpPr>
            <p:cNvPr id="17" name="Group 16"/>
            <p:cNvGrpSpPr/>
            <p:nvPr/>
          </p:nvGrpSpPr>
          <p:grpSpPr>
            <a:xfrm>
              <a:off x="2173542" y="2780001"/>
              <a:ext cx="10018458" cy="1005840"/>
              <a:chOff x="2551611" y="1435114"/>
              <a:chExt cx="10018458" cy="1005840"/>
            </a:xfrm>
            <a:grpFill/>
          </p:grpSpPr>
          <p:sp>
            <p:nvSpPr>
              <p:cNvPr id="9" name="Rectangle 8"/>
              <p:cNvSpPr/>
              <p:nvPr/>
            </p:nvSpPr>
            <p:spPr>
              <a:xfrm>
                <a:off x="2551611" y="1435114"/>
                <a:ext cx="10018458" cy="100584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dirty="0" err="1" smtClean="0">
                  <a:solidFill>
                    <a:schemeClr val="bg2"/>
                  </a:solidFill>
                  <a:latin typeface="+mn-lt"/>
                </a:endParaRPr>
              </a:p>
            </p:txBody>
          </p:sp>
          <p:sp>
            <p:nvSpPr>
              <p:cNvPr id="6" name="Rectangle 5"/>
              <p:cNvSpPr/>
              <p:nvPr/>
            </p:nvSpPr>
            <p:spPr>
              <a:xfrm>
                <a:off x="2723138" y="1435115"/>
                <a:ext cx="8986967" cy="1005399"/>
              </a:xfrm>
              <a:prstGeom prst="rect">
                <a:avLst/>
              </a:prstGeom>
              <a:grpFill/>
            </p:spPr>
            <p:txBody>
              <a:bodyPr wrap="square" lIns="121917" tIns="60958" rIns="121917" bIns="60958">
                <a:spAutoFit/>
              </a:bodyPr>
              <a:lstStyle/>
              <a:p>
                <a:pPr>
                  <a:spcAft>
                    <a:spcPts val="200"/>
                  </a:spcAft>
                </a:pPr>
                <a:r>
                  <a:rPr lang="en-US" sz="1400" dirty="0">
                    <a:solidFill>
                      <a:schemeClr val="bg2"/>
                    </a:solidFill>
                  </a:rPr>
                  <a:t>Dell Executive Leather Carrying Case – XPS 13”</a:t>
                </a:r>
              </a:p>
              <a:p>
                <a:pPr>
                  <a:lnSpc>
                    <a:spcPts val="1100"/>
                  </a:lnSpc>
                  <a:spcAft>
                    <a:spcPts val="200"/>
                  </a:spcAft>
                </a:pPr>
                <a:r>
                  <a:rPr lang="en-US" sz="1050" dirty="0">
                    <a:solidFill>
                      <a:schemeClr val="bg2"/>
                    </a:solidFill>
                  </a:rPr>
                  <a:t>This leather attaché is a functional, protective laptop case for the Dell XPS 13, with executive flair. </a:t>
                </a:r>
              </a:p>
              <a:p>
                <a:pPr marL="228600" indent="-217488">
                  <a:lnSpc>
                    <a:spcPts val="1100"/>
                  </a:lnSpc>
                  <a:spcAft>
                    <a:spcPts val="200"/>
                  </a:spcAft>
                  <a:buClr>
                    <a:schemeClr val="tx1"/>
                  </a:buClr>
                  <a:buFont typeface="Arial" pitchFamily="34" charset="0"/>
                  <a:buChar char="•"/>
                </a:pPr>
                <a:r>
                  <a:rPr lang="en-US" sz="1050" dirty="0">
                    <a:solidFill>
                      <a:schemeClr val="bg2"/>
                    </a:solidFill>
                  </a:rPr>
                  <a:t>Cushioned compartment protects laptop, while ergonomic shoulder strap and padded handles offer carrying comfort</a:t>
                </a:r>
              </a:p>
              <a:p>
                <a:pPr marL="228600" indent="-217488">
                  <a:lnSpc>
                    <a:spcPts val="1100"/>
                  </a:lnSpc>
                  <a:spcAft>
                    <a:spcPts val="200"/>
                  </a:spcAft>
                  <a:buClr>
                    <a:schemeClr val="tx1"/>
                  </a:buClr>
                  <a:buFont typeface="Arial" pitchFamily="34" charset="0"/>
                  <a:buChar char="•"/>
                </a:pPr>
                <a:r>
                  <a:rPr lang="en-US" sz="1050" dirty="0">
                    <a:solidFill>
                      <a:schemeClr val="bg2"/>
                    </a:solidFill>
                  </a:rPr>
                  <a:t>Premium leather with subtle design accents for executive appeal </a:t>
                </a:r>
              </a:p>
              <a:p>
                <a:pPr marL="228600" indent="-217488">
                  <a:lnSpc>
                    <a:spcPts val="1100"/>
                  </a:lnSpc>
                  <a:spcAft>
                    <a:spcPts val="200"/>
                  </a:spcAft>
                  <a:buClr>
                    <a:schemeClr val="tx1"/>
                  </a:buClr>
                  <a:buFont typeface="Arial" pitchFamily="34" charset="0"/>
                  <a:buChar char="•"/>
                </a:pPr>
                <a:r>
                  <a:rPr lang="en-US" sz="1050" dirty="0">
                    <a:solidFill>
                      <a:schemeClr val="bg2"/>
                    </a:solidFill>
                  </a:rPr>
                  <a:t>Ample accessory storage; Quick-access top pockets plus 2 hidden front </a:t>
                </a:r>
                <a:r>
                  <a:rPr lang="en-US" sz="1050" dirty="0" smtClean="0">
                    <a:solidFill>
                      <a:schemeClr val="bg2"/>
                    </a:solidFill>
                  </a:rPr>
                  <a:t>pockets</a:t>
                </a:r>
                <a:endParaRPr lang="en-US" sz="1100" b="1" dirty="0" smtClean="0">
                  <a:solidFill>
                    <a:schemeClr val="bg2"/>
                  </a:solidFill>
                </a:endParaRPr>
              </a:p>
            </p:txBody>
          </p:sp>
        </p:gr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283" y="2787298"/>
              <a:ext cx="1188720" cy="97221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330546" y="4071438"/>
            <a:ext cx="11861454" cy="1044054"/>
            <a:chOff x="330546" y="3897259"/>
            <a:chExt cx="11861454" cy="1044054"/>
          </a:xfrm>
          <a:solidFill>
            <a:srgbClr val="E7E7E7"/>
          </a:solidFill>
        </p:grpSpPr>
        <p:grpSp>
          <p:nvGrpSpPr>
            <p:cNvPr id="13" name="Group 12"/>
            <p:cNvGrpSpPr/>
            <p:nvPr/>
          </p:nvGrpSpPr>
          <p:grpSpPr>
            <a:xfrm>
              <a:off x="2173542" y="3905412"/>
              <a:ext cx="10018458" cy="1007459"/>
              <a:chOff x="2551611" y="4653760"/>
              <a:chExt cx="10018458" cy="1007459"/>
            </a:xfrm>
            <a:grpFill/>
          </p:grpSpPr>
          <p:sp>
            <p:nvSpPr>
              <p:cNvPr id="15" name="Rectangle 14"/>
              <p:cNvSpPr/>
              <p:nvPr/>
            </p:nvSpPr>
            <p:spPr>
              <a:xfrm>
                <a:off x="2551611" y="4653760"/>
                <a:ext cx="10018458" cy="1007459"/>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dirty="0" err="1" smtClean="0">
                  <a:solidFill>
                    <a:schemeClr val="bg2"/>
                  </a:solidFill>
                  <a:latin typeface="+mn-lt"/>
                </a:endParaRPr>
              </a:p>
            </p:txBody>
          </p:sp>
          <p:sp>
            <p:nvSpPr>
              <p:cNvPr id="7" name="Rectangle 6"/>
              <p:cNvSpPr/>
              <p:nvPr/>
            </p:nvSpPr>
            <p:spPr>
              <a:xfrm>
                <a:off x="2749264" y="4669175"/>
                <a:ext cx="9524300" cy="974626"/>
              </a:xfrm>
              <a:prstGeom prst="rect">
                <a:avLst/>
              </a:prstGeom>
              <a:grpFill/>
            </p:spPr>
            <p:txBody>
              <a:bodyPr wrap="square">
                <a:spAutoFit/>
              </a:bodyPr>
              <a:lstStyle/>
              <a:p>
                <a:pPr lvl="0">
                  <a:spcAft>
                    <a:spcPts val="200"/>
                  </a:spcAft>
                </a:pPr>
                <a:r>
                  <a:rPr lang="en-US" sz="1400" dirty="0">
                    <a:solidFill>
                      <a:schemeClr val="bg2"/>
                    </a:solidFill>
                  </a:rPr>
                  <a:t>Dell Professional Sleeve </a:t>
                </a:r>
                <a:r>
                  <a:rPr lang="en-US" sz="1400" dirty="0" smtClean="0">
                    <a:solidFill>
                      <a:schemeClr val="bg2"/>
                    </a:solidFill>
                  </a:rPr>
                  <a:t>13”, 14” </a:t>
                </a:r>
                <a:r>
                  <a:rPr lang="en-US" sz="1400" dirty="0">
                    <a:solidFill>
                      <a:schemeClr val="bg2"/>
                    </a:solidFill>
                  </a:rPr>
                  <a:t>&amp; 15”</a:t>
                </a:r>
              </a:p>
              <a:p>
                <a:pPr lvl="0">
                  <a:lnSpc>
                    <a:spcPts val="1100"/>
                  </a:lnSpc>
                  <a:spcAft>
                    <a:spcPts val="200"/>
                  </a:spcAft>
                </a:pPr>
                <a:r>
                  <a:rPr lang="en-US" sz="1050" dirty="0" smtClean="0">
                    <a:solidFill>
                      <a:schemeClr val="bg2"/>
                    </a:solidFill>
                  </a:rPr>
                  <a:t>Professional </a:t>
                </a:r>
                <a:r>
                  <a:rPr lang="en-US" sz="1050" dirty="0">
                    <a:solidFill>
                      <a:schemeClr val="bg2"/>
                    </a:solidFill>
                  </a:rPr>
                  <a:t>heather dark gray exterior and plush-lined interior </a:t>
                </a:r>
                <a:r>
                  <a:rPr lang="en-US" sz="1050" dirty="0" smtClean="0">
                    <a:solidFill>
                      <a:schemeClr val="bg2"/>
                    </a:solidFill>
                  </a:rPr>
                  <a:t>protect </a:t>
                </a:r>
                <a:r>
                  <a:rPr lang="en-US" sz="1050" dirty="0">
                    <a:solidFill>
                      <a:schemeClr val="bg2"/>
                    </a:solidFill>
                  </a:rPr>
                  <a:t>your </a:t>
                </a:r>
                <a:r>
                  <a:rPr lang="en-US" sz="1050" dirty="0" smtClean="0">
                    <a:solidFill>
                      <a:schemeClr val="bg2"/>
                    </a:solidFill>
                  </a:rPr>
                  <a:t>laptop, everyday essentials, </a:t>
                </a:r>
                <a:r>
                  <a:rPr lang="en-US" sz="1050" dirty="0">
                    <a:solidFill>
                      <a:schemeClr val="bg2"/>
                    </a:solidFill>
                  </a:rPr>
                  <a:t>and electronics wherever your </a:t>
                </a:r>
                <a:r>
                  <a:rPr lang="en-US" sz="1050" dirty="0" smtClean="0">
                    <a:solidFill>
                      <a:schemeClr val="bg2"/>
                    </a:solidFill>
                  </a:rPr>
                  <a:t>day </a:t>
                </a:r>
                <a:r>
                  <a:rPr lang="en-US" sz="1050" dirty="0">
                    <a:solidFill>
                      <a:schemeClr val="bg2"/>
                    </a:solidFill>
                  </a:rPr>
                  <a:t>takes you. </a:t>
                </a:r>
                <a:endParaRPr lang="en-US" sz="1050" dirty="0" smtClean="0">
                  <a:solidFill>
                    <a:schemeClr val="bg2"/>
                  </a:solidFill>
                </a:endParaRPr>
              </a:p>
              <a:p>
                <a:pPr marL="228600" lvl="0" indent="-171450">
                  <a:lnSpc>
                    <a:spcPts val="1100"/>
                  </a:lnSpc>
                  <a:spcAft>
                    <a:spcPts val="200"/>
                  </a:spcAft>
                  <a:buClr>
                    <a:schemeClr val="tx1"/>
                  </a:buClr>
                  <a:buFont typeface="Arial" panose="020B0604020202020204" pitchFamily="34" charset="0"/>
                  <a:buChar char="•"/>
                </a:pPr>
                <a:r>
                  <a:rPr lang="en-US" sz="1050" dirty="0" smtClean="0">
                    <a:solidFill>
                      <a:schemeClr val="bg2"/>
                    </a:solidFill>
                  </a:rPr>
                  <a:t>Lightweight </a:t>
                </a:r>
                <a:r>
                  <a:rPr lang="en-US" sz="1050" dirty="0">
                    <a:solidFill>
                      <a:schemeClr val="bg2"/>
                    </a:solidFill>
                  </a:rPr>
                  <a:t>and comfortable design</a:t>
                </a:r>
              </a:p>
              <a:p>
                <a:pPr marL="228600" lvl="0" indent="-171450">
                  <a:lnSpc>
                    <a:spcPts val="1100"/>
                  </a:lnSpc>
                  <a:spcAft>
                    <a:spcPts val="200"/>
                  </a:spcAft>
                  <a:buClr>
                    <a:schemeClr val="tx1"/>
                  </a:buClr>
                  <a:buFont typeface="Arial" panose="020B0604020202020204" pitchFamily="34" charset="0"/>
                  <a:buChar char="•"/>
                </a:pPr>
                <a:r>
                  <a:rPr lang="en-US" sz="1050" dirty="0" smtClean="0">
                    <a:solidFill>
                      <a:schemeClr val="bg2"/>
                    </a:solidFill>
                  </a:rPr>
                  <a:t>Weather </a:t>
                </a:r>
                <a:r>
                  <a:rPr lang="en-US" sz="1050" dirty="0">
                    <a:solidFill>
                      <a:schemeClr val="bg2"/>
                    </a:solidFill>
                  </a:rPr>
                  <a:t>resistant materials prevent damage</a:t>
                </a:r>
              </a:p>
              <a:p>
                <a:pPr marL="228600" lvl="0" indent="-171450">
                  <a:lnSpc>
                    <a:spcPts val="1100"/>
                  </a:lnSpc>
                  <a:spcAft>
                    <a:spcPts val="200"/>
                  </a:spcAft>
                  <a:buClr>
                    <a:schemeClr val="tx1"/>
                  </a:buClr>
                  <a:buFont typeface="Arial" panose="020B0604020202020204" pitchFamily="34" charset="0"/>
                  <a:buChar char="•"/>
                </a:pPr>
                <a:r>
                  <a:rPr lang="en-US" sz="1050" dirty="0" smtClean="0">
                    <a:solidFill>
                      <a:schemeClr val="bg2"/>
                    </a:solidFill>
                  </a:rPr>
                  <a:t>A </a:t>
                </a:r>
                <a:r>
                  <a:rPr lang="en-US" sz="1050" dirty="0">
                    <a:solidFill>
                      <a:schemeClr val="bg2"/>
                    </a:solidFill>
                  </a:rPr>
                  <a:t>front organizer panel keeps all your everyday essentials within </a:t>
                </a:r>
                <a:r>
                  <a:rPr lang="en-US" sz="1050" dirty="0" smtClean="0">
                    <a:solidFill>
                      <a:schemeClr val="bg2"/>
                    </a:solidFill>
                  </a:rPr>
                  <a:t>reach</a:t>
                </a:r>
              </a:p>
            </p:txBody>
          </p:sp>
        </p:grpSp>
        <p:pic>
          <p:nvPicPr>
            <p:cNvPr id="19458" name="Picture 4"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546" y="3897259"/>
              <a:ext cx="1554480" cy="10440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498708" y="1080781"/>
            <a:ext cx="11693292" cy="1020405"/>
            <a:chOff x="876777" y="4544526"/>
            <a:chExt cx="11693292" cy="1020405"/>
          </a:xfrm>
          <a:solidFill>
            <a:srgbClr val="E7E7E7"/>
          </a:solidFill>
        </p:grpSpPr>
        <p:sp>
          <p:nvSpPr>
            <p:cNvPr id="16" name="Rectangle 15"/>
            <p:cNvSpPr/>
            <p:nvPr/>
          </p:nvSpPr>
          <p:spPr>
            <a:xfrm>
              <a:off x="2551611" y="4615444"/>
              <a:ext cx="10018458" cy="82296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dirty="0" err="1" smtClean="0">
                <a:solidFill>
                  <a:schemeClr val="bg2"/>
                </a:solidFill>
                <a:latin typeface="+mn-lt"/>
              </a:endParaRPr>
            </a:p>
          </p:txBody>
        </p:sp>
        <p:pic>
          <p:nvPicPr>
            <p:cNvPr id="1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777" y="4544526"/>
              <a:ext cx="1188720" cy="102040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2749345" y="4622257"/>
              <a:ext cx="9524300" cy="807913"/>
            </a:xfrm>
            <a:prstGeom prst="rect">
              <a:avLst/>
            </a:prstGeom>
            <a:grpFill/>
          </p:spPr>
          <p:txBody>
            <a:bodyPr wrap="square">
              <a:spAutoFit/>
            </a:bodyPr>
            <a:lstStyle/>
            <a:p>
              <a:pPr lvl="0">
                <a:spcAft>
                  <a:spcPts val="200"/>
                </a:spcAft>
              </a:pPr>
              <a:r>
                <a:rPr lang="en-US" sz="1400" dirty="0">
                  <a:solidFill>
                    <a:schemeClr val="bg2"/>
                  </a:solidFill>
                </a:rPr>
                <a:t>Dell Premier </a:t>
              </a:r>
              <a:r>
                <a:rPr lang="en-US" sz="1400" dirty="0" smtClean="0">
                  <a:solidFill>
                    <a:schemeClr val="bg2"/>
                  </a:solidFill>
                </a:rPr>
                <a:t>Briefcase* </a:t>
              </a:r>
              <a:r>
                <a:rPr lang="en-US" sz="1400" dirty="0">
                  <a:solidFill>
                    <a:schemeClr val="bg2"/>
                  </a:solidFill>
                </a:rPr>
                <a:t>(S) &amp; (M</a:t>
              </a:r>
              <a:r>
                <a:rPr lang="en-US" sz="1400" dirty="0" smtClean="0">
                  <a:solidFill>
                    <a:schemeClr val="bg2"/>
                  </a:solidFill>
                </a:rPr>
                <a:t>)</a:t>
              </a:r>
              <a:endParaRPr lang="en-US" sz="1400" dirty="0">
                <a:solidFill>
                  <a:schemeClr val="bg2"/>
                </a:solidFill>
              </a:endParaRPr>
            </a:p>
            <a:p>
              <a:pPr lvl="0">
                <a:lnSpc>
                  <a:spcPts val="1100"/>
                </a:lnSpc>
                <a:spcAft>
                  <a:spcPts val="200"/>
                </a:spcAft>
              </a:pPr>
              <a:r>
                <a:rPr lang="en-US" sz="1050" dirty="0">
                  <a:solidFill>
                    <a:schemeClr val="bg2"/>
                  </a:solidFill>
                </a:rPr>
                <a:t>Designed as a mobile office for professionals </a:t>
              </a:r>
              <a:r>
                <a:rPr lang="en-US" sz="1050" dirty="0" smtClean="0">
                  <a:solidFill>
                    <a:schemeClr val="bg2"/>
                  </a:solidFill>
                </a:rPr>
                <a:t>who need a </a:t>
              </a:r>
              <a:r>
                <a:rPr lang="en-US" sz="1050" dirty="0">
                  <a:solidFill>
                    <a:schemeClr val="bg2"/>
                  </a:solidFill>
                </a:rPr>
                <a:t>streamlined, secure way to transport a notebook, tablet and accessories and stay </a:t>
              </a:r>
              <a:r>
                <a:rPr lang="en-US" sz="1050" dirty="0" smtClean="0">
                  <a:solidFill>
                    <a:schemeClr val="bg2"/>
                  </a:solidFill>
                </a:rPr>
                <a:t>productive. </a:t>
              </a:r>
              <a:endParaRPr lang="en-US" sz="1050" dirty="0">
                <a:solidFill>
                  <a:schemeClr val="bg2"/>
                </a:solidFill>
              </a:endParaRPr>
            </a:p>
            <a:p>
              <a:pPr marL="228600" lvl="0" indent="-217488">
                <a:lnSpc>
                  <a:spcPts val="1100"/>
                </a:lnSpc>
                <a:spcAft>
                  <a:spcPts val="200"/>
                </a:spcAft>
                <a:buClr>
                  <a:schemeClr val="tx1"/>
                </a:buClr>
                <a:buFont typeface="Arial" pitchFamily="34" charset="0"/>
                <a:buChar char="•"/>
              </a:pPr>
              <a:r>
                <a:rPr lang="en-US" sz="1050" dirty="0">
                  <a:solidFill>
                    <a:schemeClr val="bg2"/>
                  </a:solidFill>
                </a:rPr>
                <a:t>TSA Checkpoint-Friendly</a:t>
              </a:r>
            </a:p>
            <a:p>
              <a:pPr marL="228600" lvl="0" indent="-217488">
                <a:lnSpc>
                  <a:spcPts val="1100"/>
                </a:lnSpc>
                <a:spcAft>
                  <a:spcPts val="200"/>
                </a:spcAft>
                <a:buClr>
                  <a:schemeClr val="tx1"/>
                </a:buClr>
                <a:buFont typeface="Arial" pitchFamily="34" charset="0"/>
                <a:buChar char="•"/>
              </a:pPr>
              <a:r>
                <a:rPr lang="en-US" sz="1050" dirty="0">
                  <a:solidFill>
                    <a:schemeClr val="bg2"/>
                  </a:solidFill>
                </a:rPr>
                <a:t>An internal pocket is designed for the Dell Power Companion (sold separately)</a:t>
              </a:r>
            </a:p>
          </p:txBody>
        </p:sp>
      </p:grpSp>
      <p:grpSp>
        <p:nvGrpSpPr>
          <p:cNvPr id="4" name="Group 3"/>
          <p:cNvGrpSpPr/>
          <p:nvPr/>
        </p:nvGrpSpPr>
        <p:grpSpPr>
          <a:xfrm>
            <a:off x="456505" y="5131131"/>
            <a:ext cx="11735495" cy="1101142"/>
            <a:chOff x="456505" y="5061459"/>
            <a:chExt cx="11735495" cy="1101142"/>
          </a:xfrm>
          <a:solidFill>
            <a:srgbClr val="E7E7E7"/>
          </a:solidFill>
        </p:grpSpPr>
        <p:grpSp>
          <p:nvGrpSpPr>
            <p:cNvPr id="21" name="Group 20"/>
            <p:cNvGrpSpPr/>
            <p:nvPr/>
          </p:nvGrpSpPr>
          <p:grpSpPr>
            <a:xfrm>
              <a:off x="2173542" y="5061459"/>
              <a:ext cx="10018458" cy="1005840"/>
              <a:chOff x="2551611" y="4635009"/>
              <a:chExt cx="10018458" cy="1005840"/>
            </a:xfrm>
            <a:grpFill/>
          </p:grpSpPr>
          <p:sp>
            <p:nvSpPr>
              <p:cNvPr id="22" name="Rectangle 21"/>
              <p:cNvSpPr/>
              <p:nvPr/>
            </p:nvSpPr>
            <p:spPr>
              <a:xfrm>
                <a:off x="2551611" y="4635009"/>
                <a:ext cx="10018458" cy="100584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dirty="0" err="1" smtClean="0">
                  <a:solidFill>
                    <a:schemeClr val="bg2"/>
                  </a:solidFill>
                  <a:latin typeface="+mn-lt"/>
                </a:endParaRPr>
              </a:p>
            </p:txBody>
          </p:sp>
          <p:sp>
            <p:nvSpPr>
              <p:cNvPr id="23" name="Rectangle 22"/>
              <p:cNvSpPr/>
              <p:nvPr/>
            </p:nvSpPr>
            <p:spPr>
              <a:xfrm>
                <a:off x="2749263" y="4651755"/>
                <a:ext cx="9726521" cy="974626"/>
              </a:xfrm>
              <a:prstGeom prst="rect">
                <a:avLst/>
              </a:prstGeom>
              <a:grpFill/>
            </p:spPr>
            <p:txBody>
              <a:bodyPr wrap="square">
                <a:spAutoFit/>
              </a:bodyPr>
              <a:lstStyle/>
              <a:p>
                <a:pPr lvl="0">
                  <a:spcAft>
                    <a:spcPts val="200"/>
                  </a:spcAft>
                </a:pPr>
                <a:r>
                  <a:rPr lang="en-US" sz="1400" dirty="0">
                    <a:solidFill>
                      <a:schemeClr val="bg2"/>
                    </a:solidFill>
                  </a:rPr>
                  <a:t>Dell Professional Briefcase 14 &amp; 15”</a:t>
                </a:r>
              </a:p>
              <a:p>
                <a:pPr lvl="0">
                  <a:lnSpc>
                    <a:spcPts val="1100"/>
                  </a:lnSpc>
                  <a:spcAft>
                    <a:spcPts val="200"/>
                  </a:spcAft>
                </a:pPr>
                <a:r>
                  <a:rPr lang="en-US" sz="1050" dirty="0">
                    <a:solidFill>
                      <a:schemeClr val="bg2"/>
                    </a:solidFill>
                  </a:rPr>
                  <a:t>Keep your laptop, tablet, and all your office essentials protected wherever you go with the Dell Professional Briefcase</a:t>
                </a:r>
                <a:r>
                  <a:rPr lang="en-US" sz="1050" dirty="0" smtClean="0">
                    <a:solidFill>
                      <a:schemeClr val="bg2"/>
                    </a:solidFill>
                  </a:rPr>
                  <a:t>.</a:t>
                </a:r>
              </a:p>
              <a:p>
                <a:pPr marL="228600" lvl="0" indent="-171450">
                  <a:lnSpc>
                    <a:spcPts val="1100"/>
                  </a:lnSpc>
                  <a:spcAft>
                    <a:spcPts val="200"/>
                  </a:spcAft>
                  <a:buClr>
                    <a:schemeClr val="tx1"/>
                  </a:buClr>
                  <a:buFont typeface="Arial" panose="020B0604020202020204" pitchFamily="34" charset="0"/>
                  <a:buChar char="•"/>
                </a:pPr>
                <a:r>
                  <a:rPr lang="en-US" sz="1050" dirty="0" smtClean="0">
                    <a:solidFill>
                      <a:schemeClr val="bg2"/>
                    </a:solidFill>
                  </a:rPr>
                  <a:t>Secure the dedicated plush-lined laptop sleeve and tablet pocket, while weather-resistant </a:t>
                </a:r>
                <a:r>
                  <a:rPr lang="en-US" sz="1050" dirty="0">
                    <a:solidFill>
                      <a:schemeClr val="bg2"/>
                    </a:solidFill>
                  </a:rPr>
                  <a:t>materials prevent </a:t>
                </a:r>
                <a:r>
                  <a:rPr lang="en-US" sz="1050" dirty="0" smtClean="0">
                    <a:solidFill>
                      <a:schemeClr val="bg2"/>
                    </a:solidFill>
                  </a:rPr>
                  <a:t>damage</a:t>
                </a:r>
              </a:p>
              <a:p>
                <a:pPr marL="228600" lvl="0" indent="-171450">
                  <a:lnSpc>
                    <a:spcPts val="1100"/>
                  </a:lnSpc>
                  <a:spcAft>
                    <a:spcPts val="200"/>
                  </a:spcAft>
                  <a:buClr>
                    <a:schemeClr val="tx1"/>
                  </a:buClr>
                  <a:buFont typeface="Arial" panose="020B0604020202020204" pitchFamily="34" charset="0"/>
                  <a:buChar char="•"/>
                </a:pPr>
                <a:r>
                  <a:rPr lang="en-US" sz="1050" dirty="0">
                    <a:solidFill>
                      <a:schemeClr val="bg2"/>
                    </a:solidFill>
                  </a:rPr>
                  <a:t>Lightweight and comfortable to carry, with padded handles </a:t>
                </a:r>
                <a:r>
                  <a:rPr lang="en-US" sz="1050" dirty="0" smtClean="0">
                    <a:solidFill>
                      <a:schemeClr val="bg2"/>
                    </a:solidFill>
                  </a:rPr>
                  <a:t>and an adjustable </a:t>
                </a:r>
                <a:r>
                  <a:rPr lang="en-US" sz="1050" dirty="0">
                    <a:solidFill>
                      <a:schemeClr val="bg2"/>
                    </a:solidFill>
                  </a:rPr>
                  <a:t>padded shoulder </a:t>
                </a:r>
                <a:r>
                  <a:rPr lang="en-US" sz="1050" dirty="0" smtClean="0">
                    <a:solidFill>
                      <a:schemeClr val="bg2"/>
                    </a:solidFill>
                  </a:rPr>
                  <a:t>strap, and a </a:t>
                </a:r>
                <a:r>
                  <a:rPr lang="en-US" sz="1050" dirty="0">
                    <a:solidFill>
                      <a:schemeClr val="bg2"/>
                    </a:solidFill>
                  </a:rPr>
                  <a:t>trolley </a:t>
                </a:r>
                <a:r>
                  <a:rPr lang="en-US" sz="1050" dirty="0" smtClean="0">
                    <a:solidFill>
                      <a:schemeClr val="bg2"/>
                    </a:solidFill>
                  </a:rPr>
                  <a:t>pass-through for rolling luggage</a:t>
                </a:r>
              </a:p>
              <a:p>
                <a:pPr marL="228600" lvl="0" indent="-171450">
                  <a:lnSpc>
                    <a:spcPts val="1100"/>
                  </a:lnSpc>
                  <a:spcAft>
                    <a:spcPts val="200"/>
                  </a:spcAft>
                  <a:buClr>
                    <a:schemeClr val="tx1"/>
                  </a:buClr>
                  <a:buFont typeface="Arial" panose="020B0604020202020204" pitchFamily="34" charset="0"/>
                  <a:buChar char="•"/>
                </a:pPr>
                <a:r>
                  <a:rPr lang="en-US" sz="1050" dirty="0" smtClean="0">
                    <a:solidFill>
                      <a:schemeClr val="bg2"/>
                    </a:solidFill>
                  </a:rPr>
                  <a:t>A </a:t>
                </a:r>
                <a:r>
                  <a:rPr lang="en-US" sz="1050" dirty="0">
                    <a:solidFill>
                      <a:schemeClr val="bg2"/>
                    </a:solidFill>
                  </a:rPr>
                  <a:t>deluxe organizer panel keeps all your everyday essentials within reach while collapsible folders efficiently organize your </a:t>
                </a:r>
                <a:r>
                  <a:rPr lang="en-US" sz="1050" dirty="0" smtClean="0">
                    <a:solidFill>
                      <a:schemeClr val="bg2"/>
                    </a:solidFill>
                  </a:rPr>
                  <a:t>documents</a:t>
                </a:r>
                <a:endParaRPr lang="en-US" sz="1050" dirty="0">
                  <a:solidFill>
                    <a:schemeClr val="bg2"/>
                  </a:solidFill>
                </a:endParaRPr>
              </a:p>
            </p:txBody>
          </p:sp>
        </p:grpSp>
        <p:pic>
          <p:nvPicPr>
            <p:cNvPr id="19459" name="Picture 2" descr="image0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505" y="5105499"/>
              <a:ext cx="1280160" cy="1057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4" name="TextBox 23"/>
          <p:cNvSpPr txBox="1"/>
          <p:nvPr/>
        </p:nvSpPr>
        <p:spPr>
          <a:xfrm>
            <a:off x="6987387" y="6413635"/>
            <a:ext cx="2050115" cy="230832"/>
          </a:xfrm>
          <a:prstGeom prst="rect">
            <a:avLst/>
          </a:prstGeom>
          <a:noFill/>
        </p:spPr>
        <p:txBody>
          <a:bodyPr wrap="square" rtlCol="0">
            <a:spAutoFit/>
          </a:bodyPr>
          <a:lstStyle/>
          <a:p>
            <a:pPr>
              <a:lnSpc>
                <a:spcPct val="90000"/>
              </a:lnSpc>
              <a:spcBef>
                <a:spcPts val="600"/>
              </a:spcBef>
              <a:spcAft>
                <a:spcPts val="0"/>
              </a:spcAft>
              <a:buClr>
                <a:schemeClr val="bg1"/>
              </a:buClr>
            </a:pPr>
            <a:r>
              <a:rPr lang="en-US" sz="1000" dirty="0" smtClean="0">
                <a:solidFill>
                  <a:schemeClr val="bg2"/>
                </a:solidFill>
                <a:latin typeface="+mn-lt"/>
              </a:rPr>
              <a:t>*product not available in APJ</a:t>
            </a:r>
          </a:p>
        </p:txBody>
      </p:sp>
      <p:grpSp>
        <p:nvGrpSpPr>
          <p:cNvPr id="10" name="Group 9"/>
          <p:cNvGrpSpPr/>
          <p:nvPr/>
        </p:nvGrpSpPr>
        <p:grpSpPr>
          <a:xfrm>
            <a:off x="2173542" y="2000935"/>
            <a:ext cx="10018458" cy="979434"/>
            <a:chOff x="2173542" y="1966099"/>
            <a:chExt cx="10018458" cy="979434"/>
          </a:xfrm>
          <a:solidFill>
            <a:srgbClr val="E7E7E7"/>
          </a:solidFill>
        </p:grpSpPr>
        <p:sp>
          <p:nvSpPr>
            <p:cNvPr id="27" name="Rectangle 26"/>
            <p:cNvSpPr/>
            <p:nvPr/>
          </p:nvSpPr>
          <p:spPr>
            <a:xfrm>
              <a:off x="2173542" y="1985413"/>
              <a:ext cx="10018458" cy="96012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dirty="0" err="1" smtClean="0">
                <a:solidFill>
                  <a:schemeClr val="bg2"/>
                </a:solidFill>
                <a:latin typeface="+mn-lt"/>
              </a:endParaRPr>
            </a:p>
          </p:txBody>
        </p:sp>
        <p:sp>
          <p:nvSpPr>
            <p:cNvPr id="29" name="Rectangle 28"/>
            <p:cNvSpPr/>
            <p:nvPr/>
          </p:nvSpPr>
          <p:spPr>
            <a:xfrm>
              <a:off x="2379987" y="1966099"/>
              <a:ext cx="9524300" cy="974626"/>
            </a:xfrm>
            <a:prstGeom prst="rect">
              <a:avLst/>
            </a:prstGeom>
            <a:grpFill/>
          </p:spPr>
          <p:txBody>
            <a:bodyPr wrap="square">
              <a:spAutoFit/>
            </a:bodyPr>
            <a:lstStyle/>
            <a:p>
              <a:pPr lvl="0">
                <a:spcAft>
                  <a:spcPts val="200"/>
                </a:spcAft>
              </a:pPr>
              <a:r>
                <a:rPr lang="en-US" sz="1400" dirty="0">
                  <a:solidFill>
                    <a:schemeClr val="bg2"/>
                  </a:solidFill>
                </a:rPr>
                <a:t>Dell Premier </a:t>
              </a:r>
              <a:r>
                <a:rPr lang="en-US" sz="1400" dirty="0" smtClean="0">
                  <a:solidFill>
                    <a:schemeClr val="bg2"/>
                  </a:solidFill>
                </a:rPr>
                <a:t>Slim Briefcase 14</a:t>
              </a:r>
              <a:endParaRPr lang="en-US" sz="1400" dirty="0">
                <a:solidFill>
                  <a:schemeClr val="bg2"/>
                </a:solidFill>
              </a:endParaRPr>
            </a:p>
            <a:p>
              <a:pPr lvl="0">
                <a:lnSpc>
                  <a:spcPts val="1100"/>
                </a:lnSpc>
                <a:spcAft>
                  <a:spcPts val="200"/>
                </a:spcAft>
              </a:pPr>
              <a:r>
                <a:rPr lang="en-US" sz="1050" dirty="0">
                  <a:solidFill>
                    <a:schemeClr val="bg2"/>
                  </a:solidFill>
                </a:rPr>
                <a:t>Lightweight and comfortable to carry in three flexible </a:t>
              </a:r>
              <a:r>
                <a:rPr lang="en-US" sz="1050" dirty="0" smtClean="0">
                  <a:solidFill>
                    <a:schemeClr val="bg2"/>
                  </a:solidFill>
                </a:rPr>
                <a:t>ways, with in-bag charging on the go. </a:t>
              </a:r>
              <a:endParaRPr lang="en-US" sz="1050" dirty="0">
                <a:solidFill>
                  <a:schemeClr val="bg2"/>
                </a:solidFill>
              </a:endParaRPr>
            </a:p>
            <a:p>
              <a:pPr marL="228600" lvl="0" indent="-217488">
                <a:lnSpc>
                  <a:spcPts val="1100"/>
                </a:lnSpc>
                <a:spcAft>
                  <a:spcPts val="200"/>
                </a:spcAft>
                <a:buClr>
                  <a:schemeClr val="tx1"/>
                </a:buClr>
                <a:buFont typeface="Arial" pitchFamily="34" charset="0"/>
                <a:buChar char="•"/>
              </a:pPr>
              <a:r>
                <a:rPr lang="en-US" sz="1050" dirty="0" smtClean="0">
                  <a:solidFill>
                    <a:schemeClr val="bg2"/>
                  </a:solidFill>
                </a:rPr>
                <a:t>Dedicated </a:t>
              </a:r>
              <a:r>
                <a:rPr lang="en-US" sz="1050" dirty="0">
                  <a:solidFill>
                    <a:schemeClr val="bg2"/>
                  </a:solidFill>
                </a:rPr>
                <a:t>plush lined laptop sleeve and tablet pocket keep your devices protected and </a:t>
              </a:r>
              <a:r>
                <a:rPr lang="en-US" sz="1050" dirty="0" smtClean="0">
                  <a:solidFill>
                    <a:schemeClr val="bg2"/>
                  </a:solidFill>
                </a:rPr>
                <a:t>scratch-free</a:t>
              </a:r>
            </a:p>
            <a:p>
              <a:pPr marL="228600" lvl="0" indent="-217488">
                <a:lnSpc>
                  <a:spcPts val="1100"/>
                </a:lnSpc>
                <a:spcAft>
                  <a:spcPts val="200"/>
                </a:spcAft>
                <a:buClr>
                  <a:schemeClr val="tx1"/>
                </a:buClr>
                <a:buFont typeface="Arial" pitchFamily="34" charset="0"/>
                <a:buChar char="•"/>
              </a:pPr>
              <a:r>
                <a:rPr lang="en-US" sz="1050" dirty="0" smtClean="0">
                  <a:solidFill>
                    <a:schemeClr val="bg2"/>
                  </a:solidFill>
                </a:rPr>
                <a:t>Deluxe </a:t>
              </a:r>
              <a:r>
                <a:rPr lang="en-US" sz="1050" dirty="0">
                  <a:solidFill>
                    <a:schemeClr val="bg2"/>
                  </a:solidFill>
                </a:rPr>
                <a:t>organizer panel and two interior mesh pockets keep all your office essentials organized</a:t>
              </a:r>
            </a:p>
            <a:p>
              <a:pPr marL="228600" lvl="0" indent="-217488">
                <a:lnSpc>
                  <a:spcPts val="1100"/>
                </a:lnSpc>
                <a:spcAft>
                  <a:spcPts val="200"/>
                </a:spcAft>
                <a:buClr>
                  <a:schemeClr val="tx1"/>
                </a:buClr>
                <a:buFont typeface="Arial" pitchFamily="34" charset="0"/>
                <a:buChar char="•"/>
              </a:pPr>
              <a:r>
                <a:rPr lang="en-US" sz="1050" dirty="0" smtClean="0">
                  <a:solidFill>
                    <a:schemeClr val="bg2"/>
                  </a:solidFill>
                </a:rPr>
                <a:t>An </a:t>
              </a:r>
              <a:r>
                <a:rPr lang="en-US" sz="1050" dirty="0">
                  <a:solidFill>
                    <a:schemeClr val="bg2"/>
                  </a:solidFill>
                </a:rPr>
                <a:t>internal pocket is designed for the Dell Power Companion (sold separately)</a:t>
              </a:r>
            </a:p>
          </p:txBody>
        </p:sp>
      </p:gr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179" y="2009574"/>
            <a:ext cx="1277722" cy="1097280"/>
          </a:xfrm>
          <a:prstGeom prst="rect">
            <a:avLst/>
          </a:prstGeom>
        </p:spPr>
      </p:pic>
      <p:sp>
        <p:nvSpPr>
          <p:cNvPr id="30" name="Content Placeholder 2"/>
          <p:cNvSpPr>
            <a:spLocks noGrp="1"/>
          </p:cNvSpPr>
          <p:nvPr>
            <p:ph sz="half" idx="1"/>
          </p:nvPr>
        </p:nvSpPr>
        <p:spPr>
          <a:xfrm>
            <a:off x="365759" y="871138"/>
            <a:ext cx="10607039" cy="278589"/>
          </a:xfrm>
          <a:prstGeom prst="rect">
            <a:avLst/>
          </a:prstGeom>
        </p:spPr>
        <p:txBody>
          <a:bodyPr>
            <a:normAutofit/>
          </a:bodyPr>
          <a:lstStyle/>
          <a:p>
            <a:pPr marL="0" indent="0">
              <a:buNone/>
            </a:pPr>
            <a:r>
              <a:rPr lang="en-US" sz="1200" dirty="0"/>
              <a:t>Protect and carry your Dell laptop, tablet or </a:t>
            </a:r>
            <a:r>
              <a:rPr lang="en-US" sz="1200" dirty="0" err="1"/>
              <a:t>ultrabook</a:t>
            </a:r>
            <a:r>
              <a:rPr lang="en-US" sz="1200" dirty="0"/>
              <a:t> in style with carrying cases from Dell.</a:t>
            </a:r>
          </a:p>
        </p:txBody>
      </p:sp>
      <p:sp>
        <p:nvSpPr>
          <p:cNvPr id="31" name="TextBox 3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32" name="TextBox 1">
            <a:hlinkClick r:id="rId8"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1206" y="5810605"/>
            <a:ext cx="338051" cy="338051"/>
          </a:xfrm>
          <a:prstGeom prst="rect">
            <a:avLst/>
          </a:prstGeom>
        </p:spPr>
      </p:pic>
    </p:spTree>
    <p:extLst>
      <p:ext uri="{BB962C8B-B14F-4D97-AF65-F5344CB8AC3E}">
        <p14:creationId xmlns:p14="http://schemas.microsoft.com/office/powerpoint/2010/main" val="1008798568"/>
      </p:ext>
    </p:extLst>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Dell Peripherals – Carrying Cases</a:t>
            </a:r>
            <a:endParaRPr lang="en-US" sz="3200" dirty="0"/>
          </a:p>
        </p:txBody>
      </p:sp>
      <p:grpSp>
        <p:nvGrpSpPr>
          <p:cNvPr id="27" name="Group 26"/>
          <p:cNvGrpSpPr/>
          <p:nvPr/>
        </p:nvGrpSpPr>
        <p:grpSpPr>
          <a:xfrm>
            <a:off x="586607" y="5284161"/>
            <a:ext cx="11605393" cy="837655"/>
            <a:chOff x="586607" y="5362542"/>
            <a:chExt cx="11605393" cy="837655"/>
          </a:xfrm>
          <a:solidFill>
            <a:srgbClr val="E7E7E7"/>
          </a:solidFill>
        </p:grpSpPr>
        <p:grpSp>
          <p:nvGrpSpPr>
            <p:cNvPr id="26" name="Group 25"/>
            <p:cNvGrpSpPr/>
            <p:nvPr/>
          </p:nvGrpSpPr>
          <p:grpSpPr>
            <a:xfrm>
              <a:off x="1802389" y="5408027"/>
              <a:ext cx="10389611" cy="731520"/>
              <a:chOff x="1802389" y="5408027"/>
              <a:chExt cx="10389611" cy="731520"/>
            </a:xfrm>
            <a:grpFill/>
          </p:grpSpPr>
          <p:sp>
            <p:nvSpPr>
              <p:cNvPr id="16" name="Rectangle 15"/>
              <p:cNvSpPr/>
              <p:nvPr/>
            </p:nvSpPr>
            <p:spPr>
              <a:xfrm>
                <a:off x="1802389" y="5408027"/>
                <a:ext cx="10389611" cy="73152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sp>
            <p:nvSpPr>
              <p:cNvPr id="6" name="Rectangle 5"/>
              <p:cNvSpPr/>
              <p:nvPr/>
            </p:nvSpPr>
            <p:spPr>
              <a:xfrm>
                <a:off x="1918432" y="5438311"/>
                <a:ext cx="9054367" cy="682234"/>
              </a:xfrm>
              <a:prstGeom prst="rect">
                <a:avLst/>
              </a:prstGeom>
              <a:grpFill/>
            </p:spPr>
            <p:txBody>
              <a:bodyPr wrap="square" lIns="121917" tIns="60958" rIns="121917" bIns="60958">
                <a:spAutoFit/>
              </a:bodyPr>
              <a:lstStyle/>
              <a:p>
                <a:pPr lvl="0">
                  <a:spcAft>
                    <a:spcPts val="200"/>
                  </a:spcAft>
                </a:pPr>
                <a:r>
                  <a:rPr lang="en-US" sz="1200" dirty="0" smtClean="0">
                    <a:solidFill>
                      <a:schemeClr val="bg2"/>
                    </a:solidFill>
                  </a:rPr>
                  <a:t>Dell </a:t>
                </a:r>
                <a:r>
                  <a:rPr lang="en-US" sz="1200" dirty="0">
                    <a:solidFill>
                      <a:schemeClr val="bg2"/>
                    </a:solidFill>
                  </a:rPr>
                  <a:t>Premier Sleeve (M) – Fits Model XPS </a:t>
                </a:r>
                <a:r>
                  <a:rPr lang="en-US" sz="1200" dirty="0" smtClean="0">
                    <a:solidFill>
                      <a:schemeClr val="bg2"/>
                    </a:solidFill>
                  </a:rPr>
                  <a:t>15 | </a:t>
                </a:r>
                <a:r>
                  <a:rPr lang="en-US" sz="1000" dirty="0" smtClean="0">
                    <a:solidFill>
                      <a:schemeClr val="bg2"/>
                    </a:solidFill>
                  </a:rPr>
                  <a:t>Protect </a:t>
                </a:r>
                <a:r>
                  <a:rPr lang="en-US" sz="1000" dirty="0">
                    <a:solidFill>
                      <a:schemeClr val="bg2"/>
                    </a:solidFill>
                  </a:rPr>
                  <a:t>your XPS on the go with a sleek, custom-fitted sleeve to use alone or inside a </a:t>
                </a:r>
                <a:r>
                  <a:rPr lang="en-US" sz="1000" dirty="0" smtClean="0">
                    <a:solidFill>
                      <a:schemeClr val="bg2"/>
                    </a:solidFill>
                  </a:rPr>
                  <a:t>case. </a:t>
                </a:r>
                <a:endParaRPr lang="en-US" sz="1000" dirty="0">
                  <a:solidFill>
                    <a:schemeClr val="bg2"/>
                  </a:solidFill>
                </a:endParaRPr>
              </a:p>
              <a:p>
                <a:pPr marL="284163" indent="-185738">
                  <a:spcAft>
                    <a:spcPts val="200"/>
                  </a:spcAft>
                  <a:buClr>
                    <a:schemeClr val="tx1"/>
                  </a:buClr>
                  <a:buFont typeface="Arial" pitchFamily="34" charset="0"/>
                  <a:buChar char="•"/>
                </a:pPr>
                <a:r>
                  <a:rPr lang="en-US" sz="1050" dirty="0" smtClean="0">
                    <a:solidFill>
                      <a:schemeClr val="bg2"/>
                    </a:solidFill>
                  </a:rPr>
                  <a:t>Slim</a:t>
                </a:r>
                <a:r>
                  <a:rPr lang="en-US" sz="1050" dirty="0">
                    <a:solidFill>
                      <a:schemeClr val="bg2"/>
                    </a:solidFill>
                  </a:rPr>
                  <a:t>, </a:t>
                </a:r>
                <a:r>
                  <a:rPr lang="en-US" sz="1050" dirty="0" smtClean="0">
                    <a:solidFill>
                      <a:schemeClr val="bg2"/>
                    </a:solidFill>
                  </a:rPr>
                  <a:t>sleek design</a:t>
                </a:r>
                <a:endParaRPr lang="en-US" sz="1050" dirty="0">
                  <a:solidFill>
                    <a:schemeClr val="bg2"/>
                  </a:solidFill>
                </a:endParaRPr>
              </a:p>
              <a:p>
                <a:pPr marL="284163" indent="-185738">
                  <a:spcAft>
                    <a:spcPts val="200"/>
                  </a:spcAft>
                  <a:buClr>
                    <a:schemeClr val="tx1"/>
                  </a:buClr>
                  <a:buFont typeface="Arial" pitchFamily="34" charset="0"/>
                  <a:buChar char="•"/>
                </a:pPr>
                <a:r>
                  <a:rPr lang="en-US" sz="1050" dirty="0">
                    <a:solidFill>
                      <a:schemeClr val="bg2"/>
                    </a:solidFill>
                  </a:rPr>
                  <a:t>Protects your laptop from scuffs, scratches and </a:t>
                </a:r>
                <a:r>
                  <a:rPr lang="en-US" sz="1050" dirty="0" smtClean="0">
                    <a:solidFill>
                      <a:schemeClr val="bg2"/>
                    </a:solidFill>
                  </a:rPr>
                  <a:t>dust</a:t>
                </a:r>
                <a:endParaRPr lang="en-US" sz="1050" dirty="0">
                  <a:solidFill>
                    <a:schemeClr val="bg2"/>
                  </a:solidFill>
                </a:endParaRPr>
              </a:p>
            </p:txBody>
          </p:sp>
        </p:grpSp>
        <p:pic>
          <p:nvPicPr>
            <p:cNvPr id="1026" name="Picture 2" descr="E:\File\Artwork\bags artwork\premier sleeve XPS15\dl_premier_sleeve_m_berlinetta_1_lf.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70" r="15625"/>
            <a:stretch/>
          </p:blipFill>
          <p:spPr bwMode="auto">
            <a:xfrm>
              <a:off x="586607" y="5362542"/>
              <a:ext cx="914400" cy="837655"/>
            </a:xfrm>
            <a:prstGeom prst="rect">
              <a:avLst/>
            </a:prstGeom>
            <a:grpFill/>
            <a:extLst/>
          </p:spPr>
        </p:pic>
      </p:grpSp>
      <p:grpSp>
        <p:nvGrpSpPr>
          <p:cNvPr id="25" name="Group 24"/>
          <p:cNvGrpSpPr/>
          <p:nvPr/>
        </p:nvGrpSpPr>
        <p:grpSpPr>
          <a:xfrm>
            <a:off x="563469" y="1205878"/>
            <a:ext cx="11628531" cy="795193"/>
            <a:chOff x="563469" y="1101376"/>
            <a:chExt cx="11628531" cy="795193"/>
          </a:xfrm>
          <a:solidFill>
            <a:srgbClr val="E7E7E7"/>
          </a:solidFill>
        </p:grpSpPr>
        <p:sp>
          <p:nvSpPr>
            <p:cNvPr id="11" name="Rectangle 10"/>
            <p:cNvSpPr/>
            <p:nvPr/>
          </p:nvSpPr>
          <p:spPr>
            <a:xfrm>
              <a:off x="1802389" y="1140372"/>
              <a:ext cx="10389611" cy="73152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69" y="1101376"/>
              <a:ext cx="1005840" cy="79519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918433" y="1187934"/>
              <a:ext cx="6096000" cy="651460"/>
            </a:xfrm>
            <a:prstGeom prst="rect">
              <a:avLst/>
            </a:prstGeom>
            <a:grpFill/>
          </p:spPr>
          <p:txBody>
            <a:bodyPr>
              <a:spAutoFit/>
            </a:bodyPr>
            <a:lstStyle/>
            <a:p>
              <a:pPr lvl="0">
                <a:spcAft>
                  <a:spcPts val="200"/>
                </a:spcAft>
              </a:pPr>
              <a:r>
                <a:rPr lang="en-US" sz="1200" dirty="0">
                  <a:solidFill>
                    <a:schemeClr val="bg2"/>
                  </a:solidFill>
                </a:rPr>
                <a:t>Dell Sleeve – 12</a:t>
              </a:r>
              <a:r>
                <a:rPr lang="en-US" sz="1200" dirty="0" smtClean="0">
                  <a:solidFill>
                    <a:schemeClr val="bg2"/>
                  </a:solidFill>
                </a:rPr>
                <a:t>” | </a:t>
              </a:r>
              <a:r>
                <a:rPr lang="en-US" sz="1050" dirty="0" smtClean="0">
                  <a:solidFill>
                    <a:schemeClr val="bg2"/>
                  </a:solidFill>
                </a:rPr>
                <a:t>Designed </a:t>
              </a:r>
              <a:r>
                <a:rPr lang="en-US" sz="1050" dirty="0">
                  <a:solidFill>
                    <a:schemeClr val="bg2"/>
                  </a:solidFill>
                </a:rPr>
                <a:t>for protection of most </a:t>
              </a:r>
              <a:r>
                <a:rPr lang="en-US" sz="1050" dirty="0" err="1">
                  <a:solidFill>
                    <a:schemeClr val="bg2"/>
                  </a:solidFill>
                </a:rPr>
                <a:t>ultrabooks</a:t>
              </a:r>
              <a:r>
                <a:rPr lang="en-US" sz="1050" dirty="0">
                  <a:solidFill>
                    <a:schemeClr val="bg2"/>
                  </a:solidFill>
                </a:rPr>
                <a:t> and Notebooks up to 12”. </a:t>
              </a:r>
            </a:p>
            <a:p>
              <a:pPr marL="284163" lvl="0" indent="-185738">
                <a:spcAft>
                  <a:spcPts val="200"/>
                </a:spcAft>
                <a:buClr>
                  <a:schemeClr val="tx1"/>
                </a:buClr>
                <a:buFont typeface="Arial" pitchFamily="34" charset="0"/>
                <a:buChar char="•"/>
              </a:pPr>
              <a:r>
                <a:rPr lang="en-US" sz="1050" dirty="0">
                  <a:solidFill>
                    <a:schemeClr val="bg2"/>
                  </a:solidFill>
                </a:rPr>
                <a:t>Zippered, soft-lined interior</a:t>
              </a:r>
            </a:p>
            <a:p>
              <a:pPr marL="284163" lvl="0" indent="-185738">
                <a:spcAft>
                  <a:spcPts val="200"/>
                </a:spcAft>
                <a:buClr>
                  <a:schemeClr val="tx1"/>
                </a:buClr>
                <a:buFont typeface="Arial" pitchFamily="34" charset="0"/>
                <a:buChar char="•"/>
              </a:pPr>
              <a:r>
                <a:rPr lang="en-US" sz="1050" dirty="0">
                  <a:solidFill>
                    <a:schemeClr val="bg2"/>
                  </a:solidFill>
                </a:rPr>
                <a:t>Durable, weather-resistant nylon with easy-access pocket</a:t>
              </a:r>
            </a:p>
          </p:txBody>
        </p:sp>
      </p:grpSp>
      <p:grpSp>
        <p:nvGrpSpPr>
          <p:cNvPr id="6149" name="Group 6148"/>
          <p:cNvGrpSpPr/>
          <p:nvPr/>
        </p:nvGrpSpPr>
        <p:grpSpPr>
          <a:xfrm>
            <a:off x="460093" y="2838881"/>
            <a:ext cx="11731906" cy="787399"/>
            <a:chOff x="460093" y="2838881"/>
            <a:chExt cx="11731906" cy="787399"/>
          </a:xfrm>
          <a:solidFill>
            <a:srgbClr val="E7E7E7"/>
          </a:solidFill>
        </p:grpSpPr>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93" y="2838881"/>
              <a:ext cx="1097280" cy="78739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1802388" y="2874694"/>
              <a:ext cx="10389611" cy="704001"/>
              <a:chOff x="1802388" y="2578594"/>
              <a:chExt cx="10389611" cy="704001"/>
            </a:xfrm>
            <a:grpFill/>
          </p:grpSpPr>
          <p:sp>
            <p:nvSpPr>
              <p:cNvPr id="12" name="Rectangle 11"/>
              <p:cNvSpPr/>
              <p:nvPr/>
            </p:nvSpPr>
            <p:spPr>
              <a:xfrm>
                <a:off x="1802388" y="2578594"/>
                <a:ext cx="10389611" cy="704001"/>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sp>
            <p:nvSpPr>
              <p:cNvPr id="9" name="Rectangle 8"/>
              <p:cNvSpPr/>
              <p:nvPr/>
            </p:nvSpPr>
            <p:spPr>
              <a:xfrm>
                <a:off x="1918432" y="2596012"/>
                <a:ext cx="9454961" cy="651460"/>
              </a:xfrm>
              <a:prstGeom prst="rect">
                <a:avLst/>
              </a:prstGeom>
              <a:grpFill/>
            </p:spPr>
            <p:txBody>
              <a:bodyPr wrap="square">
                <a:spAutoFit/>
              </a:bodyPr>
              <a:lstStyle/>
              <a:p>
                <a:pPr lvl="0">
                  <a:spcAft>
                    <a:spcPts val="200"/>
                  </a:spcAft>
                </a:pPr>
                <a:r>
                  <a:rPr lang="en-US" sz="1200" dirty="0">
                    <a:solidFill>
                      <a:schemeClr val="bg2"/>
                    </a:solidFill>
                  </a:rPr>
                  <a:t>Dell Neoprene Sleeve (M</a:t>
                </a:r>
                <a:r>
                  <a:rPr lang="en-US" sz="1200" dirty="0" smtClean="0">
                    <a:solidFill>
                      <a:schemeClr val="bg2"/>
                    </a:solidFill>
                  </a:rPr>
                  <a:t>) | </a:t>
                </a:r>
                <a:r>
                  <a:rPr lang="en-US" sz="1050" dirty="0" smtClean="0">
                    <a:solidFill>
                      <a:schemeClr val="bg2"/>
                    </a:solidFill>
                  </a:rPr>
                  <a:t>Sleek</a:t>
                </a:r>
                <a:r>
                  <a:rPr lang="en-US" sz="1050" dirty="0">
                    <a:solidFill>
                      <a:schemeClr val="bg2"/>
                    </a:solidFill>
                  </a:rPr>
                  <a:t>, lightweight sleeve offers simplicity, protection and carrying ease for Dell laptops up to 15”. </a:t>
                </a:r>
              </a:p>
              <a:p>
                <a:pPr marL="284163" lvl="0" indent="-185738">
                  <a:spcAft>
                    <a:spcPts val="200"/>
                  </a:spcAft>
                  <a:buClr>
                    <a:schemeClr val="tx1"/>
                  </a:buClr>
                  <a:buFont typeface="Arial" pitchFamily="34" charset="0"/>
                  <a:buChar char="•"/>
                </a:pPr>
                <a:r>
                  <a:rPr lang="en-US" sz="1050" dirty="0">
                    <a:solidFill>
                      <a:schemeClr val="bg2"/>
                    </a:solidFill>
                  </a:rPr>
                  <a:t>Slim, sleek, minimalist appeal for use alone or inside another case</a:t>
                </a:r>
              </a:p>
              <a:p>
                <a:pPr marL="284163" lvl="0" indent="-185738">
                  <a:spcAft>
                    <a:spcPts val="200"/>
                  </a:spcAft>
                  <a:buClr>
                    <a:schemeClr val="tx1"/>
                  </a:buClr>
                  <a:buFont typeface="Arial" pitchFamily="34" charset="0"/>
                  <a:buChar char="•"/>
                </a:pPr>
                <a:r>
                  <a:rPr lang="en-US" sz="1050" dirty="0">
                    <a:solidFill>
                      <a:schemeClr val="bg2"/>
                    </a:solidFill>
                  </a:rPr>
                  <a:t>Easy-grip, non-slip zipper pulls</a:t>
                </a:r>
              </a:p>
            </p:txBody>
          </p:sp>
        </p:grpSp>
      </p:grpSp>
      <p:grpSp>
        <p:nvGrpSpPr>
          <p:cNvPr id="6144" name="Group 6143"/>
          <p:cNvGrpSpPr/>
          <p:nvPr/>
        </p:nvGrpSpPr>
        <p:grpSpPr>
          <a:xfrm>
            <a:off x="591895" y="3645510"/>
            <a:ext cx="11599669" cy="762435"/>
            <a:chOff x="591895" y="3715182"/>
            <a:chExt cx="11599669" cy="762435"/>
          </a:xfrm>
          <a:solidFill>
            <a:srgbClr val="E7E7E7"/>
          </a:solidFill>
        </p:grpSpPr>
        <p:pic>
          <p:nvPicPr>
            <p:cNvPr id="1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1895" y="3715182"/>
              <a:ext cx="914400" cy="74988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801953" y="3746097"/>
              <a:ext cx="10389611" cy="731520"/>
              <a:chOff x="1801953" y="3371618"/>
              <a:chExt cx="10389611" cy="731520"/>
            </a:xfrm>
            <a:grpFill/>
          </p:grpSpPr>
          <p:sp>
            <p:nvSpPr>
              <p:cNvPr id="13" name="Rectangle 12"/>
              <p:cNvSpPr/>
              <p:nvPr/>
            </p:nvSpPr>
            <p:spPr>
              <a:xfrm>
                <a:off x="1801953" y="3371618"/>
                <a:ext cx="10389611" cy="73152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sp>
            <p:nvSpPr>
              <p:cNvPr id="19" name="Rectangle 18"/>
              <p:cNvSpPr/>
              <p:nvPr/>
            </p:nvSpPr>
            <p:spPr>
              <a:xfrm>
                <a:off x="1918432" y="3415702"/>
                <a:ext cx="10029727" cy="651460"/>
              </a:xfrm>
              <a:prstGeom prst="rect">
                <a:avLst/>
              </a:prstGeom>
              <a:grpFill/>
            </p:spPr>
            <p:txBody>
              <a:bodyPr wrap="square">
                <a:spAutoFit/>
              </a:bodyPr>
              <a:lstStyle/>
              <a:p>
                <a:pPr lvl="0">
                  <a:spcAft>
                    <a:spcPts val="200"/>
                  </a:spcAft>
                </a:pPr>
                <a:r>
                  <a:rPr lang="en-US" sz="1200" dirty="0">
                    <a:solidFill>
                      <a:schemeClr val="bg2"/>
                    </a:solidFill>
                  </a:rPr>
                  <a:t>XPS 15 Leather </a:t>
                </a:r>
                <a:r>
                  <a:rPr lang="en-US" sz="1200" dirty="0" smtClean="0">
                    <a:solidFill>
                      <a:schemeClr val="bg2"/>
                    </a:solidFill>
                  </a:rPr>
                  <a:t>Sleeve | </a:t>
                </a:r>
                <a:r>
                  <a:rPr lang="en-US" sz="1100" dirty="0" smtClean="0">
                    <a:solidFill>
                      <a:schemeClr val="bg2"/>
                    </a:solidFill>
                  </a:rPr>
                  <a:t>Specifically </a:t>
                </a:r>
                <a:r>
                  <a:rPr lang="en-US" sz="1100" dirty="0">
                    <a:solidFill>
                      <a:schemeClr val="bg2"/>
                    </a:solidFill>
                  </a:rPr>
                  <a:t>designed to fit Dell XPS Laptops for optimal protection. </a:t>
                </a:r>
              </a:p>
              <a:p>
                <a:pPr marL="284163" lvl="0" indent="-185738">
                  <a:spcAft>
                    <a:spcPts val="200"/>
                  </a:spcAft>
                  <a:buClr>
                    <a:schemeClr val="tx1"/>
                  </a:buClr>
                  <a:buFont typeface="Arial" pitchFamily="34" charset="0"/>
                  <a:buChar char="•"/>
                </a:pPr>
                <a:r>
                  <a:rPr lang="en-US" sz="1050" dirty="0">
                    <a:solidFill>
                      <a:schemeClr val="bg2"/>
                    </a:solidFill>
                  </a:rPr>
                  <a:t>Slim, sleek, minimalist appeal for use alone or inside another case</a:t>
                </a:r>
              </a:p>
              <a:p>
                <a:pPr marL="284163" lvl="0" indent="-185738">
                  <a:spcAft>
                    <a:spcPts val="200"/>
                  </a:spcAft>
                  <a:buClr>
                    <a:schemeClr val="tx1"/>
                  </a:buClr>
                  <a:buFont typeface="Arial" pitchFamily="34" charset="0"/>
                  <a:buChar char="•"/>
                </a:pPr>
                <a:r>
                  <a:rPr lang="en-US" sz="1050" dirty="0">
                    <a:solidFill>
                      <a:schemeClr val="bg2"/>
                    </a:solidFill>
                  </a:rPr>
                  <a:t>Protects your laptop from scuffs, scratches and dust, and provides an additional layer of protection when transporting in luggage or another carrying case</a:t>
                </a:r>
              </a:p>
            </p:txBody>
          </p:sp>
        </p:grpSp>
      </p:grpSp>
      <p:grpSp>
        <p:nvGrpSpPr>
          <p:cNvPr id="28" name="Group 27"/>
          <p:cNvGrpSpPr/>
          <p:nvPr/>
        </p:nvGrpSpPr>
        <p:grpSpPr>
          <a:xfrm>
            <a:off x="611173" y="4489494"/>
            <a:ext cx="11580390" cy="735503"/>
            <a:chOff x="611173" y="4567875"/>
            <a:chExt cx="11580390" cy="735503"/>
          </a:xfrm>
          <a:solidFill>
            <a:srgbClr val="E7E7E7"/>
          </a:solidFill>
        </p:grpSpPr>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173" y="4571858"/>
              <a:ext cx="892009" cy="73152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1801952" y="4567875"/>
              <a:ext cx="10389611" cy="731520"/>
              <a:chOff x="1801952" y="4358861"/>
              <a:chExt cx="10389611" cy="731520"/>
            </a:xfrm>
            <a:grpFill/>
          </p:grpSpPr>
          <p:sp>
            <p:nvSpPr>
              <p:cNvPr id="15" name="Rectangle 14"/>
              <p:cNvSpPr/>
              <p:nvPr/>
            </p:nvSpPr>
            <p:spPr>
              <a:xfrm>
                <a:off x="1801952" y="4358861"/>
                <a:ext cx="10389611" cy="731520"/>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sp>
            <p:nvSpPr>
              <p:cNvPr id="21" name="Rectangle 20"/>
              <p:cNvSpPr/>
              <p:nvPr/>
            </p:nvSpPr>
            <p:spPr>
              <a:xfrm>
                <a:off x="1918433" y="4379307"/>
                <a:ext cx="9855556" cy="664284"/>
              </a:xfrm>
              <a:prstGeom prst="rect">
                <a:avLst/>
              </a:prstGeom>
              <a:grpFill/>
            </p:spPr>
            <p:txBody>
              <a:bodyPr wrap="square">
                <a:spAutoFit/>
              </a:bodyPr>
              <a:lstStyle/>
              <a:p>
                <a:pPr lvl="0">
                  <a:spcAft>
                    <a:spcPts val="200"/>
                  </a:spcAft>
                </a:pPr>
                <a:r>
                  <a:rPr lang="en-US" sz="1200" dirty="0">
                    <a:solidFill>
                      <a:schemeClr val="bg2"/>
                    </a:solidFill>
                  </a:rPr>
                  <a:t>Dell Premier Sleeve (S</a:t>
                </a:r>
                <a:r>
                  <a:rPr lang="en-US" sz="1200" dirty="0" smtClean="0">
                    <a:solidFill>
                      <a:schemeClr val="bg2"/>
                    </a:solidFill>
                  </a:rPr>
                  <a:t>) | </a:t>
                </a:r>
                <a:r>
                  <a:rPr lang="en-US" sz="1100" dirty="0" smtClean="0">
                    <a:solidFill>
                      <a:schemeClr val="bg2"/>
                    </a:solidFill>
                  </a:rPr>
                  <a:t>Slip </a:t>
                </a:r>
                <a:r>
                  <a:rPr lang="en-US" sz="1100" dirty="0">
                    <a:solidFill>
                      <a:schemeClr val="bg2"/>
                    </a:solidFill>
                  </a:rPr>
                  <a:t>your Dell XPS 13 Ultrabook into the Dell Premier Sleeve (S) to keep it safe and secure. </a:t>
                </a:r>
              </a:p>
              <a:p>
                <a:pPr marL="284163" lvl="0" indent="-185738">
                  <a:spcAft>
                    <a:spcPts val="300"/>
                  </a:spcAft>
                  <a:buClr>
                    <a:schemeClr val="tx1"/>
                  </a:buClr>
                  <a:buFont typeface="Arial" pitchFamily="34" charset="0"/>
                  <a:buChar char="•"/>
                </a:pPr>
                <a:r>
                  <a:rPr lang="en-US" sz="1050" dirty="0">
                    <a:solidFill>
                      <a:schemeClr val="bg2"/>
                    </a:solidFill>
                  </a:rPr>
                  <a:t>Slim, sleek, minimalist appeal for use alone or inside another case</a:t>
                </a:r>
              </a:p>
              <a:p>
                <a:pPr marL="284163" lvl="0" indent="-185738">
                  <a:spcAft>
                    <a:spcPts val="300"/>
                  </a:spcAft>
                  <a:buClr>
                    <a:schemeClr val="tx1"/>
                  </a:buClr>
                  <a:buFont typeface="Arial" pitchFamily="34" charset="0"/>
                  <a:buChar char="•"/>
                </a:pPr>
                <a:r>
                  <a:rPr lang="en-US" sz="1050" dirty="0">
                    <a:solidFill>
                      <a:schemeClr val="bg2"/>
                    </a:solidFill>
                  </a:rPr>
                  <a:t>Protects your laptop from scuffs, scratches and dust, and provides an additional layer of protection when transporting in luggage or another carrying </a:t>
                </a:r>
                <a:r>
                  <a:rPr lang="en-US" sz="1050" dirty="0" smtClean="0">
                    <a:solidFill>
                      <a:schemeClr val="bg2"/>
                    </a:solidFill>
                  </a:rPr>
                  <a:t>case</a:t>
                </a:r>
                <a:endParaRPr lang="en-US" dirty="0">
                  <a:solidFill>
                    <a:schemeClr val="bg2"/>
                  </a:solidFill>
                </a:endParaRPr>
              </a:p>
            </p:txBody>
          </p:sp>
        </p:grpSp>
      </p:grpSp>
      <p:grpSp>
        <p:nvGrpSpPr>
          <p:cNvPr id="6147" name="Group 6146"/>
          <p:cNvGrpSpPr/>
          <p:nvPr/>
        </p:nvGrpSpPr>
        <p:grpSpPr>
          <a:xfrm>
            <a:off x="356677" y="1968921"/>
            <a:ext cx="11835323" cy="914400"/>
            <a:chOff x="356677" y="1968921"/>
            <a:chExt cx="11835323" cy="914400"/>
          </a:xfrm>
          <a:solidFill>
            <a:srgbClr val="E7E7E7"/>
          </a:solidFill>
        </p:grpSpPr>
        <p:grpSp>
          <p:nvGrpSpPr>
            <p:cNvPr id="29" name="Group 28"/>
            <p:cNvGrpSpPr/>
            <p:nvPr/>
          </p:nvGrpSpPr>
          <p:grpSpPr>
            <a:xfrm>
              <a:off x="1802389" y="2066938"/>
              <a:ext cx="10389611" cy="707359"/>
              <a:chOff x="1802388" y="2410306"/>
              <a:chExt cx="10389611" cy="829088"/>
            </a:xfrm>
            <a:grpFill/>
          </p:grpSpPr>
          <p:sp>
            <p:nvSpPr>
              <p:cNvPr id="30" name="Rectangle 29"/>
              <p:cNvSpPr/>
              <p:nvPr/>
            </p:nvSpPr>
            <p:spPr>
              <a:xfrm>
                <a:off x="1802388" y="2410306"/>
                <a:ext cx="10389611" cy="829088"/>
              </a:xfrm>
              <a:prstGeom prst="rect">
                <a:avLst/>
              </a:prstGeom>
              <a:grp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bg2"/>
                  </a:solidFill>
                  <a:latin typeface="+mn-lt"/>
                </a:endParaRPr>
              </a:p>
            </p:txBody>
          </p:sp>
          <p:sp>
            <p:nvSpPr>
              <p:cNvPr id="31" name="Rectangle 30"/>
              <p:cNvSpPr/>
              <p:nvPr/>
            </p:nvSpPr>
            <p:spPr>
              <a:xfrm>
                <a:off x="1918432" y="2453957"/>
                <a:ext cx="10029725" cy="763569"/>
              </a:xfrm>
              <a:prstGeom prst="rect">
                <a:avLst/>
              </a:prstGeom>
              <a:grpFill/>
            </p:spPr>
            <p:txBody>
              <a:bodyPr wrap="square">
                <a:spAutoFit/>
              </a:bodyPr>
              <a:lstStyle/>
              <a:p>
                <a:pPr lvl="0">
                  <a:spcAft>
                    <a:spcPts val="200"/>
                  </a:spcAft>
                </a:pPr>
                <a:r>
                  <a:rPr lang="en-US" sz="1200" dirty="0">
                    <a:solidFill>
                      <a:schemeClr val="bg2"/>
                    </a:solidFill>
                  </a:rPr>
                  <a:t>Dell Neoprene Sleeve </a:t>
                </a:r>
                <a:r>
                  <a:rPr lang="en-US" sz="1200" dirty="0" smtClean="0">
                    <a:solidFill>
                      <a:schemeClr val="bg2"/>
                    </a:solidFill>
                  </a:rPr>
                  <a:t>11 and 13 | </a:t>
                </a:r>
                <a:r>
                  <a:rPr lang="en-US" sz="1050" dirty="0" smtClean="0">
                    <a:solidFill>
                      <a:schemeClr val="bg2"/>
                    </a:solidFill>
                  </a:rPr>
                  <a:t>Reliable </a:t>
                </a:r>
                <a:r>
                  <a:rPr lang="en-US" sz="1050" dirty="0">
                    <a:solidFill>
                      <a:schemeClr val="bg2"/>
                    </a:solidFill>
                  </a:rPr>
                  <a:t>protection for Latitude 3380 or Dell Chromebook 13, or Latitude 3189 or Dell Chromebook </a:t>
                </a:r>
                <a:r>
                  <a:rPr lang="en-US" sz="1050" dirty="0" smtClean="0">
                    <a:solidFill>
                      <a:schemeClr val="bg2"/>
                    </a:solidFill>
                  </a:rPr>
                  <a:t>11</a:t>
                </a:r>
                <a:endParaRPr lang="en-US" sz="1050" dirty="0">
                  <a:solidFill>
                    <a:schemeClr val="bg2"/>
                  </a:solidFill>
                </a:endParaRPr>
              </a:p>
              <a:p>
                <a:pPr marL="284163" lvl="0" indent="-185738">
                  <a:spcAft>
                    <a:spcPts val="200"/>
                  </a:spcAft>
                  <a:buClr>
                    <a:schemeClr val="tx1"/>
                  </a:buClr>
                  <a:buFont typeface="Arial" pitchFamily="34" charset="0"/>
                  <a:buChar char="•"/>
                </a:pPr>
                <a:r>
                  <a:rPr lang="en-US" sz="1050" dirty="0" smtClean="0">
                    <a:solidFill>
                      <a:schemeClr val="bg2"/>
                    </a:solidFill>
                  </a:rPr>
                  <a:t>Lightweight </a:t>
                </a:r>
                <a:r>
                  <a:rPr lang="en-US" sz="1050" dirty="0">
                    <a:solidFill>
                      <a:schemeClr val="bg2"/>
                    </a:solidFill>
                  </a:rPr>
                  <a:t>and versatile sleeve can be used alone or as added protection when tucked inside another </a:t>
                </a:r>
                <a:r>
                  <a:rPr lang="en-US" sz="1050" dirty="0" smtClean="0">
                    <a:solidFill>
                      <a:schemeClr val="bg2"/>
                    </a:solidFill>
                  </a:rPr>
                  <a:t>bag</a:t>
                </a:r>
              </a:p>
              <a:p>
                <a:pPr marL="284163" lvl="0" indent="-185738">
                  <a:spcAft>
                    <a:spcPts val="200"/>
                  </a:spcAft>
                  <a:buClr>
                    <a:schemeClr val="tx1"/>
                  </a:buClr>
                  <a:buFont typeface="Arial" pitchFamily="34" charset="0"/>
                  <a:buChar char="•"/>
                </a:pPr>
                <a:r>
                  <a:rPr lang="en-US" sz="1050" dirty="0" smtClean="0">
                    <a:solidFill>
                      <a:schemeClr val="bg2"/>
                    </a:solidFill>
                  </a:rPr>
                  <a:t>Anti-scratch </a:t>
                </a:r>
                <a:r>
                  <a:rPr lang="en-US" sz="1050" dirty="0">
                    <a:solidFill>
                      <a:schemeClr val="bg2"/>
                    </a:solidFill>
                  </a:rPr>
                  <a:t>fleece lining and cushioning neoprene help protect your laptop from damaging elements</a:t>
                </a:r>
              </a:p>
            </p:txBody>
          </p:sp>
        </p:grpSp>
        <p:pic>
          <p:nvPicPr>
            <p:cNvPr id="6145" name="Picture 61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677" y="1968921"/>
              <a:ext cx="1371600" cy="914400"/>
            </a:xfrm>
            <a:prstGeom prst="rect">
              <a:avLst/>
            </a:prstGeom>
            <a:noFill/>
          </p:spPr>
        </p:pic>
      </p:grpSp>
      <p:sp>
        <p:nvSpPr>
          <p:cNvPr id="35" name="Content Placeholder 2"/>
          <p:cNvSpPr txBox="1">
            <a:spLocks/>
          </p:cNvSpPr>
          <p:nvPr/>
        </p:nvSpPr>
        <p:spPr>
          <a:xfrm>
            <a:off x="365759" y="920298"/>
            <a:ext cx="10607039" cy="278589"/>
          </a:xfrm>
          <a:prstGeom prst="rect">
            <a:avLst/>
          </a:prstGeom>
        </p:spPr>
        <p:txBody>
          <a:bodyPr wrap="square" lIns="0" tIns="0" rIns="0" bIns="0">
            <a:normAutofit/>
          </a:bodyPr>
          <a:lstStyle>
            <a:lvl1pPr marL="0" indent="0" algn="l" rtl="0" eaLnBrk="1" fontAlgn="base" hangingPunct="1">
              <a:lnSpc>
                <a:spcPct val="100000"/>
              </a:lnSpc>
              <a:spcBef>
                <a:spcPts val="1600"/>
              </a:spcBef>
              <a:spcAft>
                <a:spcPts val="0"/>
              </a:spcAft>
              <a:buClr>
                <a:srgbClr val="AAAAAA"/>
              </a:buClr>
              <a:buFont typeface="Arial" pitchFamily="34" charset="0"/>
              <a:buNone/>
              <a:defRPr sz="1867">
                <a:solidFill>
                  <a:srgbClr val="000000"/>
                </a:solidFill>
                <a:latin typeface="Arial" panose="020B0604020202020204" pitchFamily="34" charset="0"/>
                <a:ea typeface="Museo Sans For Dell" pitchFamily="2" charset="0"/>
                <a:cs typeface="Arial" panose="020B0604020202020204" pitchFamily="34" charset="0"/>
              </a:defRPr>
            </a:lvl1pPr>
            <a:lvl2pPr marL="764098" indent="-309026" algn="l" rtl="0" eaLnBrk="1" fontAlgn="base" hangingPunct="1">
              <a:lnSpc>
                <a:spcPct val="100000"/>
              </a:lnSpc>
              <a:spcBef>
                <a:spcPts val="400"/>
              </a:spcBef>
              <a:spcAft>
                <a:spcPts val="0"/>
              </a:spcAft>
              <a:buClr>
                <a:srgbClr val="AAAAAA"/>
              </a:buClr>
              <a:buFont typeface="Museo Sans For Dell" pitchFamily="2" charset="0"/>
              <a:buChar char="–"/>
              <a:defRPr sz="1600" baseline="0">
                <a:solidFill>
                  <a:schemeClr val="bg2"/>
                </a:solidFill>
                <a:latin typeface="Museo Sans For Dell" pitchFamily="2" charset="0"/>
                <a:ea typeface="Museo Sans For Dell" pitchFamily="2" charset="0"/>
              </a:defRPr>
            </a:lvl2pPr>
            <a:lvl3pPr marL="1212820" indent="-294210" algn="l" rtl="0" eaLnBrk="1" fontAlgn="base" hangingPunct="1">
              <a:lnSpc>
                <a:spcPct val="100000"/>
              </a:lnSpc>
              <a:spcBef>
                <a:spcPts val="400"/>
              </a:spcBef>
              <a:spcAft>
                <a:spcPts val="0"/>
              </a:spcAft>
              <a:buClr>
                <a:srgbClr val="AAAAAA"/>
              </a:buClr>
              <a:buFont typeface="Museo Sans For Dell" pitchFamily="2" charset="0"/>
              <a:buChar char="›"/>
              <a:defRPr sz="1333" baseline="0">
                <a:solidFill>
                  <a:schemeClr val="bg2"/>
                </a:solidFill>
                <a:latin typeface="Museo Sans For Dell" pitchFamily="2" charset="0"/>
                <a:ea typeface="Museo Sans For Dell" pitchFamily="2" charset="0"/>
              </a:defRPr>
            </a:lvl3pPr>
            <a:lvl4pPr marL="1661542" indent="-296326" algn="l" rtl="0" eaLnBrk="1" fontAlgn="base" hangingPunct="1">
              <a:lnSpc>
                <a:spcPct val="90000"/>
              </a:lnSpc>
              <a:spcBef>
                <a:spcPts val="400"/>
              </a:spcBef>
              <a:spcAft>
                <a:spcPts val="0"/>
              </a:spcAft>
              <a:buClr>
                <a:srgbClr val="AAAAAA"/>
              </a:buClr>
              <a:buFont typeface="Courier New" panose="02070309020205020404" pitchFamily="49" charset="0"/>
              <a:buChar char="o"/>
              <a:defRPr sz="1333" baseline="0">
                <a:solidFill>
                  <a:schemeClr val="bg2"/>
                </a:solidFill>
                <a:latin typeface="Museo Sans For Dell" pitchFamily="2" charset="0"/>
                <a:ea typeface="Museo Sans For Dell" pitchFamily="2" charset="0"/>
              </a:defRPr>
            </a:lvl4pPr>
            <a:lvl5pPr marL="2144130" indent="-315376" algn="l" rtl="0" eaLnBrk="1" fontAlgn="base" hangingPunct="1">
              <a:lnSpc>
                <a:spcPct val="90000"/>
              </a:lnSpc>
              <a:spcBef>
                <a:spcPts val="400"/>
              </a:spcBef>
              <a:spcAft>
                <a:spcPts val="0"/>
              </a:spcAft>
              <a:buClr>
                <a:srgbClr val="AAAAAA"/>
              </a:buClr>
              <a:buFont typeface="Museo For Dell 300" pitchFamily="50" charset="0"/>
              <a:buChar char="–"/>
              <a:defRPr sz="1600">
                <a:solidFill>
                  <a:schemeClr val="tx1"/>
                </a:solidFill>
                <a:latin typeface="Museo Sans For Dell" pitchFamily="2" charset="0"/>
                <a:ea typeface="Museo Sans For Dell" pitchFamily="2" charset="0"/>
              </a:defRPr>
            </a:lvl5pPr>
            <a:lvl6pPr marL="2753715" indent="-315376" algn="l" rtl="0" eaLnBrk="1" fontAlgn="base" hangingPunct="1">
              <a:lnSpc>
                <a:spcPct val="95000"/>
              </a:lnSpc>
              <a:spcBef>
                <a:spcPct val="30000"/>
              </a:spcBef>
              <a:spcAft>
                <a:spcPct val="0"/>
              </a:spcAft>
              <a:buClr>
                <a:schemeClr val="accent1"/>
              </a:buClr>
              <a:buFont typeface="Arial" charset="0"/>
              <a:buChar char="–"/>
              <a:defRPr sz="2400">
                <a:solidFill>
                  <a:schemeClr val="accent1"/>
                </a:solidFill>
                <a:latin typeface="+mn-lt"/>
              </a:defRPr>
            </a:lvl6pPr>
            <a:lvl7pPr marL="3363300" indent="-315376" algn="l" rtl="0" eaLnBrk="1" fontAlgn="base" hangingPunct="1">
              <a:lnSpc>
                <a:spcPct val="95000"/>
              </a:lnSpc>
              <a:spcBef>
                <a:spcPct val="30000"/>
              </a:spcBef>
              <a:spcAft>
                <a:spcPct val="0"/>
              </a:spcAft>
              <a:buClr>
                <a:schemeClr val="accent1"/>
              </a:buClr>
              <a:buFont typeface="Arial" charset="0"/>
              <a:buChar char="–"/>
              <a:defRPr sz="2400">
                <a:solidFill>
                  <a:schemeClr val="accent1"/>
                </a:solidFill>
                <a:latin typeface="+mn-lt"/>
              </a:defRPr>
            </a:lvl7pPr>
            <a:lvl8pPr marL="3972885" indent="-315376" algn="l" rtl="0" eaLnBrk="1" fontAlgn="base" hangingPunct="1">
              <a:lnSpc>
                <a:spcPct val="95000"/>
              </a:lnSpc>
              <a:spcBef>
                <a:spcPct val="30000"/>
              </a:spcBef>
              <a:spcAft>
                <a:spcPct val="0"/>
              </a:spcAft>
              <a:buClr>
                <a:schemeClr val="accent1"/>
              </a:buClr>
              <a:buFont typeface="Arial" charset="0"/>
              <a:buChar char="–"/>
              <a:defRPr sz="2400">
                <a:solidFill>
                  <a:schemeClr val="accent1"/>
                </a:solidFill>
                <a:latin typeface="+mn-lt"/>
              </a:defRPr>
            </a:lvl8pPr>
            <a:lvl9pPr marL="4582469" indent="-315376" algn="l" rtl="0" eaLnBrk="1" fontAlgn="base" hangingPunct="1">
              <a:lnSpc>
                <a:spcPct val="95000"/>
              </a:lnSpc>
              <a:spcBef>
                <a:spcPct val="30000"/>
              </a:spcBef>
              <a:spcAft>
                <a:spcPct val="0"/>
              </a:spcAft>
              <a:buClr>
                <a:schemeClr val="accent1"/>
              </a:buClr>
              <a:buFont typeface="Arial" charset="0"/>
              <a:buChar char="–"/>
              <a:defRPr sz="2400">
                <a:solidFill>
                  <a:schemeClr val="accent1"/>
                </a:solidFill>
                <a:latin typeface="+mn-lt"/>
              </a:defRPr>
            </a:lvl9pPr>
          </a:lstStyle>
          <a:p>
            <a:r>
              <a:rPr lang="en-US" sz="1200" kern="0" smtClean="0"/>
              <a:t>Protect and carry your Dell laptop, tablet or ultrabook in style with carrying cases from Dell.</a:t>
            </a:r>
            <a:endParaRPr lang="en-US" sz="1200" kern="0" dirty="0"/>
          </a:p>
        </p:txBody>
      </p:sp>
      <p:sp>
        <p:nvSpPr>
          <p:cNvPr id="36" name="TextBox 35"/>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37" name="TextBox 1">
            <a:hlinkClick r:id="rId7"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316548917"/>
      </p:ext>
    </p:extLst>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42"/>
          <p:cNvSpPr txBox="1">
            <a:spLocks noGrp="1"/>
          </p:cNvSpPr>
          <p:nvPr>
            <p:ph type="title"/>
          </p:nvPr>
        </p:nvSpPr>
        <p:spPr>
          <a:xfrm>
            <a:off x="453644" y="354569"/>
            <a:ext cx="6927685" cy="738664"/>
          </a:xfrm>
          <a:prstGeom prst="rect">
            <a:avLst/>
          </a:prstGeom>
        </p:spPr>
        <p:txBody>
          <a:bodyPr vert="horz" wrap="square" lIns="0" tIns="0" rIns="0" bIns="0" rtlCol="0">
            <a:spAutoFit/>
          </a:bodyPr>
          <a:lstStyle/>
          <a:p>
            <a:pPr marL="16933">
              <a:lnSpc>
                <a:spcPct val="100000"/>
              </a:lnSpc>
            </a:pPr>
            <a:r>
              <a:rPr lang="en-US" sz="4800" spc="-40" dirty="0" smtClean="0"/>
              <a:t>Resources</a:t>
            </a:r>
            <a:endParaRPr sz="4800" dirty="0"/>
          </a:p>
        </p:txBody>
      </p:sp>
      <p:grpSp>
        <p:nvGrpSpPr>
          <p:cNvPr id="2" name="Group 1"/>
          <p:cNvGrpSpPr/>
          <p:nvPr/>
        </p:nvGrpSpPr>
        <p:grpSpPr>
          <a:xfrm>
            <a:off x="537930" y="1207284"/>
            <a:ext cx="2181029" cy="78740"/>
            <a:chOff x="1146328" y="1243035"/>
            <a:chExt cx="2181029" cy="78740"/>
          </a:xfrm>
        </p:grpSpPr>
        <p:sp>
          <p:nvSpPr>
            <p:cNvPr id="8" name="object 143"/>
            <p:cNvSpPr/>
            <p:nvPr/>
          </p:nvSpPr>
          <p:spPr>
            <a:xfrm>
              <a:off x="2019240" y="1243035"/>
              <a:ext cx="437727" cy="78740"/>
            </a:xfrm>
            <a:custGeom>
              <a:avLst/>
              <a:gdLst/>
              <a:ahLst/>
              <a:cxnLst/>
              <a:rect l="l" t="t" r="r" b="b"/>
              <a:pathLst>
                <a:path w="328295" h="59055">
                  <a:moveTo>
                    <a:pt x="0" y="58966"/>
                  </a:moveTo>
                  <a:lnTo>
                    <a:pt x="328218" y="58966"/>
                  </a:lnTo>
                  <a:lnTo>
                    <a:pt x="328218" y="0"/>
                  </a:lnTo>
                  <a:lnTo>
                    <a:pt x="0" y="0"/>
                  </a:lnTo>
                  <a:lnTo>
                    <a:pt x="0" y="58966"/>
                  </a:lnTo>
                  <a:close/>
                </a:path>
              </a:pathLst>
            </a:custGeom>
            <a:solidFill>
              <a:srgbClr val="BED248"/>
            </a:solidFill>
          </p:spPr>
          <p:txBody>
            <a:bodyPr wrap="square" lIns="0" tIns="0" rIns="0" bIns="0" rtlCol="0"/>
            <a:lstStyle/>
            <a:p>
              <a:endParaRPr sz="2400" dirty="0">
                <a:solidFill>
                  <a:srgbClr val="444444"/>
                </a:solidFill>
              </a:endParaRPr>
            </a:p>
          </p:txBody>
        </p:sp>
        <p:sp>
          <p:nvSpPr>
            <p:cNvPr id="9" name="object 144"/>
            <p:cNvSpPr/>
            <p:nvPr/>
          </p:nvSpPr>
          <p:spPr>
            <a:xfrm>
              <a:off x="1584138" y="1243035"/>
              <a:ext cx="435187" cy="78740"/>
            </a:xfrm>
            <a:custGeom>
              <a:avLst/>
              <a:gdLst/>
              <a:ahLst/>
              <a:cxnLst/>
              <a:rect l="l" t="t" r="r" b="b"/>
              <a:pathLst>
                <a:path w="326389" h="59055">
                  <a:moveTo>
                    <a:pt x="0" y="58966"/>
                  </a:moveTo>
                  <a:lnTo>
                    <a:pt x="326199" y="58966"/>
                  </a:lnTo>
                  <a:lnTo>
                    <a:pt x="326199" y="0"/>
                  </a:lnTo>
                  <a:lnTo>
                    <a:pt x="0" y="0"/>
                  </a:lnTo>
                  <a:lnTo>
                    <a:pt x="0" y="58966"/>
                  </a:lnTo>
                  <a:close/>
                </a:path>
              </a:pathLst>
            </a:custGeom>
            <a:solidFill>
              <a:srgbClr val="71C1BE"/>
            </a:solidFill>
          </p:spPr>
          <p:txBody>
            <a:bodyPr wrap="square" lIns="0" tIns="0" rIns="0" bIns="0" rtlCol="0"/>
            <a:lstStyle/>
            <a:p>
              <a:endParaRPr sz="2400" dirty="0">
                <a:solidFill>
                  <a:srgbClr val="444444"/>
                </a:solidFill>
              </a:endParaRPr>
            </a:p>
          </p:txBody>
        </p:sp>
        <p:sp>
          <p:nvSpPr>
            <p:cNvPr id="10" name="object 145"/>
            <p:cNvSpPr/>
            <p:nvPr/>
          </p:nvSpPr>
          <p:spPr>
            <a:xfrm>
              <a:off x="2892170" y="1243035"/>
              <a:ext cx="435187" cy="78740"/>
            </a:xfrm>
            <a:custGeom>
              <a:avLst/>
              <a:gdLst/>
              <a:ahLst/>
              <a:cxnLst/>
              <a:rect l="l" t="t" r="r" b="b"/>
              <a:pathLst>
                <a:path w="326389" h="59055">
                  <a:moveTo>
                    <a:pt x="0" y="58966"/>
                  </a:moveTo>
                  <a:lnTo>
                    <a:pt x="326377" y="58966"/>
                  </a:lnTo>
                  <a:lnTo>
                    <a:pt x="326377" y="0"/>
                  </a:lnTo>
                  <a:lnTo>
                    <a:pt x="0" y="0"/>
                  </a:lnTo>
                  <a:lnTo>
                    <a:pt x="0" y="58966"/>
                  </a:lnTo>
                  <a:close/>
                </a:path>
              </a:pathLst>
            </a:custGeom>
            <a:solidFill>
              <a:srgbClr val="DF1C3C"/>
            </a:solidFill>
          </p:spPr>
          <p:txBody>
            <a:bodyPr wrap="square" lIns="0" tIns="0" rIns="0" bIns="0" rtlCol="0"/>
            <a:lstStyle/>
            <a:p>
              <a:endParaRPr sz="2400" dirty="0">
                <a:solidFill>
                  <a:srgbClr val="444444"/>
                </a:solidFill>
              </a:endParaRPr>
            </a:p>
          </p:txBody>
        </p:sp>
        <p:sp>
          <p:nvSpPr>
            <p:cNvPr id="11" name="object 146"/>
            <p:cNvSpPr/>
            <p:nvPr/>
          </p:nvSpPr>
          <p:spPr>
            <a:xfrm>
              <a:off x="2457051" y="1243035"/>
              <a:ext cx="435187" cy="78740"/>
            </a:xfrm>
            <a:custGeom>
              <a:avLst/>
              <a:gdLst/>
              <a:ahLst/>
              <a:cxnLst/>
              <a:rect l="l" t="t" r="r" b="b"/>
              <a:pathLst>
                <a:path w="326389" h="59055">
                  <a:moveTo>
                    <a:pt x="0" y="58966"/>
                  </a:moveTo>
                  <a:lnTo>
                    <a:pt x="326212" y="58966"/>
                  </a:lnTo>
                  <a:lnTo>
                    <a:pt x="326212" y="0"/>
                  </a:lnTo>
                  <a:lnTo>
                    <a:pt x="0" y="0"/>
                  </a:lnTo>
                  <a:lnTo>
                    <a:pt x="0" y="58966"/>
                  </a:lnTo>
                  <a:close/>
                </a:path>
              </a:pathLst>
            </a:custGeom>
            <a:solidFill>
              <a:srgbClr val="F8B53C"/>
            </a:solidFill>
          </p:spPr>
          <p:txBody>
            <a:bodyPr wrap="square" lIns="0" tIns="0" rIns="0" bIns="0" rtlCol="0"/>
            <a:lstStyle/>
            <a:p>
              <a:endParaRPr sz="2400" dirty="0">
                <a:solidFill>
                  <a:srgbClr val="444444"/>
                </a:solidFill>
              </a:endParaRPr>
            </a:p>
          </p:txBody>
        </p:sp>
        <p:sp>
          <p:nvSpPr>
            <p:cNvPr id="12" name="object 147"/>
            <p:cNvSpPr/>
            <p:nvPr/>
          </p:nvSpPr>
          <p:spPr>
            <a:xfrm>
              <a:off x="1146328" y="1243035"/>
              <a:ext cx="437727" cy="78740"/>
            </a:xfrm>
            <a:custGeom>
              <a:avLst/>
              <a:gdLst/>
              <a:ahLst/>
              <a:cxnLst/>
              <a:rect l="l" t="t" r="r" b="b"/>
              <a:pathLst>
                <a:path w="328295" h="59055">
                  <a:moveTo>
                    <a:pt x="0" y="58966"/>
                  </a:moveTo>
                  <a:lnTo>
                    <a:pt x="328180" y="58966"/>
                  </a:lnTo>
                  <a:lnTo>
                    <a:pt x="328180" y="0"/>
                  </a:lnTo>
                  <a:lnTo>
                    <a:pt x="0" y="0"/>
                  </a:lnTo>
                  <a:lnTo>
                    <a:pt x="0" y="58966"/>
                  </a:lnTo>
                  <a:close/>
                </a:path>
              </a:pathLst>
            </a:custGeom>
            <a:solidFill>
              <a:srgbClr val="66388B"/>
            </a:solidFill>
          </p:spPr>
          <p:txBody>
            <a:bodyPr wrap="square" lIns="0" tIns="0" rIns="0" bIns="0" rtlCol="0"/>
            <a:lstStyle/>
            <a:p>
              <a:endParaRPr sz="2400" dirty="0">
                <a:solidFill>
                  <a:srgbClr val="444444"/>
                </a:solidFill>
              </a:endParaRPr>
            </a:p>
          </p:txBody>
        </p:sp>
      </p:grpSp>
      <p:sp>
        <p:nvSpPr>
          <p:cNvPr id="17" name="Left Brace 16"/>
          <p:cNvSpPr/>
          <p:nvPr/>
        </p:nvSpPr>
        <p:spPr>
          <a:xfrm>
            <a:off x="6093430" y="723901"/>
            <a:ext cx="592196" cy="5467174"/>
          </a:xfrm>
          <a:prstGeom prst="leftBrace">
            <a:avLst>
              <a:gd name="adj1" fmla="val 42331"/>
              <a:gd name="adj2" fmla="val 3957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srgbClr val="444444"/>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1954959684"/>
              </p:ext>
            </p:extLst>
          </p:nvPr>
        </p:nvGraphicFramePr>
        <p:xfrm>
          <a:off x="422879" y="1955850"/>
          <a:ext cx="5670551" cy="2763520"/>
        </p:xfrm>
        <a:graphic>
          <a:graphicData uri="http://schemas.openxmlformats.org/drawingml/2006/table">
            <a:tbl>
              <a:tblPr firstRow="1" bandRow="1">
                <a:tableStyleId>{5940675A-B579-460E-94D1-54222C63F5DA}</a:tableStyleId>
              </a:tblPr>
              <a:tblGrid>
                <a:gridCol w="508000"/>
                <a:gridCol w="5162551"/>
              </a:tblGrid>
              <a:tr h="690880">
                <a:tc>
                  <a:txBody>
                    <a:bodyPr/>
                    <a:lstStyle/>
                    <a:p>
                      <a:r>
                        <a:rPr lang="en-US" sz="3700" dirty="0" smtClean="0">
                          <a:solidFill>
                            <a:schemeClr val="bg1"/>
                          </a:solidFill>
                        </a:rPr>
                        <a:t>1</a:t>
                      </a:r>
                      <a:endParaRPr lang="en-US" sz="3700" dirty="0">
                        <a:solidFill>
                          <a:schemeClr val="bg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spcBef>
                          <a:spcPts val="300"/>
                        </a:spcBef>
                        <a:buClr>
                          <a:srgbClr val="0070C0"/>
                        </a:buClr>
                        <a:buNone/>
                      </a:pPr>
                      <a:r>
                        <a:rPr lang="en-US" sz="1800" dirty="0" smtClean="0">
                          <a:solidFill>
                            <a:schemeClr val="bg1"/>
                          </a:solidFill>
                          <a:hlinkClick r:id="rId3"/>
                        </a:rPr>
                        <a:t>Dell Displays &amp; Client Peripherals Customer Presentation</a:t>
                      </a:r>
                      <a:endParaRPr lang="en-US" sz="1800" dirty="0" smtClean="0">
                        <a:solidFill>
                          <a:schemeClr val="bg1"/>
                        </a:solidFill>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90880">
                <a:tc>
                  <a:txBody>
                    <a:bodyPr/>
                    <a:lstStyle/>
                    <a:p>
                      <a:r>
                        <a:rPr lang="en-US" sz="3700" dirty="0" smtClean="0">
                          <a:solidFill>
                            <a:schemeClr val="bg1"/>
                          </a:solidFill>
                        </a:rPr>
                        <a:t>2</a:t>
                      </a:r>
                      <a:endParaRPr lang="en-US" sz="3700" dirty="0">
                        <a:solidFill>
                          <a:schemeClr val="bg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b="0" i="0" u="none" strike="noStrike" kern="1200" dirty="0" smtClean="0">
                          <a:solidFill>
                            <a:schemeClr val="tx1"/>
                          </a:solidFill>
                          <a:effectLst/>
                          <a:latin typeface="+mn-lt"/>
                          <a:ea typeface="+mn-ea"/>
                          <a:cs typeface="+mn-cs"/>
                        </a:rPr>
                        <a:t>Dell Displays &amp; Client Peripherals subject pages on SalesEdge</a:t>
                      </a:r>
                      <a:endParaRPr lang="en-US" sz="1800" b="0" i="0" kern="1200" dirty="0">
                        <a:solidFill>
                          <a:schemeClr val="tx1"/>
                        </a:solidFill>
                        <a:effectLst/>
                        <a:latin typeface="+mn-lt"/>
                        <a:ea typeface="+mn-ea"/>
                        <a:cs typeface="+mn-cs"/>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90880">
                <a:tc>
                  <a:txBody>
                    <a:bodyPr/>
                    <a:lstStyle/>
                    <a:p>
                      <a:r>
                        <a:rPr lang="en-US" sz="3700" dirty="0" smtClean="0">
                          <a:solidFill>
                            <a:schemeClr val="bg1"/>
                          </a:solidFill>
                        </a:rPr>
                        <a:t>3</a:t>
                      </a:r>
                      <a:endParaRPr lang="en-US" sz="3700" dirty="0">
                        <a:solidFill>
                          <a:schemeClr val="bg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b="0" i="0" u="none" strike="noStrike" kern="1200" dirty="0" smtClean="0">
                          <a:solidFill>
                            <a:schemeClr val="tx1"/>
                          </a:solidFill>
                          <a:effectLst/>
                          <a:latin typeface="+mn-lt"/>
                          <a:ea typeface="+mn-ea"/>
                          <a:cs typeface="+mn-cs"/>
                          <a:hlinkClick r:id="rId4"/>
                        </a:rPr>
                        <a:t>Mobility Recommended Accessories Reference Guide and Roadmap</a:t>
                      </a:r>
                      <a:endParaRPr lang="en-US" sz="1800" b="0" i="0" kern="1200" dirty="0">
                        <a:solidFill>
                          <a:schemeClr val="tx1"/>
                        </a:solidFill>
                        <a:effectLst/>
                        <a:latin typeface="+mn-lt"/>
                        <a:ea typeface="+mn-ea"/>
                        <a:cs typeface="+mn-cs"/>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90880">
                <a:tc>
                  <a:txBody>
                    <a:bodyPr/>
                    <a:lstStyle/>
                    <a:p>
                      <a:r>
                        <a:rPr lang="en-US" sz="3700" dirty="0" smtClean="0">
                          <a:solidFill>
                            <a:schemeClr val="bg1"/>
                          </a:solidFill>
                        </a:rPr>
                        <a:t>4</a:t>
                      </a:r>
                      <a:endParaRPr lang="en-US" sz="3700" dirty="0">
                        <a:solidFill>
                          <a:schemeClr val="bg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spcBef>
                          <a:spcPts val="300"/>
                        </a:spcBef>
                        <a:buClr>
                          <a:srgbClr val="0070C0"/>
                        </a:buClr>
                        <a:buNone/>
                      </a:pPr>
                      <a:r>
                        <a:rPr lang="en-US" sz="1800" dirty="0" smtClean="0">
                          <a:solidFill>
                            <a:schemeClr val="bg1"/>
                          </a:solidFill>
                          <a:hlinkClick r:id="rId5"/>
                        </a:rPr>
                        <a:t>Client</a:t>
                      </a:r>
                      <a:r>
                        <a:rPr lang="en-US" sz="1800" baseline="0" dirty="0" smtClean="0">
                          <a:solidFill>
                            <a:schemeClr val="bg1"/>
                          </a:solidFill>
                          <a:hlinkClick r:id="rId5"/>
                        </a:rPr>
                        <a:t> Solutions subject pages on SalesEdge</a:t>
                      </a:r>
                      <a:endParaRPr lang="en-US" sz="1800" dirty="0">
                        <a:solidFill>
                          <a:schemeClr val="bg1"/>
                        </a:solidFill>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13" name="TextBox 1">
            <a:hlinkClick r:id="rId6"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3" name="TextBox 2"/>
          <p:cNvSpPr txBox="1"/>
          <p:nvPr/>
        </p:nvSpPr>
        <p:spPr>
          <a:xfrm>
            <a:off x="6870582" y="1067342"/>
            <a:ext cx="3364797" cy="914400"/>
          </a:xfrm>
          <a:prstGeom prst="rect">
            <a:avLst/>
          </a:prstGeom>
          <a:solidFill>
            <a:schemeClr val="bg1"/>
          </a:solidFill>
        </p:spPr>
        <p:txBody>
          <a:bodyPr wrap="square" rtlCol="0" anchor="ctr">
            <a:noAutofit/>
          </a:bodyPr>
          <a:lstStyle/>
          <a:p>
            <a:pPr algn="ctr">
              <a:spcBef>
                <a:spcPts val="0"/>
              </a:spcBef>
              <a:spcAft>
                <a:spcPts val="0"/>
              </a:spcAft>
              <a:buClr>
                <a:schemeClr val="bg1"/>
              </a:buClr>
            </a:pPr>
            <a:r>
              <a:rPr lang="en-US" sz="2000" dirty="0" smtClean="0">
                <a:solidFill>
                  <a:schemeClr val="tx2"/>
                </a:solidFill>
                <a:latin typeface="+mn-lt"/>
              </a:rPr>
              <a:t>Dell Monitors</a:t>
            </a:r>
          </a:p>
        </p:txBody>
      </p:sp>
      <p:sp>
        <p:nvSpPr>
          <p:cNvPr id="16" name="TextBox 15"/>
          <p:cNvSpPr txBox="1"/>
          <p:nvPr/>
        </p:nvSpPr>
        <p:spPr>
          <a:xfrm>
            <a:off x="6870583" y="2349618"/>
            <a:ext cx="3364796" cy="914400"/>
          </a:xfrm>
          <a:prstGeom prst="rect">
            <a:avLst/>
          </a:prstGeom>
          <a:solidFill>
            <a:srgbClr val="EE6411"/>
          </a:solidFill>
        </p:spPr>
        <p:txBody>
          <a:bodyPr wrap="square" rtlCol="0" anchor="ctr">
            <a:noAutofit/>
          </a:bodyPr>
          <a:lstStyle/>
          <a:p>
            <a:pPr algn="ctr">
              <a:spcBef>
                <a:spcPts val="0"/>
              </a:spcBef>
              <a:spcAft>
                <a:spcPts val="0"/>
              </a:spcAft>
              <a:buClr>
                <a:schemeClr val="bg1"/>
              </a:buClr>
            </a:pPr>
            <a:r>
              <a:rPr lang="en-US" sz="2000" dirty="0" smtClean="0">
                <a:solidFill>
                  <a:schemeClr val="tx2"/>
                </a:solidFill>
                <a:latin typeface="+mn-lt"/>
              </a:rPr>
              <a:t>Dell Projectors &amp; Conference Room Displays</a:t>
            </a:r>
          </a:p>
        </p:txBody>
      </p:sp>
      <p:sp>
        <p:nvSpPr>
          <p:cNvPr id="19" name="TextBox 18"/>
          <p:cNvSpPr txBox="1"/>
          <p:nvPr/>
        </p:nvSpPr>
        <p:spPr>
          <a:xfrm>
            <a:off x="6870582" y="3631894"/>
            <a:ext cx="3364797" cy="914400"/>
          </a:xfrm>
          <a:prstGeom prst="rect">
            <a:avLst/>
          </a:prstGeom>
          <a:solidFill>
            <a:srgbClr val="71C6C1"/>
          </a:solidFill>
        </p:spPr>
        <p:txBody>
          <a:bodyPr wrap="square" rtlCol="0" anchor="ctr">
            <a:noAutofit/>
          </a:bodyPr>
          <a:lstStyle/>
          <a:p>
            <a:pPr algn="ctr">
              <a:spcBef>
                <a:spcPts val="0"/>
              </a:spcBef>
              <a:spcAft>
                <a:spcPts val="0"/>
              </a:spcAft>
              <a:buClr>
                <a:schemeClr val="bg1"/>
              </a:buClr>
            </a:pPr>
            <a:r>
              <a:rPr lang="en-US" sz="2000" dirty="0" smtClean="0">
                <a:solidFill>
                  <a:schemeClr val="tx2"/>
                </a:solidFill>
                <a:latin typeface="+mn-lt"/>
              </a:rPr>
              <a:t>Dell Client Peripherals</a:t>
            </a:r>
          </a:p>
        </p:txBody>
      </p:sp>
      <p:sp>
        <p:nvSpPr>
          <p:cNvPr id="20" name="TextBox 19"/>
          <p:cNvSpPr txBox="1"/>
          <p:nvPr/>
        </p:nvSpPr>
        <p:spPr>
          <a:xfrm>
            <a:off x="6870584" y="4891446"/>
            <a:ext cx="3364797" cy="1005840"/>
          </a:xfrm>
          <a:prstGeom prst="rect">
            <a:avLst/>
          </a:prstGeom>
          <a:solidFill>
            <a:schemeClr val="accent2"/>
          </a:solidFill>
        </p:spPr>
        <p:txBody>
          <a:bodyPr wrap="square" rtlCol="0" anchor="ctr">
            <a:noAutofit/>
          </a:bodyPr>
          <a:lstStyle/>
          <a:p>
            <a:pPr algn="ctr">
              <a:spcBef>
                <a:spcPts val="0"/>
              </a:spcBef>
              <a:spcAft>
                <a:spcPts val="0"/>
              </a:spcAft>
              <a:buClr>
                <a:schemeClr val="bg1"/>
              </a:buClr>
            </a:pPr>
            <a:r>
              <a:rPr lang="en-US" sz="2000" dirty="0" smtClean="0">
                <a:solidFill>
                  <a:schemeClr val="tx2"/>
                </a:solidFill>
                <a:latin typeface="+mn-lt"/>
              </a:rPr>
              <a:t>Dell Printers &amp; Imaging Solutions</a:t>
            </a:r>
          </a:p>
        </p:txBody>
      </p:sp>
    </p:spTree>
    <p:extLst>
      <p:ext uri="{BB962C8B-B14F-4D97-AF65-F5344CB8AC3E}">
        <p14:creationId xmlns:p14="http://schemas.microsoft.com/office/powerpoint/2010/main" val="3255185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444708" y="229101"/>
            <a:ext cx="10607040" cy="564265"/>
          </a:xfrm>
        </p:spPr>
        <p:txBody>
          <a:bodyPr>
            <a:noAutofit/>
          </a:bodyPr>
          <a:lstStyle/>
          <a:p>
            <a:r>
              <a:rPr lang="en-US" sz="3600" dirty="0" smtClean="0"/>
              <a:t>Dell Monitors – Use Cases</a:t>
            </a:r>
            <a:endParaRPr lang="en-US" sz="3600" dirty="0"/>
          </a:p>
        </p:txBody>
      </p:sp>
      <p:grpSp>
        <p:nvGrpSpPr>
          <p:cNvPr id="10" name="Group 9"/>
          <p:cNvGrpSpPr/>
          <p:nvPr/>
        </p:nvGrpSpPr>
        <p:grpSpPr>
          <a:xfrm flipV="1">
            <a:off x="444708" y="1134629"/>
            <a:ext cx="2279352" cy="45719"/>
            <a:chOff x="-2198599" y="3158843"/>
            <a:chExt cx="2559474" cy="273977"/>
          </a:xfrm>
        </p:grpSpPr>
        <p:sp>
          <p:nvSpPr>
            <p:cNvPr id="11" name="Rectangle 10"/>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2" name="Rectangle 11"/>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3" name="Rectangle 12"/>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4" name="Rectangle 13"/>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5" name="Rectangle 14"/>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68" name="Title 1"/>
          <p:cNvSpPr txBox="1">
            <a:spLocks/>
          </p:cNvSpPr>
          <p:nvPr/>
        </p:nvSpPr>
        <p:spPr bwMode="auto">
          <a:xfrm>
            <a:off x="444708" y="857402"/>
            <a:ext cx="7660703" cy="193899"/>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lgn="l" rtl="0" eaLnBrk="1" fontAlgn="base" hangingPunct="1">
              <a:lnSpc>
                <a:spcPct val="90000"/>
              </a:lnSpc>
              <a:spcBef>
                <a:spcPct val="0"/>
              </a:spcBef>
              <a:spcAft>
                <a:spcPct val="0"/>
              </a:spcAft>
              <a:defRPr sz="3200" b="0" cap="none" baseline="0">
                <a:solidFill>
                  <a:schemeClr val="bg1"/>
                </a:solidFill>
                <a:latin typeface="+mn-lt"/>
                <a:ea typeface="Museo For Dell" pitchFamily="2" charset="0"/>
                <a:cs typeface="+mj-cs"/>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a:lstStyle>
          <a:p>
            <a:pPr defTabSz="1022945">
              <a:defRPr/>
            </a:pPr>
            <a:r>
              <a:rPr lang="en-US" sz="1400" b="1" dirty="0" smtClean="0">
                <a:solidFill>
                  <a:srgbClr val="808080"/>
                </a:solidFill>
                <a:ea typeface="Museo Sans For Dell" panose="02000000000000000000" pitchFamily="2" charset="0"/>
                <a:cs typeface="Arial" panose="020B0604020202020204" pitchFamily="34" charset="0"/>
              </a:rPr>
              <a:t>Designed </a:t>
            </a:r>
            <a:r>
              <a:rPr lang="en-US" sz="1400" b="1" dirty="0">
                <a:solidFill>
                  <a:srgbClr val="808080"/>
                </a:solidFill>
                <a:ea typeface="Museo Sans For Dell" panose="02000000000000000000" pitchFamily="2" charset="0"/>
                <a:cs typeface="Arial" panose="020B0604020202020204" pitchFamily="34" charset="0"/>
              </a:rPr>
              <a:t>for the way you work</a:t>
            </a:r>
          </a:p>
        </p:txBody>
      </p:sp>
      <p:graphicFrame>
        <p:nvGraphicFramePr>
          <p:cNvPr id="3" name="Table 2"/>
          <p:cNvGraphicFramePr>
            <a:graphicFrameLocks noGrp="1"/>
          </p:cNvGraphicFramePr>
          <p:nvPr>
            <p:extLst>
              <p:ext uri="{D42A27DB-BD31-4B8C-83A1-F6EECF244321}">
                <p14:modId xmlns:p14="http://schemas.microsoft.com/office/powerpoint/2010/main" val="2272741058"/>
              </p:ext>
            </p:extLst>
          </p:nvPr>
        </p:nvGraphicFramePr>
        <p:xfrm>
          <a:off x="558798" y="2344785"/>
          <a:ext cx="11303004" cy="3865523"/>
        </p:xfrm>
        <a:graphic>
          <a:graphicData uri="http://schemas.openxmlformats.org/drawingml/2006/table">
            <a:tbl>
              <a:tblPr firstRow="1" bandRow="1">
                <a:tableStyleId>{5C22544A-7EE6-4342-B048-85BDC9FD1C3A}</a:tableStyleId>
              </a:tblPr>
              <a:tblGrid>
                <a:gridCol w="2825751"/>
                <a:gridCol w="2825751"/>
                <a:gridCol w="2825751"/>
                <a:gridCol w="2825751"/>
              </a:tblGrid>
              <a:tr h="317500">
                <a:tc>
                  <a:txBody>
                    <a:bodyPr/>
                    <a:lstStyle/>
                    <a:p>
                      <a:pPr algn="ctr"/>
                      <a:r>
                        <a:rPr lang="en-US" sz="1600" dirty="0" smtClean="0"/>
                        <a:t>Desk</a:t>
                      </a:r>
                      <a:r>
                        <a:rPr lang="en-US" sz="1600" baseline="0" dirty="0" smtClean="0"/>
                        <a:t> Centric</a:t>
                      </a:r>
                      <a:endParaRPr lang="en-US" sz="1600" dirty="0"/>
                    </a:p>
                  </a:txBody>
                  <a:tcPr>
                    <a:noFill/>
                  </a:tcPr>
                </a:tc>
                <a:tc>
                  <a:txBody>
                    <a:bodyPr/>
                    <a:lstStyle/>
                    <a:p>
                      <a:pPr algn="ctr"/>
                      <a:r>
                        <a:rPr lang="en-US" sz="1600" dirty="0" smtClean="0"/>
                        <a:t>Corridor Warrior</a:t>
                      </a:r>
                      <a:endParaRPr lang="en-US" sz="1600" dirty="0"/>
                    </a:p>
                  </a:txBody>
                  <a:tcPr>
                    <a:noFill/>
                  </a:tcPr>
                </a:tc>
                <a:tc>
                  <a:txBody>
                    <a:bodyPr/>
                    <a:lstStyle/>
                    <a:p>
                      <a:pPr algn="ctr"/>
                      <a:r>
                        <a:rPr lang="en-US" sz="1600" dirty="0" smtClean="0"/>
                        <a:t>Remote</a:t>
                      </a:r>
                      <a:endParaRPr lang="en-US" sz="1600" dirty="0"/>
                    </a:p>
                  </a:txBody>
                  <a:tcPr>
                    <a:noFill/>
                  </a:tcPr>
                </a:tc>
                <a:tc>
                  <a:txBody>
                    <a:bodyPr/>
                    <a:lstStyle/>
                    <a:p>
                      <a:pPr algn="ctr"/>
                      <a:r>
                        <a:rPr lang="en-US" sz="1600" dirty="0" smtClean="0"/>
                        <a:t>On-the-Go</a:t>
                      </a:r>
                      <a:endParaRPr lang="en-US" sz="1600" dirty="0"/>
                    </a:p>
                  </a:txBody>
                  <a:tcPr>
                    <a:noFill/>
                  </a:tcPr>
                </a:tc>
              </a:tr>
              <a:tr h="1572707">
                <a:tc>
                  <a:txBody>
                    <a:bodyPr/>
                    <a:lstStyle/>
                    <a:p>
                      <a:pPr marL="117475" indent="-117475">
                        <a:spcAft>
                          <a:spcPts val="300"/>
                        </a:spcAft>
                        <a:buFont typeface="Arial" panose="020B0604020202020204" pitchFamily="34" charset="0"/>
                        <a:buChar char="•"/>
                      </a:pPr>
                      <a:r>
                        <a:rPr lang="en-US" sz="1200" dirty="0" smtClean="0"/>
                        <a:t>Make efficient use of space (often small cube/setup)</a:t>
                      </a:r>
                    </a:p>
                    <a:p>
                      <a:pPr marL="117475" indent="-117475">
                        <a:spcAft>
                          <a:spcPts val="300"/>
                        </a:spcAft>
                        <a:buFont typeface="Arial" panose="020B0604020202020204" pitchFamily="34" charset="0"/>
                        <a:buChar char="•"/>
                      </a:pPr>
                      <a:r>
                        <a:rPr lang="en-US" sz="1200" dirty="0" smtClean="0"/>
                        <a:t>Comfortable set up (stationary for long periods)</a:t>
                      </a:r>
                    </a:p>
                    <a:p>
                      <a:pPr marL="117475" indent="-117475">
                        <a:spcAft>
                          <a:spcPts val="300"/>
                        </a:spcAft>
                        <a:buFont typeface="Arial" panose="020B0604020202020204" pitchFamily="34" charset="0"/>
                        <a:buChar char="•"/>
                      </a:pPr>
                      <a:r>
                        <a:rPr lang="en-US" sz="1200" dirty="0" smtClean="0"/>
                        <a:t>Large/dual monitor for productivity(often data heavy roles).</a:t>
                      </a:r>
                      <a:endParaRPr lang="en-US" sz="1200" dirty="0"/>
                    </a:p>
                  </a:txBody>
                  <a:tcPr>
                    <a:noFill/>
                  </a:tcPr>
                </a:tc>
                <a:tc>
                  <a:txBody>
                    <a:bodyPr/>
                    <a:lstStyle/>
                    <a:p>
                      <a:pPr marL="117475" indent="-117475">
                        <a:spcAft>
                          <a:spcPts val="300"/>
                        </a:spcAft>
                        <a:buFont typeface="Arial" panose="020B0604020202020204" pitchFamily="34" charset="0"/>
                        <a:buChar char="•"/>
                      </a:pPr>
                      <a:r>
                        <a:rPr lang="en-US" sz="1200" dirty="0" smtClean="0"/>
                        <a:t>Seamless transition from desk to meetings</a:t>
                      </a:r>
                    </a:p>
                    <a:p>
                      <a:pPr marL="117475" indent="-117475">
                        <a:spcAft>
                          <a:spcPts val="300"/>
                        </a:spcAft>
                        <a:buFont typeface="Arial" panose="020B0604020202020204" pitchFamily="34" charset="0"/>
                        <a:buChar char="•"/>
                      </a:pPr>
                      <a:r>
                        <a:rPr lang="en-US" sz="1200" dirty="0" smtClean="0"/>
                        <a:t>Present/share info in meetings</a:t>
                      </a:r>
                    </a:p>
                    <a:p>
                      <a:pPr marL="117475" indent="-117475">
                        <a:spcAft>
                          <a:spcPts val="300"/>
                        </a:spcAft>
                        <a:buFont typeface="Arial" panose="020B0604020202020204" pitchFamily="34" charset="0"/>
                        <a:buChar char="•"/>
                      </a:pPr>
                      <a:r>
                        <a:rPr lang="en-US" sz="1200" dirty="0" smtClean="0"/>
                        <a:t>Connectivity on the go</a:t>
                      </a:r>
                    </a:p>
                    <a:p>
                      <a:pPr marL="117475" indent="-117475">
                        <a:spcAft>
                          <a:spcPts val="300"/>
                        </a:spcAft>
                        <a:buFont typeface="Arial" panose="020B0604020202020204" pitchFamily="34" charset="0"/>
                        <a:buChar char="•"/>
                      </a:pPr>
                      <a:r>
                        <a:rPr lang="en-US" sz="1200" dirty="0" smtClean="0"/>
                        <a:t>Convenient connections</a:t>
                      </a:r>
                      <a:r>
                        <a:rPr lang="en-US" sz="1200" baseline="0" dirty="0" smtClean="0"/>
                        <a:t> at their desk.</a:t>
                      </a:r>
                      <a:endParaRPr lang="en-US" sz="1200" dirty="0"/>
                    </a:p>
                  </a:txBody>
                  <a:tcPr>
                    <a:noFill/>
                  </a:tcPr>
                </a:tc>
                <a:tc>
                  <a:txBody>
                    <a:bodyPr/>
                    <a:lstStyle/>
                    <a:p>
                      <a:pPr marL="117475" indent="-117475">
                        <a:spcAft>
                          <a:spcPts val="300"/>
                        </a:spcAft>
                        <a:buFont typeface="Arial" panose="020B0604020202020204" pitchFamily="34" charset="0"/>
                        <a:buChar char="•"/>
                      </a:pPr>
                      <a:r>
                        <a:rPr lang="en-US" sz="1200" dirty="0" smtClean="0"/>
                        <a:t>Connectivity to the core office (via telephone/video conference)</a:t>
                      </a:r>
                    </a:p>
                    <a:p>
                      <a:pPr marL="117475" indent="-117475">
                        <a:spcAft>
                          <a:spcPts val="300"/>
                        </a:spcAft>
                        <a:buFont typeface="Arial" panose="020B0604020202020204" pitchFamily="34" charset="0"/>
                        <a:buChar char="•"/>
                      </a:pPr>
                      <a:r>
                        <a:rPr lang="en-US" sz="1200" dirty="0" smtClean="0"/>
                        <a:t>Access to information (cloud, VPN) on the go</a:t>
                      </a:r>
                    </a:p>
                    <a:p>
                      <a:pPr marL="117475" indent="-117475">
                        <a:spcAft>
                          <a:spcPts val="300"/>
                        </a:spcAft>
                        <a:buFont typeface="Arial" panose="020B0604020202020204" pitchFamily="34" charset="0"/>
                        <a:buChar char="•"/>
                      </a:pPr>
                      <a:r>
                        <a:rPr lang="en-US" sz="1200" dirty="0" smtClean="0"/>
                        <a:t>Ability to be self-sufficient (including printing)</a:t>
                      </a:r>
                    </a:p>
                    <a:p>
                      <a:pPr marL="117475" indent="-117475">
                        <a:spcAft>
                          <a:spcPts val="300"/>
                        </a:spcAft>
                        <a:buFont typeface="Arial" panose="020B0604020202020204" pitchFamily="34" charset="0"/>
                        <a:buChar char="•"/>
                      </a:pPr>
                      <a:r>
                        <a:rPr lang="en-US" sz="1200" dirty="0" smtClean="0"/>
                        <a:t>Access to extra IT Support</a:t>
                      </a:r>
                      <a:endParaRPr lang="en-US" sz="1200" dirty="0"/>
                    </a:p>
                  </a:txBody>
                  <a:tcPr>
                    <a:noFill/>
                  </a:tcPr>
                </a:tc>
                <a:tc>
                  <a:txBody>
                    <a:bodyPr/>
                    <a:lstStyle/>
                    <a:p>
                      <a:pPr marL="117475" indent="-117475">
                        <a:spcAft>
                          <a:spcPts val="300"/>
                        </a:spcAft>
                        <a:buFont typeface="Arial" panose="020B0604020202020204" pitchFamily="34" charset="0"/>
                        <a:buChar char="•"/>
                      </a:pPr>
                      <a:r>
                        <a:rPr lang="en-US" sz="1200" dirty="0" smtClean="0"/>
                        <a:t>Convenient, lightweight, portable devices</a:t>
                      </a:r>
                    </a:p>
                    <a:p>
                      <a:pPr marL="117475" indent="-117475">
                        <a:spcAft>
                          <a:spcPts val="300"/>
                        </a:spcAft>
                        <a:buFont typeface="Arial" panose="020B0604020202020204" pitchFamily="34" charset="0"/>
                        <a:buChar char="•"/>
                      </a:pPr>
                      <a:r>
                        <a:rPr lang="en-US" sz="1200" dirty="0" smtClean="0"/>
                        <a:t>Connectivity on the go</a:t>
                      </a:r>
                    </a:p>
                    <a:p>
                      <a:pPr marL="117475" indent="-117475">
                        <a:spcAft>
                          <a:spcPts val="300"/>
                        </a:spcAft>
                        <a:buFont typeface="Arial" panose="020B0604020202020204" pitchFamily="34" charset="0"/>
                        <a:buChar char="•"/>
                      </a:pPr>
                      <a:r>
                        <a:rPr lang="en-US" sz="1200" dirty="0" smtClean="0"/>
                        <a:t>Access to information (cloud, VPN) on the go</a:t>
                      </a:r>
                    </a:p>
                    <a:p>
                      <a:pPr marL="117475" indent="-117475">
                        <a:spcAft>
                          <a:spcPts val="300"/>
                        </a:spcAft>
                        <a:buFont typeface="Arial" panose="020B0604020202020204" pitchFamily="34" charset="0"/>
                        <a:buChar char="•"/>
                      </a:pPr>
                      <a:r>
                        <a:rPr lang="en-US" sz="1200" dirty="0" smtClean="0"/>
                        <a:t>Power on the go.</a:t>
                      </a:r>
                      <a:endParaRPr lang="en-US" sz="1200" dirty="0"/>
                    </a:p>
                  </a:txBody>
                  <a:tcPr>
                    <a:noFill/>
                  </a:tcPr>
                </a:tc>
              </a:tr>
              <a:tr h="854882">
                <a:tc>
                  <a:txBody>
                    <a:bodyPr/>
                    <a:lstStyle/>
                    <a:p>
                      <a:r>
                        <a:rPr lang="en-US" sz="1200" dirty="0" smtClean="0"/>
                        <a:t>Multi – tasker</a:t>
                      </a:r>
                      <a:r>
                        <a:rPr lang="en-US" sz="1200" baseline="0" dirty="0" smtClean="0"/>
                        <a:t> in finance department, customer support, executive assistant.</a:t>
                      </a:r>
                      <a:endParaRPr lang="en-US" sz="1200" dirty="0"/>
                    </a:p>
                  </a:txBody>
                  <a:tcPr>
                    <a:noFill/>
                  </a:tcPr>
                </a:tc>
                <a:tc>
                  <a:txBody>
                    <a:bodyPr/>
                    <a:lstStyle/>
                    <a:p>
                      <a:r>
                        <a:rPr lang="en-US" sz="1200" dirty="0" smtClean="0"/>
                        <a:t>High level executive, marketing manager who may travel,</a:t>
                      </a:r>
                      <a:r>
                        <a:rPr lang="en-US" sz="1200" baseline="0" dirty="0" smtClean="0"/>
                        <a:t> warehouse manager.</a:t>
                      </a:r>
                      <a:endParaRPr lang="en-US" sz="1200" dirty="0"/>
                    </a:p>
                  </a:txBody>
                  <a:tcPr>
                    <a:noFill/>
                  </a:tcPr>
                </a:tc>
                <a:tc>
                  <a:txBody>
                    <a:bodyPr/>
                    <a:lstStyle/>
                    <a:p>
                      <a:r>
                        <a:rPr lang="en-US" sz="1200" dirty="0" smtClean="0"/>
                        <a:t>Territory manager, medical</a:t>
                      </a:r>
                      <a:r>
                        <a:rPr lang="en-US" sz="1200" baseline="0" dirty="0" smtClean="0"/>
                        <a:t> sales, remote events manager, help desk support.</a:t>
                      </a:r>
                      <a:endParaRPr lang="en-US" sz="1200" dirty="0"/>
                    </a:p>
                  </a:txBody>
                  <a:tcPr>
                    <a:noFill/>
                  </a:tcPr>
                </a:tc>
                <a:tc>
                  <a:txBody>
                    <a:bodyPr/>
                    <a:lstStyle/>
                    <a:p>
                      <a:r>
                        <a:rPr lang="en-US" sz="1200" dirty="0" smtClean="0"/>
                        <a:t>Managers, i</a:t>
                      </a:r>
                      <a:r>
                        <a:rPr lang="en-US" sz="1200" baseline="0" dirty="0" smtClean="0"/>
                        <a:t>nsurance adjustors, field engineers.</a:t>
                      </a:r>
                      <a:endParaRPr lang="en-US" sz="1200" dirty="0"/>
                    </a:p>
                  </a:txBody>
                  <a:tcPr>
                    <a:noFill/>
                  </a:tcPr>
                </a:tc>
              </a:tr>
              <a:tr h="1102654">
                <a:tc>
                  <a:txBody>
                    <a:bodyPr/>
                    <a:lstStyle/>
                    <a:p>
                      <a:r>
                        <a:rPr lang="en-US" sz="1200" dirty="0" smtClean="0">
                          <a:solidFill>
                            <a:schemeClr val="bg2"/>
                          </a:solidFill>
                        </a:rPr>
                        <a:t>Wide</a:t>
                      </a:r>
                      <a:r>
                        <a:rPr lang="en-US" sz="1200" baseline="0" dirty="0" smtClean="0">
                          <a:solidFill>
                            <a:schemeClr val="bg2"/>
                          </a:solidFill>
                        </a:rPr>
                        <a:t> format monitors, or dual displays</a:t>
                      </a:r>
                      <a:endParaRPr lang="en-US" sz="1200" dirty="0">
                        <a:solidFill>
                          <a:schemeClr val="bg2"/>
                        </a:solidFill>
                      </a:endParaRPr>
                    </a:p>
                  </a:txBody>
                  <a:tcPr>
                    <a:noFill/>
                  </a:tcPr>
                </a:tc>
                <a:tc>
                  <a:txBody>
                    <a:bodyPr/>
                    <a:lstStyle/>
                    <a:p>
                      <a:r>
                        <a:rPr lang="en-US" sz="1200" dirty="0" smtClean="0"/>
                        <a:t>[example] Convertible or detachable devices that make it easy to convert from tablet to laptop mode for presenting</a:t>
                      </a:r>
                      <a:r>
                        <a:rPr lang="en-US" sz="1200" baseline="0" dirty="0" smtClean="0"/>
                        <a:t> and developing content. Latitude 5285, 5289 and </a:t>
                      </a:r>
                      <a:r>
                        <a:rPr lang="en-US" sz="1200" baseline="0" dirty="0" smtClean="0">
                          <a:solidFill>
                            <a:schemeClr val="bg2"/>
                          </a:solidFill>
                        </a:rPr>
                        <a:t>7280</a:t>
                      </a:r>
                      <a:endParaRPr lang="en-US" sz="1200" dirty="0">
                        <a:solidFill>
                          <a:schemeClr val="bg2"/>
                        </a:solidFill>
                      </a:endParaRPr>
                    </a:p>
                  </a:txBody>
                  <a:tcPr>
                    <a:noFill/>
                  </a:tcPr>
                </a:tc>
                <a:tc>
                  <a:txBody>
                    <a:bodyPr/>
                    <a:lstStyle/>
                    <a:p>
                      <a:r>
                        <a:rPr lang="en-US" sz="1200" dirty="0" smtClean="0"/>
                        <a:t>Flexible</a:t>
                      </a:r>
                      <a:r>
                        <a:rPr lang="en-US" sz="1200" baseline="0" dirty="0" smtClean="0"/>
                        <a:t> based on the specific number of times the device needs to be carried or if legacy connections are needed. Latitude 5280, 5480, 7280, 7480</a:t>
                      </a:r>
                      <a:endParaRPr lang="en-US" sz="1200" dirty="0"/>
                    </a:p>
                  </a:txBody>
                  <a:tcPr>
                    <a:noFill/>
                  </a:tcPr>
                </a:tc>
                <a:tc>
                  <a:txBody>
                    <a:bodyPr/>
                    <a:lstStyle/>
                    <a:p>
                      <a:r>
                        <a:rPr lang="en-US" sz="1200" dirty="0" smtClean="0">
                          <a:solidFill>
                            <a:srgbClr val="FF0000"/>
                          </a:solidFill>
                        </a:rPr>
                        <a:t>NA</a:t>
                      </a:r>
                      <a:endParaRPr lang="en-US" sz="1200" dirty="0">
                        <a:solidFill>
                          <a:srgbClr val="FF0000"/>
                        </a:solidFill>
                      </a:endParaRPr>
                    </a:p>
                  </a:txBody>
                  <a:tcPr>
                    <a:noFill/>
                  </a:tcPr>
                </a:tc>
              </a:tr>
            </a:tbl>
          </a:graphicData>
        </a:graphic>
      </p:graphicFrame>
      <p:sp>
        <p:nvSpPr>
          <p:cNvPr id="49" name="Rectangle 48"/>
          <p:cNvSpPr/>
          <p:nvPr/>
        </p:nvSpPr>
        <p:spPr>
          <a:xfrm>
            <a:off x="101600" y="2731766"/>
            <a:ext cx="457198" cy="1524085"/>
          </a:xfrm>
          <a:prstGeom prst="rect">
            <a:avLst/>
          </a:prstGeom>
          <a:solidFill>
            <a:srgbClr val="007DB8"/>
          </a:solidFill>
          <a:ln w="12700" cmpd="sng">
            <a:noFill/>
          </a:ln>
          <a:effectLst/>
        </p:spPr>
        <p:txBody>
          <a:bodyPr vert="vert270" wrap="square" lIns="182880" tIns="137160" rIns="137160" bIns="137160" rtlCol="0" anchor="ctr">
            <a:noAutofit/>
          </a:bodyPr>
          <a:lstStyle/>
          <a:p>
            <a:pPr algn="ctr">
              <a:lnSpc>
                <a:spcPct val="90000"/>
              </a:lnSpc>
              <a:spcBef>
                <a:spcPts val="600"/>
              </a:spcBef>
            </a:pPr>
            <a:r>
              <a:rPr lang="en-US" sz="2000" dirty="0" smtClean="0">
                <a:solidFill>
                  <a:srgbClr val="FFFFFF"/>
                </a:solidFill>
              </a:rPr>
              <a:t>Task</a:t>
            </a:r>
          </a:p>
        </p:txBody>
      </p:sp>
      <p:sp>
        <p:nvSpPr>
          <p:cNvPr id="51" name="Rectangle 50"/>
          <p:cNvSpPr/>
          <p:nvPr/>
        </p:nvSpPr>
        <p:spPr>
          <a:xfrm>
            <a:off x="101600" y="4255852"/>
            <a:ext cx="457198" cy="846371"/>
          </a:xfrm>
          <a:prstGeom prst="rect">
            <a:avLst/>
          </a:prstGeom>
          <a:solidFill>
            <a:srgbClr val="F2AF00"/>
          </a:solidFill>
          <a:ln w="12700" cmpd="sng">
            <a:noFill/>
          </a:ln>
          <a:effectLst/>
        </p:spPr>
        <p:txBody>
          <a:bodyPr vert="vert270" wrap="square" lIns="182880" tIns="137160" rIns="137160" bIns="137160" rtlCol="0" anchor="ctr">
            <a:noAutofit/>
          </a:bodyPr>
          <a:lstStyle/>
          <a:p>
            <a:pPr algn="ctr">
              <a:lnSpc>
                <a:spcPct val="90000"/>
              </a:lnSpc>
              <a:spcBef>
                <a:spcPts val="600"/>
              </a:spcBef>
            </a:pPr>
            <a:r>
              <a:rPr lang="en-US" sz="2000" dirty="0" smtClean="0">
                <a:solidFill>
                  <a:srgbClr val="FFFFFF"/>
                </a:solidFill>
              </a:rPr>
              <a:t>User</a:t>
            </a:r>
          </a:p>
        </p:txBody>
      </p:sp>
      <p:sp>
        <p:nvSpPr>
          <p:cNvPr id="52" name="Rectangle 51"/>
          <p:cNvSpPr/>
          <p:nvPr/>
        </p:nvSpPr>
        <p:spPr>
          <a:xfrm>
            <a:off x="101600" y="5102223"/>
            <a:ext cx="457198" cy="1108086"/>
          </a:xfrm>
          <a:prstGeom prst="rect">
            <a:avLst/>
          </a:prstGeom>
          <a:solidFill>
            <a:srgbClr val="C1D82F"/>
          </a:solidFill>
          <a:ln w="12700" cmpd="sng">
            <a:noFill/>
          </a:ln>
          <a:effectLst/>
        </p:spPr>
        <p:txBody>
          <a:bodyPr vert="vert270" wrap="square" lIns="182880" tIns="137160" rIns="137160" bIns="137160" rtlCol="0" anchor="ctr">
            <a:noAutofit/>
          </a:bodyPr>
          <a:lstStyle/>
          <a:p>
            <a:pPr algn="ctr">
              <a:lnSpc>
                <a:spcPct val="90000"/>
              </a:lnSpc>
              <a:spcBef>
                <a:spcPts val="600"/>
              </a:spcBef>
            </a:pPr>
            <a:r>
              <a:rPr lang="en-US" sz="2000" dirty="0" smtClean="0">
                <a:solidFill>
                  <a:srgbClr val="FFFFFF"/>
                </a:solidFill>
              </a:rPr>
              <a:t>Device</a:t>
            </a:r>
          </a:p>
        </p:txBody>
      </p:sp>
      <p:pic>
        <p:nvPicPr>
          <p:cNvPr id="29" name="Picture 2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52211" y="1549383"/>
            <a:ext cx="1063730" cy="764477"/>
          </a:xfrm>
          <a:prstGeom prst="rect">
            <a:avLst/>
          </a:prstGeom>
          <a:solidFill>
            <a:srgbClr val="6E2585"/>
          </a:solidFill>
        </p:spPr>
      </p:pic>
      <p:pic>
        <p:nvPicPr>
          <p:cNvPr id="30" name="Picture 2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77364" y="1544187"/>
            <a:ext cx="1134279" cy="755089"/>
          </a:xfrm>
          <a:prstGeom prst="rect">
            <a:avLst/>
          </a:prstGeom>
          <a:solidFill>
            <a:srgbClr val="42AEAF"/>
          </a:solidFill>
        </p:spPr>
      </p:pic>
      <p:pic>
        <p:nvPicPr>
          <p:cNvPr id="43" name="Picture 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3066" y="1526290"/>
            <a:ext cx="1134279" cy="772162"/>
          </a:xfrm>
          <a:prstGeom prst="rect">
            <a:avLst/>
          </a:prstGeom>
          <a:solidFill>
            <a:srgbClr val="F2AF00"/>
          </a:solidFill>
        </p:spPr>
      </p:pic>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465"/>
          <a:stretch/>
        </p:blipFill>
        <p:spPr>
          <a:xfrm>
            <a:off x="9896126" y="1534937"/>
            <a:ext cx="1169922" cy="779948"/>
          </a:xfrm>
          <a:prstGeom prst="rect">
            <a:avLst/>
          </a:prstGeom>
          <a:solidFill>
            <a:srgbClr val="92D050"/>
          </a:solidFill>
        </p:spPr>
      </p:pic>
      <p:sp>
        <p:nvSpPr>
          <p:cNvPr id="19" name="TextBox 1">
            <a:hlinkClick r:id="rId7"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056387439"/>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59" y="362515"/>
            <a:ext cx="9981890" cy="853440"/>
          </a:xfrm>
        </p:spPr>
        <p:txBody>
          <a:bodyPr>
            <a:noAutofit/>
          </a:bodyPr>
          <a:lstStyle/>
          <a:p>
            <a:r>
              <a:rPr lang="en-US" sz="3600" dirty="0"/>
              <a:t>Dell </a:t>
            </a:r>
            <a:r>
              <a:rPr lang="en-US" sz="3600" dirty="0" smtClean="0"/>
              <a:t>Monitors – </a:t>
            </a:r>
            <a:r>
              <a:rPr lang="en-US" sz="3600" dirty="0"/>
              <a:t>Sell dual and help boost productivity by 18%</a:t>
            </a:r>
          </a:p>
        </p:txBody>
      </p:sp>
      <p:sp>
        <p:nvSpPr>
          <p:cNvPr id="5" name="Content Placeholder 4"/>
          <p:cNvSpPr>
            <a:spLocks noGrp="1"/>
          </p:cNvSpPr>
          <p:nvPr>
            <p:ph sz="half" idx="1"/>
          </p:nvPr>
        </p:nvSpPr>
        <p:spPr>
          <a:xfrm>
            <a:off x="411480" y="1825120"/>
            <a:ext cx="10515598" cy="366524"/>
          </a:xfrm>
        </p:spPr>
        <p:txBody>
          <a:bodyPr>
            <a:normAutofit/>
          </a:bodyPr>
          <a:lstStyle/>
          <a:p>
            <a:r>
              <a:rPr lang="en-US" sz="1600" dirty="0" smtClean="0">
                <a:solidFill>
                  <a:schemeClr val="bg2"/>
                </a:solidFill>
              </a:rPr>
              <a:t>Dell monitors help users see more and do more – clearly – with a wide open view and effortless usability.**</a:t>
            </a:r>
            <a:endParaRPr lang="en-US" sz="2000" dirty="0">
              <a:solidFill>
                <a:schemeClr val="bg2"/>
              </a:solidFill>
            </a:endParaRPr>
          </a:p>
        </p:txBody>
      </p:sp>
      <p:grpSp>
        <p:nvGrpSpPr>
          <p:cNvPr id="20" name="Group 1"/>
          <p:cNvGrpSpPr/>
          <p:nvPr/>
        </p:nvGrpSpPr>
        <p:grpSpPr>
          <a:xfrm flipV="1">
            <a:off x="406282" y="1514746"/>
            <a:ext cx="2279352" cy="45719"/>
            <a:chOff x="-2198599" y="3158843"/>
            <a:chExt cx="2559474" cy="273977"/>
          </a:xfrm>
        </p:grpSpPr>
        <p:sp>
          <p:nvSpPr>
            <p:cNvPr id="21" name="Rectangle 20"/>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4" name="Rectangle 23"/>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5" name="Rectangle 34"/>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9" name="Rectangle 38"/>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2" name="TextBox 1"/>
          <p:cNvSpPr txBox="1"/>
          <p:nvPr/>
        </p:nvSpPr>
        <p:spPr>
          <a:xfrm>
            <a:off x="3258249" y="6041123"/>
            <a:ext cx="6856461" cy="584775"/>
          </a:xfrm>
          <a:prstGeom prst="rect">
            <a:avLst/>
          </a:prstGeom>
          <a:noFill/>
        </p:spPr>
        <p:txBody>
          <a:bodyPr wrap="square" rtlCol="0">
            <a:spAutoFit/>
          </a:bodyPr>
          <a:lstStyle/>
          <a:p>
            <a:pPr>
              <a:spcAft>
                <a:spcPts val="300"/>
              </a:spcAft>
            </a:pPr>
            <a:r>
              <a:rPr lang="en-US" sz="900" dirty="0" smtClean="0">
                <a:solidFill>
                  <a:schemeClr val="bg2"/>
                </a:solidFill>
              </a:rPr>
              <a:t>*</a:t>
            </a:r>
            <a:r>
              <a:rPr lang="en-US" sz="900" dirty="0">
                <a:solidFill>
                  <a:schemeClr val="bg2"/>
                </a:solidFill>
              </a:rPr>
              <a:t>Dell monitors are #1 worldwide for 4 consecutive years (2013 to 2016</a:t>
            </a:r>
            <a:r>
              <a:rPr lang="en-US" sz="900" dirty="0" smtClean="0">
                <a:solidFill>
                  <a:schemeClr val="bg2"/>
                </a:solidFill>
              </a:rPr>
              <a:t>). </a:t>
            </a:r>
            <a:r>
              <a:rPr lang="en-US" sz="900" dirty="0">
                <a:solidFill>
                  <a:schemeClr val="bg2"/>
                </a:solidFill>
              </a:rPr>
              <a:t>Source: IDC Worldwide PC Monitor Tracker (4Q16).</a:t>
            </a:r>
            <a:endParaRPr lang="en-US" sz="900" dirty="0" smtClean="0">
              <a:solidFill>
                <a:schemeClr val="bg2"/>
              </a:solidFill>
            </a:endParaRPr>
          </a:p>
          <a:p>
            <a:pPr>
              <a:spcAft>
                <a:spcPts val="300"/>
              </a:spcAft>
            </a:pPr>
            <a:r>
              <a:rPr lang="en-US" sz="900" dirty="0" smtClean="0">
                <a:solidFill>
                  <a:schemeClr val="bg2"/>
                </a:solidFill>
              </a:rPr>
              <a:t>**Not unique to Dell.</a:t>
            </a:r>
          </a:p>
          <a:p>
            <a:pPr>
              <a:spcAft>
                <a:spcPts val="300"/>
              </a:spcAft>
            </a:pPr>
            <a:r>
              <a:rPr lang="en-US" sz="900" dirty="0" smtClean="0">
                <a:solidFill>
                  <a:schemeClr val="bg2"/>
                </a:solidFill>
              </a:rPr>
              <a:t>***Source</a:t>
            </a:r>
            <a:r>
              <a:rPr lang="en-US" sz="900" dirty="0">
                <a:solidFill>
                  <a:schemeClr val="bg2"/>
                </a:solidFill>
              </a:rPr>
              <a:t>: Improving Employee Productivity with Dual </a:t>
            </a:r>
            <a:r>
              <a:rPr lang="en-US" sz="900" dirty="0" smtClean="0">
                <a:solidFill>
                  <a:schemeClr val="bg2"/>
                </a:solidFill>
              </a:rPr>
              <a:t>Monitors, </a:t>
            </a:r>
            <a:r>
              <a:rPr lang="en-US" sz="900" dirty="0">
                <a:solidFill>
                  <a:schemeClr val="bg2"/>
                </a:solidFill>
              </a:rPr>
              <a:t>IDC InfoBrief, sponsored by Dell, November 2015.</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90776" y="395236"/>
            <a:ext cx="963168" cy="1432560"/>
          </a:xfrm>
          <a:prstGeom prst="rect">
            <a:avLst/>
          </a:prstGeom>
        </p:spPr>
      </p:pic>
      <p:grpSp>
        <p:nvGrpSpPr>
          <p:cNvPr id="3" name="Group 2"/>
          <p:cNvGrpSpPr/>
          <p:nvPr/>
        </p:nvGrpSpPr>
        <p:grpSpPr>
          <a:xfrm>
            <a:off x="6563573" y="4180473"/>
            <a:ext cx="4978402" cy="1420572"/>
            <a:chOff x="5555866" y="4180473"/>
            <a:chExt cx="4978402" cy="1420572"/>
          </a:xfrm>
        </p:grpSpPr>
        <p:grpSp>
          <p:nvGrpSpPr>
            <p:cNvPr id="37" name="Group 36"/>
            <p:cNvGrpSpPr/>
            <p:nvPr/>
          </p:nvGrpSpPr>
          <p:grpSpPr>
            <a:xfrm>
              <a:off x="6391476" y="4180473"/>
              <a:ext cx="4142792" cy="1420572"/>
              <a:chOff x="5010539" y="5151742"/>
              <a:chExt cx="4142792" cy="1228314"/>
            </a:xfrm>
          </p:grpSpPr>
          <p:sp>
            <p:nvSpPr>
              <p:cNvPr id="27" name="Rectangle 26"/>
              <p:cNvSpPr/>
              <p:nvPr/>
            </p:nvSpPr>
            <p:spPr>
              <a:xfrm>
                <a:off x="5010539" y="5151742"/>
                <a:ext cx="4142792" cy="1228314"/>
              </a:xfrm>
              <a:prstGeom prst="rect">
                <a:avLst/>
              </a:prstGeom>
              <a:solidFill>
                <a:srgbClr val="F2AF00"/>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31" name="Rectangle 30"/>
              <p:cNvSpPr/>
              <p:nvPr/>
            </p:nvSpPr>
            <p:spPr>
              <a:xfrm>
                <a:off x="5797839" y="5162077"/>
                <a:ext cx="3168873" cy="1201987"/>
              </a:xfrm>
              <a:prstGeom prst="rect">
                <a:avLst/>
              </a:prstGeom>
            </p:spPr>
            <p:txBody>
              <a:bodyPr wrap="square">
                <a:spAutoFit/>
              </a:bodyPr>
              <a:lstStyle/>
              <a:p>
                <a:pPr>
                  <a:spcAft>
                    <a:spcPts val="400"/>
                  </a:spcAft>
                </a:pPr>
                <a:r>
                  <a:rPr lang="en-US" dirty="0" smtClean="0">
                    <a:solidFill>
                      <a:schemeClr val="tx2"/>
                    </a:solidFill>
                    <a:latin typeface="Arial" panose="020B0604020202020204" pitchFamily="34" charset="0"/>
                    <a:cs typeface="Arial" panose="020B0604020202020204" pitchFamily="34" charset="0"/>
                  </a:rPr>
                  <a:t>Connect fast – use for hours</a:t>
                </a:r>
              </a:p>
              <a:p>
                <a:pPr marL="168275" indent="-168275">
                  <a:spcAft>
                    <a:spcPts val="400"/>
                  </a:spcAft>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Broad connectivity options</a:t>
                </a:r>
              </a:p>
              <a:p>
                <a:pPr marL="168275" indent="-168275">
                  <a:spcAft>
                    <a:spcPts val="200"/>
                  </a:spcAft>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TUV-certified </a:t>
                </a:r>
                <a:r>
                  <a:rPr lang="en-US" sz="1200" dirty="0">
                    <a:solidFill>
                      <a:schemeClr val="tx2"/>
                    </a:solidFill>
                    <a:latin typeface="Arial" panose="020B0604020202020204" pitchFamily="34" charset="0"/>
                    <a:cs typeface="Arial" panose="020B0604020202020204" pitchFamily="34" charset="0"/>
                  </a:rPr>
                  <a:t>flicker-free screen with ComfortView</a:t>
                </a:r>
              </a:p>
              <a:p>
                <a:pPr marL="401638" lvl="1" indent="-168275">
                  <a:spcAft>
                    <a:spcPts val="400"/>
                  </a:spcAft>
                  <a:buFont typeface="Arial" panose="020B0604020202020204" pitchFamily="34" charset="0"/>
                  <a:buChar char="•"/>
                </a:pPr>
                <a:r>
                  <a:rPr lang="en-US" sz="1100" dirty="0" smtClean="0">
                    <a:solidFill>
                      <a:schemeClr val="tx2"/>
                    </a:solidFill>
                    <a:latin typeface="Arial" panose="020B0604020202020204" pitchFamily="34" charset="0"/>
                    <a:cs typeface="Arial" panose="020B0604020202020204" pitchFamily="34" charset="0"/>
                  </a:rPr>
                  <a:t>Optimizes eye comfort; minimizes blue light emission </a:t>
                </a:r>
                <a:endParaRPr lang="en-US" sz="1100" dirty="0">
                  <a:solidFill>
                    <a:schemeClr val="tx2"/>
                  </a:solidFill>
                  <a:latin typeface="Arial" panose="020B0604020202020204" pitchFamily="34" charset="0"/>
                  <a:cs typeface="Arial" panose="020B0604020202020204" pitchFamily="34" charset="0"/>
                </a:endParaRPr>
              </a:p>
            </p:txBody>
          </p:sp>
        </p:grpSp>
        <p:sp>
          <p:nvSpPr>
            <p:cNvPr id="41" name="Oval 40"/>
            <p:cNvSpPr>
              <a:spLocks noChangeAspect="1"/>
            </p:cNvSpPr>
            <p:nvPr/>
          </p:nvSpPr>
          <p:spPr>
            <a:xfrm>
              <a:off x="5555866" y="4184203"/>
              <a:ext cx="1445947" cy="141684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28575">
              <a:solidFill>
                <a:srgbClr val="F2AF00"/>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grpSp>
        <p:nvGrpSpPr>
          <p:cNvPr id="6" name="Group 5"/>
          <p:cNvGrpSpPr/>
          <p:nvPr/>
        </p:nvGrpSpPr>
        <p:grpSpPr>
          <a:xfrm>
            <a:off x="6563573" y="2363698"/>
            <a:ext cx="4978402" cy="1428793"/>
            <a:chOff x="5555866" y="2363698"/>
            <a:chExt cx="4978402" cy="1428793"/>
          </a:xfrm>
        </p:grpSpPr>
        <p:grpSp>
          <p:nvGrpSpPr>
            <p:cNvPr id="38" name="Group 37"/>
            <p:cNvGrpSpPr/>
            <p:nvPr/>
          </p:nvGrpSpPr>
          <p:grpSpPr>
            <a:xfrm>
              <a:off x="6391476" y="2376776"/>
              <a:ext cx="4142792" cy="1415715"/>
              <a:chOff x="6158206" y="2230016"/>
              <a:chExt cx="4142792" cy="1190425"/>
            </a:xfrm>
          </p:grpSpPr>
          <p:sp>
            <p:nvSpPr>
              <p:cNvPr id="25" name="Rectangle 24"/>
              <p:cNvSpPr/>
              <p:nvPr/>
            </p:nvSpPr>
            <p:spPr>
              <a:xfrm>
                <a:off x="6158206" y="2230016"/>
                <a:ext cx="4142792" cy="1190425"/>
              </a:xfrm>
              <a:prstGeom prst="rect">
                <a:avLst/>
              </a:prstGeom>
              <a:solidFill>
                <a:srgbClr val="F2AF00"/>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29" name="Rectangle 28"/>
              <p:cNvSpPr/>
              <p:nvPr/>
            </p:nvSpPr>
            <p:spPr>
              <a:xfrm>
                <a:off x="6945822" y="2285515"/>
                <a:ext cx="3168557" cy="1039507"/>
              </a:xfrm>
              <a:prstGeom prst="rect">
                <a:avLst/>
              </a:prstGeom>
            </p:spPr>
            <p:txBody>
              <a:bodyPr wrap="square">
                <a:spAutoFit/>
              </a:bodyPr>
              <a:lstStyle/>
              <a:p>
                <a:pPr>
                  <a:spcAft>
                    <a:spcPts val="400"/>
                  </a:spcAft>
                </a:pPr>
                <a:r>
                  <a:rPr lang="en-US" dirty="0" smtClean="0">
                    <a:solidFill>
                      <a:schemeClr val="tx2"/>
                    </a:solidFill>
                    <a:latin typeface="Arial" panose="020B0604020202020204" pitchFamily="34" charset="0"/>
                    <a:cs typeface="Arial" panose="020B0604020202020204" pitchFamily="34" charset="0"/>
                  </a:rPr>
                  <a:t>A view without borders </a:t>
                </a:r>
                <a:endParaRPr lang="en-US" dirty="0">
                  <a:solidFill>
                    <a:schemeClr val="tx2"/>
                  </a:solidFill>
                  <a:latin typeface="Arial" panose="020B0604020202020204" pitchFamily="34" charset="0"/>
                  <a:cs typeface="Arial" panose="020B0604020202020204" pitchFamily="34" charset="0"/>
                </a:endParaRPr>
              </a:p>
              <a:p>
                <a:pPr marL="168275" indent="-168275">
                  <a:spcAft>
                    <a:spcPts val="600"/>
                  </a:spcAft>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Virtually borderless design </a:t>
                </a:r>
              </a:p>
              <a:p>
                <a:pPr marL="168275" indent="-168275">
                  <a:spcAft>
                    <a:spcPts val="600"/>
                  </a:spcAft>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Set up multiple monitors for an open view &amp; expanded screen real estate great for multi-tasking</a:t>
                </a:r>
                <a:endParaRPr lang="en-US" sz="1200" dirty="0">
                  <a:solidFill>
                    <a:schemeClr val="tx2"/>
                  </a:solidFill>
                  <a:latin typeface="Arial" panose="020B0604020202020204" pitchFamily="34" charset="0"/>
                  <a:cs typeface="Arial" panose="020B0604020202020204" pitchFamily="34" charset="0"/>
                </a:endParaRPr>
              </a:p>
            </p:txBody>
          </p:sp>
        </p:grpSp>
        <p:sp>
          <p:nvSpPr>
            <p:cNvPr id="42" name="Oval 41"/>
            <p:cNvSpPr>
              <a:spLocks noChangeAspect="1"/>
            </p:cNvSpPr>
            <p:nvPr/>
          </p:nvSpPr>
          <p:spPr>
            <a:xfrm>
              <a:off x="5555866" y="2363698"/>
              <a:ext cx="1477518" cy="141684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28575">
              <a:solidFill>
                <a:srgbClr val="F2AF00"/>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sp>
        <p:nvSpPr>
          <p:cNvPr id="26" name="Rectangle 25"/>
          <p:cNvSpPr/>
          <p:nvPr/>
        </p:nvSpPr>
        <p:spPr>
          <a:xfrm>
            <a:off x="1549438" y="2749796"/>
            <a:ext cx="4053076" cy="1097280"/>
          </a:xfrm>
          <a:prstGeom prst="rect">
            <a:avLst/>
          </a:prstGeom>
          <a:solidFill>
            <a:srgbClr val="6EA204"/>
          </a:solidFill>
          <a:ln w="19050">
            <a:solidFill>
              <a:schemeClr val="tx2"/>
            </a:solidFill>
          </a:ln>
          <a:effectLst/>
        </p:spPr>
        <p:txBody>
          <a:bodyPr wrap="square" lIns="1371600" tIns="91440" rIns="182880" bIns="91440" rtlCol="0" anchor="ctr" anchorCtr="0">
            <a:noAutofit/>
          </a:bodyPr>
          <a:lstStyle/>
          <a:p>
            <a:pPr>
              <a:spcBef>
                <a:spcPts val="600"/>
              </a:spcBef>
              <a:spcAft>
                <a:spcPts val="600"/>
              </a:spcAft>
            </a:pPr>
            <a:r>
              <a:rPr lang="en-US" dirty="0" smtClean="0">
                <a:solidFill>
                  <a:srgbClr val="FFFFFF"/>
                </a:solidFill>
                <a:latin typeface="Arial" panose="020B0604020202020204" pitchFamily="34" charset="0"/>
                <a:cs typeface="Arial" panose="020B0604020202020204" pitchFamily="34" charset="0"/>
              </a:rPr>
              <a:t>Dual monitor users are 18% more productive*** </a:t>
            </a:r>
          </a:p>
        </p:txBody>
      </p:sp>
      <p:sp>
        <p:nvSpPr>
          <p:cNvPr id="30" name="Rectangle 29"/>
          <p:cNvSpPr/>
          <p:nvPr/>
        </p:nvSpPr>
        <p:spPr>
          <a:xfrm>
            <a:off x="1549437" y="3974844"/>
            <a:ext cx="4053077" cy="1097280"/>
          </a:xfrm>
          <a:prstGeom prst="rect">
            <a:avLst/>
          </a:prstGeom>
          <a:solidFill>
            <a:srgbClr val="6EA204"/>
          </a:solidFill>
          <a:ln w="19050">
            <a:solidFill>
              <a:schemeClr val="tx2"/>
            </a:solidFill>
          </a:ln>
          <a:effectLst/>
        </p:spPr>
        <p:txBody>
          <a:bodyPr wrap="square" lIns="1371600" tIns="91440" rIns="182880" bIns="91440" rtlCol="0" anchor="ctr" anchorCtr="0">
            <a:noAutofit/>
          </a:bodyPr>
          <a:lstStyle/>
          <a:p>
            <a:pPr>
              <a:spcBef>
                <a:spcPts val="600"/>
              </a:spcBef>
              <a:spcAft>
                <a:spcPts val="600"/>
              </a:spcAft>
            </a:pPr>
            <a:r>
              <a:rPr lang="en-US" dirty="0" smtClean="0">
                <a:solidFill>
                  <a:srgbClr val="FFFFFF"/>
                </a:solidFill>
                <a:latin typeface="Arial" panose="020B0604020202020204" pitchFamily="34" charset="0"/>
                <a:cs typeface="Arial" panose="020B0604020202020204" pitchFamily="34" charset="0"/>
              </a:rPr>
              <a:t>Dual monitor users are 91% more satisfied </a:t>
            </a:r>
          </a:p>
        </p:txBody>
      </p:sp>
      <p:sp>
        <p:nvSpPr>
          <p:cNvPr id="40" name="Oval 39"/>
          <p:cNvSpPr>
            <a:spLocks noChangeAspect="1"/>
          </p:cNvSpPr>
          <p:nvPr/>
        </p:nvSpPr>
        <p:spPr>
          <a:xfrm>
            <a:off x="472592" y="2732119"/>
            <a:ext cx="2317443" cy="2326189"/>
          </a:xfrm>
          <a:prstGeom prst="ellipse">
            <a:avLst/>
          </a:prstGeom>
          <a:blipFill dpi="0" rotWithShape="1">
            <a:blip r:embed="rId6">
              <a:extLst>
                <a:ext uri="{28A0092B-C50C-407E-A947-70E740481C1C}">
                  <a14:useLocalDpi xmlns:a14="http://schemas.microsoft.com/office/drawing/2010/main"/>
                </a:ext>
              </a:extLst>
            </a:blip>
            <a:srcRect/>
            <a:stretch>
              <a:fillRect/>
            </a:stretch>
          </a:blipFill>
          <a:ln w="28575">
            <a:solidFill>
              <a:srgbClr val="92D050"/>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2000" dirty="0" smtClean="0">
              <a:solidFill>
                <a:srgbClr val="FFFFFF"/>
              </a:solidFill>
              <a:latin typeface="Trebuchet MS" pitchFamily="34" charset="0"/>
            </a:endParaRPr>
          </a:p>
        </p:txBody>
      </p:sp>
      <p:sp>
        <p:nvSpPr>
          <p:cNvPr id="32" name="TextBox 31">
            <a:hlinkClick r:id="rId7"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3656402104"/>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solidFill>
                  <a:srgbClr val="0070C0"/>
                </a:solidFill>
              </a:rPr>
              <a:t>Dell </a:t>
            </a:r>
            <a:r>
              <a:rPr lang="en-US" sz="3200" dirty="0" smtClean="0">
                <a:solidFill>
                  <a:srgbClr val="0070C0"/>
                </a:solidFill>
              </a:rPr>
              <a:t>Monitors </a:t>
            </a:r>
            <a:r>
              <a:rPr lang="en-US" sz="3200" dirty="0" smtClean="0"/>
              <a:t>– </a:t>
            </a:r>
            <a:r>
              <a:rPr lang="en-US" sz="3200" dirty="0">
                <a:solidFill>
                  <a:srgbClr val="0070C0"/>
                </a:solidFill>
              </a:rPr>
              <a:t>Large format &amp; specialty monitors aid group collaboration &amp; specialized </a:t>
            </a:r>
            <a:r>
              <a:rPr lang="en-US" sz="3200" dirty="0" smtClean="0">
                <a:solidFill>
                  <a:srgbClr val="0070C0"/>
                </a:solidFill>
              </a:rPr>
              <a:t>viewing</a:t>
            </a:r>
            <a:endParaRPr lang="en-US" sz="3200" dirty="0">
              <a:solidFill>
                <a:srgbClr val="0070C0"/>
              </a:solidFill>
            </a:endParaRPr>
          </a:p>
        </p:txBody>
      </p:sp>
      <p:sp>
        <p:nvSpPr>
          <p:cNvPr id="5" name="Content Placeholder 4"/>
          <p:cNvSpPr>
            <a:spLocks noGrp="1"/>
          </p:cNvSpPr>
          <p:nvPr>
            <p:ph sz="half" idx="1"/>
          </p:nvPr>
        </p:nvSpPr>
        <p:spPr>
          <a:xfrm>
            <a:off x="411480" y="1720320"/>
            <a:ext cx="10515598" cy="617641"/>
          </a:xfrm>
        </p:spPr>
        <p:txBody>
          <a:bodyPr>
            <a:normAutofit/>
          </a:bodyPr>
          <a:lstStyle/>
          <a:p>
            <a:r>
              <a:rPr lang="en-US" sz="1600" dirty="0" smtClean="0"/>
              <a:t>From </a:t>
            </a:r>
            <a:r>
              <a:rPr lang="en-US" sz="1600" dirty="0"/>
              <a:t>conference rooms to medical offices to trading floors - large format &amp; specialty </a:t>
            </a:r>
            <a:r>
              <a:rPr lang="en-US" sz="1600" dirty="0" smtClean="0"/>
              <a:t>monitors make ideas and images clear.</a:t>
            </a:r>
            <a:endParaRPr lang="en-US" sz="2000" dirty="0"/>
          </a:p>
        </p:txBody>
      </p:sp>
      <p:grpSp>
        <p:nvGrpSpPr>
          <p:cNvPr id="20" name="Group 1"/>
          <p:cNvGrpSpPr/>
          <p:nvPr/>
        </p:nvGrpSpPr>
        <p:grpSpPr>
          <a:xfrm flipV="1">
            <a:off x="406282" y="1514744"/>
            <a:ext cx="2279352" cy="45719"/>
            <a:chOff x="-2198599" y="3158843"/>
            <a:chExt cx="2559474" cy="273977"/>
          </a:xfrm>
        </p:grpSpPr>
        <p:sp>
          <p:nvSpPr>
            <p:cNvPr id="21" name="Rectangle 20"/>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4" name="Rectangle 23"/>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5" name="Rectangle 34"/>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9" name="Rectangle 38"/>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2" name="TextBox 1"/>
          <p:cNvSpPr txBox="1"/>
          <p:nvPr/>
        </p:nvSpPr>
        <p:spPr>
          <a:xfrm>
            <a:off x="2963350" y="6224920"/>
            <a:ext cx="7532178" cy="400110"/>
          </a:xfrm>
          <a:prstGeom prst="rect">
            <a:avLst/>
          </a:prstGeom>
          <a:noFill/>
        </p:spPr>
        <p:txBody>
          <a:bodyPr wrap="square" rtlCol="0">
            <a:spAutoFit/>
          </a:bodyPr>
          <a:lstStyle/>
          <a:p>
            <a:r>
              <a:rPr lang="en-US" sz="1000" dirty="0" smtClean="0"/>
              <a:t>*</a:t>
            </a:r>
            <a:r>
              <a:rPr lang="en-US" sz="1000" dirty="0"/>
              <a:t>Dell monitors are #1 worldwide for 4 consecutive years (2013 to 2016</a:t>
            </a:r>
            <a:r>
              <a:rPr lang="en-US" sz="1000" dirty="0" smtClean="0"/>
              <a:t>). </a:t>
            </a:r>
            <a:r>
              <a:rPr lang="en-US" sz="1000" dirty="0"/>
              <a:t>Source: IDC Worldwide PC Monitor Tracker (4Q16).</a:t>
            </a:r>
            <a:endParaRPr lang="en-US" sz="1000" dirty="0" smtClean="0"/>
          </a:p>
          <a:p>
            <a:r>
              <a:rPr lang="en-US" sz="1000" dirty="0" smtClean="0"/>
              <a:t>**Select models</a:t>
            </a:r>
            <a:endParaRPr lang="en-US" sz="1000"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4123" y="439415"/>
            <a:ext cx="963168" cy="1432560"/>
          </a:xfrm>
          <a:prstGeom prst="rect">
            <a:avLst/>
          </a:prstGeom>
        </p:spPr>
      </p:pic>
      <p:grpSp>
        <p:nvGrpSpPr>
          <p:cNvPr id="6" name="Group 5"/>
          <p:cNvGrpSpPr/>
          <p:nvPr/>
        </p:nvGrpSpPr>
        <p:grpSpPr>
          <a:xfrm>
            <a:off x="6062991" y="2457008"/>
            <a:ext cx="5559629" cy="1416840"/>
            <a:chOff x="5555866" y="2363698"/>
            <a:chExt cx="5488256" cy="1416840"/>
          </a:xfrm>
        </p:grpSpPr>
        <p:grpSp>
          <p:nvGrpSpPr>
            <p:cNvPr id="38" name="Group 37"/>
            <p:cNvGrpSpPr/>
            <p:nvPr/>
          </p:nvGrpSpPr>
          <p:grpSpPr>
            <a:xfrm>
              <a:off x="6391475" y="2376778"/>
              <a:ext cx="4652647" cy="1387219"/>
              <a:chOff x="6158205" y="2230016"/>
              <a:chExt cx="4652647" cy="1166463"/>
            </a:xfrm>
          </p:grpSpPr>
          <p:sp>
            <p:nvSpPr>
              <p:cNvPr id="25" name="Rectangle 24"/>
              <p:cNvSpPr/>
              <p:nvPr/>
            </p:nvSpPr>
            <p:spPr>
              <a:xfrm>
                <a:off x="6158205" y="2230016"/>
                <a:ext cx="4652647" cy="1166463"/>
              </a:xfrm>
              <a:prstGeom prst="rect">
                <a:avLst/>
              </a:prstGeom>
              <a:solidFill>
                <a:srgbClr val="F2AF00"/>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29" name="Rectangle 28"/>
              <p:cNvSpPr/>
              <p:nvPr/>
            </p:nvSpPr>
            <p:spPr>
              <a:xfrm>
                <a:off x="6849461" y="2309053"/>
                <a:ext cx="3844347" cy="974807"/>
              </a:xfrm>
              <a:prstGeom prst="rect">
                <a:avLst/>
              </a:prstGeom>
            </p:spPr>
            <p:txBody>
              <a:bodyPr wrap="square">
                <a:spAutoFit/>
              </a:bodyPr>
              <a:lstStyle/>
              <a:p>
                <a:pPr>
                  <a:spcAft>
                    <a:spcPts val="400"/>
                  </a:spcAft>
                </a:pPr>
                <a:r>
                  <a:rPr lang="en-US" dirty="0" smtClean="0">
                    <a:solidFill>
                      <a:schemeClr val="tx2"/>
                    </a:solidFill>
                    <a:latin typeface="Arial" panose="020B0604020202020204" pitchFamily="34" charset="0"/>
                    <a:cs typeface="Arial" panose="020B0604020202020204" pitchFamily="34" charset="0"/>
                  </a:rPr>
                  <a:t>Collaborate seamlessly  </a:t>
                </a:r>
                <a:endParaRPr lang="en-US" dirty="0">
                  <a:solidFill>
                    <a:schemeClr val="tx2"/>
                  </a:solidFill>
                  <a:latin typeface="Arial" panose="020B0604020202020204" pitchFamily="34" charset="0"/>
                  <a:cs typeface="Arial" panose="020B0604020202020204" pitchFamily="34" charset="0"/>
                </a:endParaRPr>
              </a:p>
              <a:p>
                <a:pPr marL="233363" indent="-233363">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Impressive visuals – impactful presentations on sizes up to 86”</a:t>
                </a:r>
              </a:p>
              <a:p>
                <a:pPr marL="233363" indent="-233363">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Easy collaboration with touch interactivity**</a:t>
                </a:r>
              </a:p>
              <a:p>
                <a:pPr marL="233363" indent="-233363">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Easy installation and manageability</a:t>
                </a:r>
              </a:p>
            </p:txBody>
          </p:sp>
        </p:grpSp>
        <p:sp>
          <p:nvSpPr>
            <p:cNvPr id="42" name="Oval 41"/>
            <p:cNvSpPr>
              <a:spLocks noChangeAspect="1"/>
            </p:cNvSpPr>
            <p:nvPr/>
          </p:nvSpPr>
          <p:spPr>
            <a:xfrm>
              <a:off x="5555866" y="2363698"/>
              <a:ext cx="1477518" cy="1416840"/>
            </a:xfrm>
            <a:prstGeom prst="ellipse">
              <a:avLst/>
            </a:prstGeom>
            <a:blipFill dpi="0" rotWithShape="1">
              <a:blip r:embed="rId4" cstate="email">
                <a:extLst>
                  <a:ext uri="{28A0092B-C50C-407E-A947-70E740481C1C}">
                    <a14:useLocalDpi xmlns:a14="http://schemas.microsoft.com/office/drawing/2010/main"/>
                  </a:ext>
                </a:extLst>
              </a:blip>
              <a:srcRect/>
              <a:stretch>
                <a:fillRect l="999" t="1846" r="-24775" b="-724"/>
              </a:stretch>
            </a:blipFill>
            <a:ln w="28575">
              <a:solidFill>
                <a:srgbClr val="F2AF00"/>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sp>
        <p:nvSpPr>
          <p:cNvPr id="40" name="Oval 39"/>
          <p:cNvSpPr>
            <a:spLocks noChangeAspect="1"/>
          </p:cNvSpPr>
          <p:nvPr/>
        </p:nvSpPr>
        <p:spPr>
          <a:xfrm>
            <a:off x="406282" y="2392256"/>
            <a:ext cx="2317443" cy="2326189"/>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28575">
            <a:solidFill>
              <a:srgbClr val="92D050"/>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2000" dirty="0" smtClean="0">
              <a:solidFill>
                <a:srgbClr val="FFFFFF"/>
              </a:solidFill>
              <a:latin typeface="Trebuchet MS" pitchFamily="34" charset="0"/>
            </a:endParaRPr>
          </a:p>
        </p:txBody>
      </p:sp>
      <p:sp>
        <p:nvSpPr>
          <p:cNvPr id="33" name="Oval 32"/>
          <p:cNvSpPr>
            <a:spLocks noChangeAspect="1"/>
          </p:cNvSpPr>
          <p:nvPr/>
        </p:nvSpPr>
        <p:spPr>
          <a:xfrm>
            <a:off x="3491210" y="2371551"/>
            <a:ext cx="2317443" cy="2326189"/>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28575">
            <a:solidFill>
              <a:srgbClr val="92D050"/>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2000" dirty="0" smtClean="0">
              <a:solidFill>
                <a:srgbClr val="FFFFFF"/>
              </a:solidFill>
              <a:latin typeface="Trebuchet MS" pitchFamily="34" charset="0"/>
            </a:endParaRPr>
          </a:p>
        </p:txBody>
      </p:sp>
      <p:sp>
        <p:nvSpPr>
          <p:cNvPr id="32" name="Oval 31"/>
          <p:cNvSpPr>
            <a:spLocks/>
          </p:cNvSpPr>
          <p:nvPr/>
        </p:nvSpPr>
        <p:spPr>
          <a:xfrm>
            <a:off x="1949309" y="3723375"/>
            <a:ext cx="2313432" cy="2313432"/>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a:ln w="28575">
            <a:solidFill>
              <a:srgbClr val="92D050"/>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2000" dirty="0" smtClean="0">
              <a:solidFill>
                <a:srgbClr val="FFFFFF"/>
              </a:solidFill>
              <a:latin typeface="Trebuchet MS" pitchFamily="34" charset="0"/>
            </a:endParaRPr>
          </a:p>
        </p:txBody>
      </p:sp>
      <p:sp>
        <p:nvSpPr>
          <p:cNvPr id="26" name="TextBox 25">
            <a:hlinkClick r:id="rId8"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grpSp>
        <p:nvGrpSpPr>
          <p:cNvPr id="8" name="Group 7"/>
          <p:cNvGrpSpPr/>
          <p:nvPr/>
        </p:nvGrpSpPr>
        <p:grpSpPr>
          <a:xfrm>
            <a:off x="6062991" y="4314838"/>
            <a:ext cx="5559629" cy="1416840"/>
            <a:chOff x="6062991" y="4221528"/>
            <a:chExt cx="5559629" cy="1416840"/>
          </a:xfrm>
        </p:grpSpPr>
        <p:grpSp>
          <p:nvGrpSpPr>
            <p:cNvPr id="37" name="Group 36"/>
            <p:cNvGrpSpPr/>
            <p:nvPr/>
          </p:nvGrpSpPr>
          <p:grpSpPr>
            <a:xfrm>
              <a:off x="6858000" y="4245475"/>
              <a:ext cx="4764620" cy="1392893"/>
              <a:chOff x="4898565" y="5207952"/>
              <a:chExt cx="4764620" cy="1204382"/>
            </a:xfrm>
          </p:grpSpPr>
          <p:sp>
            <p:nvSpPr>
              <p:cNvPr id="27" name="Rectangle 26"/>
              <p:cNvSpPr/>
              <p:nvPr/>
            </p:nvSpPr>
            <p:spPr>
              <a:xfrm>
                <a:off x="4898565" y="5207952"/>
                <a:ext cx="4764620" cy="1204382"/>
              </a:xfrm>
              <a:prstGeom prst="rect">
                <a:avLst/>
              </a:prstGeom>
              <a:solidFill>
                <a:srgbClr val="F2AF00"/>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31" name="Rectangle 30"/>
              <p:cNvSpPr/>
              <p:nvPr/>
            </p:nvSpPr>
            <p:spPr>
              <a:xfrm>
                <a:off x="5701794" y="5262955"/>
                <a:ext cx="3731449" cy="1046750"/>
              </a:xfrm>
              <a:prstGeom prst="rect">
                <a:avLst/>
              </a:prstGeom>
            </p:spPr>
            <p:txBody>
              <a:bodyPr wrap="square">
                <a:spAutoFit/>
              </a:bodyPr>
              <a:lstStyle/>
              <a:p>
                <a:pPr>
                  <a:spcAft>
                    <a:spcPts val="400"/>
                  </a:spcAft>
                </a:pPr>
                <a:r>
                  <a:rPr lang="en-US" dirty="0" smtClean="0">
                    <a:solidFill>
                      <a:schemeClr val="tx2"/>
                    </a:solidFill>
                    <a:latin typeface="Arial" panose="020B0604020202020204" pitchFamily="34" charset="0"/>
                    <a:cs typeface="Arial" panose="020B0604020202020204" pitchFamily="34" charset="0"/>
                  </a:rPr>
                  <a:t>Review special content clearly </a:t>
                </a:r>
              </a:p>
              <a:p>
                <a:pPr marL="233363" indent="-233363">
                  <a:spcAft>
                    <a:spcPts val="400"/>
                  </a:spcAft>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Medical review monitors meet requirements for clinical review</a:t>
                </a:r>
              </a:p>
              <a:p>
                <a:pPr marL="233363" indent="-233363">
                  <a:spcAft>
                    <a:spcPts val="400"/>
                  </a:spcAft>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Boost productivity with side-by-side or quad-screen viewing on a 43” screen</a:t>
                </a:r>
                <a:endParaRPr lang="en-US" sz="1200" dirty="0">
                  <a:solidFill>
                    <a:schemeClr val="tx2"/>
                  </a:solidFill>
                  <a:latin typeface="Arial" panose="020B0604020202020204" pitchFamily="34" charset="0"/>
                  <a:cs typeface="Arial" panose="020B0604020202020204" pitchFamily="34" charset="0"/>
                </a:endParaRPr>
              </a:p>
            </p:txBody>
          </p:sp>
        </p:grpSp>
        <p:sp>
          <p:nvSpPr>
            <p:cNvPr id="30" name="Oval 29"/>
            <p:cNvSpPr>
              <a:spLocks noChangeAspect="1"/>
            </p:cNvSpPr>
            <p:nvPr/>
          </p:nvSpPr>
          <p:spPr>
            <a:xfrm>
              <a:off x="6075501" y="4221528"/>
              <a:ext cx="1445947" cy="1416840"/>
            </a:xfrm>
            <a:prstGeom prst="ellipse">
              <a:avLst/>
            </a:prstGeom>
            <a:solidFill>
              <a:schemeClr val="tx2"/>
            </a:solidFill>
            <a:ln w="28575">
              <a:no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sp>
          <p:nvSpPr>
            <p:cNvPr id="41" name="Oval 40"/>
            <p:cNvSpPr>
              <a:spLocks noChangeAspect="1"/>
            </p:cNvSpPr>
            <p:nvPr/>
          </p:nvSpPr>
          <p:spPr>
            <a:xfrm>
              <a:off x="6062991" y="4221528"/>
              <a:ext cx="1445947" cy="1416840"/>
            </a:xfrm>
            <a:prstGeom prst="ellipse">
              <a:avLst/>
            </a:prstGeom>
            <a:blipFill dpi="0" rotWithShape="1">
              <a:blip r:embed="rId9" cstate="email">
                <a:extLst>
                  <a:ext uri="{28A0092B-C50C-407E-A947-70E740481C1C}">
                    <a14:useLocalDpi xmlns:a14="http://schemas.microsoft.com/office/drawing/2010/main"/>
                  </a:ext>
                </a:extLst>
              </a:blip>
              <a:srcRect/>
              <a:stretch>
                <a:fillRect/>
              </a:stretch>
            </a:blipFill>
            <a:ln w="28575">
              <a:solidFill>
                <a:srgbClr val="F2AF00"/>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spTree>
    <p:extLst>
      <p:ext uri="{BB962C8B-B14F-4D97-AF65-F5344CB8AC3E}">
        <p14:creationId xmlns:p14="http://schemas.microsoft.com/office/powerpoint/2010/main" val="1715936931"/>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6327" y="2703675"/>
            <a:ext cx="9134475" cy="729991"/>
          </a:xfrm>
          <a:prstGeom prst="rect">
            <a:avLst/>
          </a:prstGeom>
        </p:spPr>
        <p:txBody>
          <a:bodyPr>
            <a:normAutofit/>
          </a:bodyPr>
          <a:lstStyle/>
          <a:p>
            <a:r>
              <a:rPr lang="en-US" dirty="0" smtClean="0"/>
              <a:t>Dell UltraSharp Monitors</a:t>
            </a:r>
            <a:endParaRPr lang="en-US" dirty="0"/>
          </a:p>
        </p:txBody>
      </p:sp>
      <p:grpSp>
        <p:nvGrpSpPr>
          <p:cNvPr id="4" name="Group 3"/>
          <p:cNvGrpSpPr/>
          <p:nvPr/>
        </p:nvGrpSpPr>
        <p:grpSpPr>
          <a:xfrm flipV="1">
            <a:off x="6710518" y="2982731"/>
            <a:ext cx="3590284" cy="85939"/>
            <a:chOff x="-2198599" y="3158843"/>
            <a:chExt cx="2559474" cy="273977"/>
          </a:xfrm>
        </p:grpSpPr>
        <p:sp>
          <p:nvSpPr>
            <p:cNvPr id="5" name="Rectangle 4"/>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6" name="Rectangle 5"/>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7" name="Rectangle 6"/>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8" name="Rectangle 7"/>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9" name="Rectangle 8"/>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0" name="TextBox 1">
            <a:hlinkClick r:id="rId2"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983938806"/>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7214" y="2286000"/>
            <a:ext cx="2735619" cy="3498980"/>
          </a:xfrm>
          <a:prstGeom prst="rect">
            <a:avLst/>
          </a:prstGeom>
          <a:solidFill>
            <a:srgbClr val="FFC000"/>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4" name="Title 3"/>
          <p:cNvSpPr>
            <a:spLocks noGrp="1"/>
          </p:cNvSpPr>
          <p:nvPr>
            <p:ph type="title"/>
          </p:nvPr>
        </p:nvSpPr>
        <p:spPr/>
        <p:txBody>
          <a:bodyPr>
            <a:normAutofit/>
          </a:bodyPr>
          <a:lstStyle/>
          <a:p>
            <a:r>
              <a:rPr lang="en-US" sz="3600" dirty="0"/>
              <a:t>Dell </a:t>
            </a:r>
            <a:r>
              <a:rPr lang="en-US" sz="3600" dirty="0" smtClean="0"/>
              <a:t>UltraSharp Monitors – Visuals that rival real life </a:t>
            </a:r>
            <a:endParaRPr lang="en-US" dirty="0"/>
          </a:p>
        </p:txBody>
      </p:sp>
      <p:sp>
        <p:nvSpPr>
          <p:cNvPr id="5" name="Content Placeholder 4"/>
          <p:cNvSpPr>
            <a:spLocks noGrp="1"/>
          </p:cNvSpPr>
          <p:nvPr>
            <p:ph sz="half" idx="1"/>
          </p:nvPr>
        </p:nvSpPr>
        <p:spPr>
          <a:xfrm>
            <a:off x="411480" y="1352034"/>
            <a:ext cx="10515598" cy="657077"/>
          </a:xfrm>
        </p:spPr>
        <p:txBody>
          <a:bodyPr/>
          <a:lstStyle/>
          <a:p>
            <a:r>
              <a:rPr lang="en-US" sz="1400" dirty="0" smtClean="0">
                <a:solidFill>
                  <a:schemeClr val="bg2"/>
                </a:solidFill>
              </a:rPr>
              <a:t>Dell UltraSharp monitors offer innovative, high performance Ultra </a:t>
            </a:r>
            <a:r>
              <a:rPr lang="en-US" sz="1400" dirty="0">
                <a:solidFill>
                  <a:schemeClr val="bg2"/>
                </a:solidFill>
              </a:rPr>
              <a:t>HD resolution, Dell PremierColor and HDR10  – key tools a user needs to tackle highly detailed, color-critical jobs. </a:t>
            </a:r>
            <a:endParaRPr lang="en-US" sz="1800" dirty="0">
              <a:solidFill>
                <a:schemeClr val="bg2"/>
              </a:solidFill>
            </a:endParaRPr>
          </a:p>
        </p:txBody>
      </p:sp>
      <p:sp>
        <p:nvSpPr>
          <p:cNvPr id="22" name="Rectangle 21"/>
          <p:cNvSpPr/>
          <p:nvPr/>
        </p:nvSpPr>
        <p:spPr>
          <a:xfrm>
            <a:off x="2258008" y="2285054"/>
            <a:ext cx="3066288" cy="3499925"/>
          </a:xfrm>
          <a:prstGeom prst="rect">
            <a:avLst/>
          </a:prstGeom>
          <a:solidFill>
            <a:srgbClr val="FFC000"/>
          </a:solidFill>
          <a:effectLst/>
        </p:spPr>
        <p:txBody>
          <a:bodyPr wrap="square" lIns="548640" tIns="548640" rIns="182880" bIns="91440" rtlCol="0" anchor="t" anchorCtr="0">
            <a:noAutofit/>
          </a:bodyPr>
          <a:lstStyle/>
          <a:p>
            <a:pPr>
              <a:spcBef>
                <a:spcPts val="600"/>
              </a:spcBef>
              <a:spcAft>
                <a:spcPts val="600"/>
              </a:spcAft>
            </a:pPr>
            <a:r>
              <a:rPr lang="en-US" dirty="0" smtClean="0">
                <a:solidFill>
                  <a:schemeClr val="tx2"/>
                </a:solidFill>
                <a:latin typeface="Arial" panose="020B0604020202020204" pitchFamily="34" charset="0"/>
                <a:cs typeface="Arial" panose="020B0604020202020204" pitchFamily="34" charset="0"/>
              </a:rPr>
              <a:t>Demanding work deserves Dell UltraSharp monitors</a:t>
            </a:r>
          </a:p>
          <a:p>
            <a:pPr marL="168275" indent="-168275">
              <a:spcAft>
                <a:spcPts val="600"/>
              </a:spcAft>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Detailed images with Ultra HD 4K &amp; 8K resolution and high pixel density</a:t>
            </a:r>
          </a:p>
          <a:p>
            <a:pPr marL="168275" indent="-168275">
              <a:spcAft>
                <a:spcPts val="600"/>
              </a:spcAft>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Ideal color coverage &amp; accuracy with Dell PremierColor**</a:t>
            </a:r>
          </a:p>
          <a:p>
            <a:pPr marL="168275" indent="-168275">
              <a:spcAft>
                <a:spcPts val="600"/>
              </a:spcAft>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Rich colors, enhanced contrast, brilliant texture &amp; details – view and </a:t>
            </a:r>
            <a:r>
              <a:rPr lang="en-US" sz="1200" smtClean="0">
                <a:solidFill>
                  <a:schemeClr val="tx2"/>
                </a:solidFill>
                <a:latin typeface="Arial" panose="020B0604020202020204" pitchFamily="34" charset="0"/>
                <a:cs typeface="Arial" panose="020B0604020202020204" pitchFamily="34" charset="0"/>
              </a:rPr>
              <a:t>edit HDR10 </a:t>
            </a:r>
            <a:r>
              <a:rPr lang="en-US" sz="1200" dirty="0" smtClean="0">
                <a:solidFill>
                  <a:schemeClr val="tx2"/>
                </a:solidFill>
                <a:latin typeface="Arial" panose="020B0604020202020204" pitchFamily="34" charset="0"/>
                <a:cs typeface="Arial" panose="020B0604020202020204" pitchFamily="34" charset="0"/>
              </a:rPr>
              <a:t>content</a:t>
            </a:r>
            <a:endParaRPr lang="en-US" sz="1100" dirty="0" smtClean="0">
              <a:solidFill>
                <a:srgbClr val="FFFFFF"/>
              </a:solidFill>
              <a:latin typeface="Arial" panose="020B0604020202020204" pitchFamily="34" charset="0"/>
              <a:cs typeface="Arial" panose="020B0604020202020204" pitchFamily="34" charset="0"/>
            </a:endParaRPr>
          </a:p>
        </p:txBody>
      </p:sp>
      <p:sp>
        <p:nvSpPr>
          <p:cNvPr id="23" name="Oval 22"/>
          <p:cNvSpPr>
            <a:spLocks noChangeAspect="1"/>
          </p:cNvSpPr>
          <p:nvPr/>
        </p:nvSpPr>
        <p:spPr>
          <a:xfrm>
            <a:off x="249475" y="1920200"/>
            <a:ext cx="2395008" cy="240404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rgbClr val="FFC000"/>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2000" dirty="0" smtClean="0">
              <a:solidFill>
                <a:srgbClr val="FFFFFF"/>
              </a:solidFill>
              <a:latin typeface="Trebuchet MS" pitchFamily="34" charset="0"/>
            </a:endParaRPr>
          </a:p>
        </p:txBody>
      </p:sp>
      <p:grpSp>
        <p:nvGrpSpPr>
          <p:cNvPr id="38" name="Group 37"/>
          <p:cNvGrpSpPr/>
          <p:nvPr/>
        </p:nvGrpSpPr>
        <p:grpSpPr>
          <a:xfrm>
            <a:off x="5593952" y="1918581"/>
            <a:ext cx="5826715" cy="1286778"/>
            <a:chOff x="5437067" y="2230016"/>
            <a:chExt cx="5826715" cy="1105921"/>
          </a:xfrm>
        </p:grpSpPr>
        <p:sp>
          <p:nvSpPr>
            <p:cNvPr id="25" name="Rectangle 24"/>
            <p:cNvSpPr/>
            <p:nvPr/>
          </p:nvSpPr>
          <p:spPr>
            <a:xfrm>
              <a:off x="6158205" y="2230016"/>
              <a:ext cx="5105577" cy="1105921"/>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29" name="Rectangle 28"/>
            <p:cNvSpPr/>
            <p:nvPr/>
          </p:nvSpPr>
          <p:spPr>
            <a:xfrm>
              <a:off x="6899419" y="2333874"/>
              <a:ext cx="4140430" cy="842050"/>
            </a:xfrm>
            <a:prstGeom prst="rect">
              <a:avLst/>
            </a:prstGeom>
          </p:spPr>
          <p:txBody>
            <a:bodyPr wrap="square">
              <a:spAutoFit/>
            </a:bodyPr>
            <a:lstStyle/>
            <a:p>
              <a:pPr>
                <a:spcAft>
                  <a:spcPts val="400"/>
                </a:spcAft>
              </a:pPr>
              <a:r>
                <a:rPr lang="en-US" dirty="0" smtClean="0">
                  <a:solidFill>
                    <a:schemeClr val="tx2"/>
                  </a:solidFill>
                  <a:latin typeface="Arial" panose="020B0604020202020204" pitchFamily="34" charset="0"/>
                  <a:cs typeface="Arial" panose="020B0604020202020204" pitchFamily="34" charset="0"/>
                </a:rPr>
                <a:t>Ultra HD reality at your fingertips </a:t>
              </a:r>
            </a:p>
            <a:p>
              <a:pPr marL="171450" indent="-171450">
                <a:spcAft>
                  <a:spcPts val="400"/>
                </a:spcAft>
                <a:buFont typeface="Arial" panose="020B0604020202020204" pitchFamily="34" charset="0"/>
                <a:buChar char="•"/>
              </a:pPr>
              <a:r>
                <a:rPr lang="en-US" sz="1100" dirty="0" smtClean="0">
                  <a:solidFill>
                    <a:schemeClr val="tx2"/>
                  </a:solidFill>
                  <a:latin typeface="Arial" panose="020B0604020202020204" pitchFamily="34" charset="0"/>
                  <a:cs typeface="Arial" panose="020B0604020202020204" pitchFamily="34" charset="0"/>
                </a:rPr>
                <a:t>Work with smooth color gradation and extremely realistic images – up to 8x Full HD </a:t>
              </a:r>
            </a:p>
            <a:p>
              <a:pPr marL="171450" indent="-171450">
                <a:spcAft>
                  <a:spcPts val="400"/>
                </a:spcAft>
                <a:buFont typeface="Arial" panose="020B0604020202020204" pitchFamily="34" charset="0"/>
                <a:buChar char="•"/>
              </a:pPr>
              <a:r>
                <a:rPr lang="en-US" sz="1100" dirty="0" smtClean="0">
                  <a:solidFill>
                    <a:schemeClr val="tx2"/>
                  </a:solidFill>
                  <a:latin typeface="Arial" panose="020B0604020202020204" pitchFamily="34" charset="0"/>
                  <a:cs typeface="Arial" panose="020B0604020202020204" pitchFamily="34" charset="0"/>
                </a:rPr>
                <a:t>Capture every detail up to 4x Full HD with 4K resolution</a:t>
              </a:r>
            </a:p>
          </p:txBody>
        </p:sp>
        <p:sp>
          <p:nvSpPr>
            <p:cNvPr id="32" name="Oval 31"/>
            <p:cNvSpPr>
              <a:spLocks noChangeAspect="1"/>
            </p:cNvSpPr>
            <p:nvPr/>
          </p:nvSpPr>
          <p:spPr>
            <a:xfrm>
              <a:off x="5437067" y="2234336"/>
              <a:ext cx="1334535" cy="109728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28575">
              <a:solidFill>
                <a:schemeClr val="accent6"/>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grpSp>
        <p:nvGrpSpPr>
          <p:cNvPr id="36" name="Group 35"/>
          <p:cNvGrpSpPr/>
          <p:nvPr/>
        </p:nvGrpSpPr>
        <p:grpSpPr>
          <a:xfrm>
            <a:off x="5652737" y="3322096"/>
            <a:ext cx="5767931" cy="1252788"/>
            <a:chOff x="4327082" y="3550293"/>
            <a:chExt cx="5767931" cy="1097281"/>
          </a:xfrm>
        </p:grpSpPr>
        <p:sp>
          <p:nvSpPr>
            <p:cNvPr id="26" name="Rectangle 25"/>
            <p:cNvSpPr/>
            <p:nvPr/>
          </p:nvSpPr>
          <p:spPr>
            <a:xfrm>
              <a:off x="5027080" y="3550293"/>
              <a:ext cx="5067933" cy="109728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30" name="Rectangle 29"/>
            <p:cNvSpPr/>
            <p:nvPr/>
          </p:nvSpPr>
          <p:spPr>
            <a:xfrm>
              <a:off x="5730649" y="3649253"/>
              <a:ext cx="4140430" cy="880604"/>
            </a:xfrm>
            <a:prstGeom prst="rect">
              <a:avLst/>
            </a:prstGeom>
          </p:spPr>
          <p:txBody>
            <a:bodyPr wrap="square">
              <a:spAutoFit/>
            </a:bodyPr>
            <a:lstStyle/>
            <a:p>
              <a:pPr>
                <a:spcAft>
                  <a:spcPts val="400"/>
                </a:spcAft>
              </a:pPr>
              <a:r>
                <a:rPr lang="en-US" dirty="0" smtClean="0">
                  <a:solidFill>
                    <a:schemeClr val="tx2"/>
                  </a:solidFill>
                  <a:latin typeface="Arial" panose="020B0604020202020204" pitchFamily="34" charset="0"/>
                  <a:cs typeface="Arial" panose="020B0604020202020204" pitchFamily="34" charset="0"/>
                </a:rPr>
                <a:t>Dell PremierColor </a:t>
              </a:r>
            </a:p>
            <a:p>
              <a:pPr marL="168275" indent="-168275">
                <a:spcAft>
                  <a:spcPts val="300"/>
                </a:spcAft>
                <a:buFont typeface="Arial" panose="020B0604020202020204" pitchFamily="34" charset="0"/>
                <a:buChar char="•"/>
              </a:pPr>
              <a:r>
                <a:rPr lang="en-US" sz="1100" dirty="0" smtClean="0">
                  <a:solidFill>
                    <a:schemeClr val="tx2"/>
                  </a:solidFill>
                  <a:latin typeface="Arial" panose="020B0604020202020204" pitchFamily="34" charset="0"/>
                  <a:cs typeface="Arial" panose="020B0604020202020204" pitchFamily="34" charset="0"/>
                </a:rPr>
                <a:t>Broad color coverage, depth and gamut </a:t>
              </a:r>
            </a:p>
            <a:p>
              <a:pPr marL="168275" indent="-168275">
                <a:spcAft>
                  <a:spcPts val="300"/>
                </a:spcAft>
                <a:buFont typeface="Arial" panose="020B0604020202020204" pitchFamily="34" charset="0"/>
                <a:buChar char="•"/>
              </a:pPr>
              <a:r>
                <a:rPr lang="en-US" sz="1100" dirty="0" smtClean="0">
                  <a:solidFill>
                    <a:schemeClr val="tx2"/>
                  </a:solidFill>
                  <a:latin typeface="Arial" panose="020B0604020202020204" pitchFamily="34" charset="0"/>
                  <a:cs typeface="Arial" panose="020B0604020202020204" pitchFamily="34" charset="0"/>
                </a:rPr>
                <a:t>Color precision from the start; calibrate to the desired color palette </a:t>
              </a:r>
              <a:endParaRPr lang="en-US" sz="1100" dirty="0">
                <a:solidFill>
                  <a:schemeClr val="tx2"/>
                </a:solidFill>
                <a:latin typeface="Arial" panose="020B0604020202020204" pitchFamily="34" charset="0"/>
                <a:cs typeface="Arial" panose="020B0604020202020204" pitchFamily="34" charset="0"/>
              </a:endParaRPr>
            </a:p>
          </p:txBody>
        </p:sp>
        <p:sp>
          <p:nvSpPr>
            <p:cNvPr id="33" name="Oval 32"/>
            <p:cNvSpPr>
              <a:spLocks noChangeAspect="1"/>
            </p:cNvSpPr>
            <p:nvPr/>
          </p:nvSpPr>
          <p:spPr>
            <a:xfrm>
              <a:off x="4327082" y="3550294"/>
              <a:ext cx="1243285" cy="109728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28575">
              <a:solidFill>
                <a:schemeClr val="accent6"/>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grpSp>
        <p:nvGrpSpPr>
          <p:cNvPr id="20" name="Group 1"/>
          <p:cNvGrpSpPr/>
          <p:nvPr/>
        </p:nvGrpSpPr>
        <p:grpSpPr>
          <a:xfrm flipV="1">
            <a:off x="365131" y="1037739"/>
            <a:ext cx="2279352" cy="45719"/>
            <a:chOff x="-2198599" y="3158843"/>
            <a:chExt cx="2559474" cy="273977"/>
          </a:xfrm>
        </p:grpSpPr>
        <p:sp>
          <p:nvSpPr>
            <p:cNvPr id="21" name="Rectangle 20"/>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4" name="Rectangle 23"/>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5" name="Rectangle 34"/>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9" name="Rectangle 38"/>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pic>
        <p:nvPicPr>
          <p:cNvPr id="40" name="Picture 3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905" y="4372187"/>
            <a:ext cx="963168" cy="1432560"/>
          </a:xfrm>
          <a:prstGeom prst="rect">
            <a:avLst/>
          </a:prstGeom>
        </p:spPr>
      </p:pic>
      <p:sp>
        <p:nvSpPr>
          <p:cNvPr id="41" name="TextBox 40"/>
          <p:cNvSpPr txBox="1"/>
          <p:nvPr/>
        </p:nvSpPr>
        <p:spPr>
          <a:xfrm>
            <a:off x="3125756" y="6201255"/>
            <a:ext cx="7296538" cy="400110"/>
          </a:xfrm>
          <a:prstGeom prst="rect">
            <a:avLst/>
          </a:prstGeom>
          <a:noFill/>
        </p:spPr>
        <p:txBody>
          <a:bodyPr wrap="square" rtlCol="0">
            <a:spAutoFit/>
          </a:bodyPr>
          <a:lstStyle/>
          <a:p>
            <a:r>
              <a:rPr lang="en-US" sz="1000" dirty="0" smtClean="0">
                <a:solidFill>
                  <a:schemeClr val="bg2"/>
                </a:solidFill>
              </a:rPr>
              <a:t>*</a:t>
            </a:r>
            <a:r>
              <a:rPr lang="en-US" sz="1000" dirty="0">
                <a:solidFill>
                  <a:schemeClr val="bg2"/>
                </a:solidFill>
              </a:rPr>
              <a:t>Dell monitors are #1 worldwide for 4 consecutive years (2013 to 2016</a:t>
            </a:r>
            <a:r>
              <a:rPr lang="en-US" sz="1000" dirty="0" smtClean="0">
                <a:solidFill>
                  <a:schemeClr val="bg2"/>
                </a:solidFill>
              </a:rPr>
              <a:t>). </a:t>
            </a:r>
            <a:r>
              <a:rPr lang="en-US" sz="1000" dirty="0">
                <a:solidFill>
                  <a:schemeClr val="bg2"/>
                </a:solidFill>
              </a:rPr>
              <a:t>Source: IDC Worldwide PC Monitor Tracker (4Q16</a:t>
            </a:r>
            <a:r>
              <a:rPr lang="en-US" sz="1000" dirty="0" smtClean="0">
                <a:solidFill>
                  <a:schemeClr val="bg2"/>
                </a:solidFill>
              </a:rPr>
              <a:t>)</a:t>
            </a:r>
          </a:p>
          <a:p>
            <a:r>
              <a:rPr lang="en-US" sz="1000" dirty="0" smtClean="0">
                <a:solidFill>
                  <a:schemeClr val="bg2"/>
                </a:solidFill>
              </a:rPr>
              <a:t>** Unique to Dell.</a:t>
            </a:r>
          </a:p>
        </p:txBody>
      </p:sp>
      <p:grpSp>
        <p:nvGrpSpPr>
          <p:cNvPr id="43" name="Group 42"/>
          <p:cNvGrpSpPr/>
          <p:nvPr/>
        </p:nvGrpSpPr>
        <p:grpSpPr>
          <a:xfrm>
            <a:off x="5717157" y="4694670"/>
            <a:ext cx="5703512" cy="1230641"/>
            <a:chOff x="4362647" y="3807853"/>
            <a:chExt cx="5703512" cy="1162122"/>
          </a:xfrm>
        </p:grpSpPr>
        <p:sp>
          <p:nvSpPr>
            <p:cNvPr id="44" name="Rectangle 43"/>
            <p:cNvSpPr/>
            <p:nvPr/>
          </p:nvSpPr>
          <p:spPr>
            <a:xfrm>
              <a:off x="5010539" y="3807853"/>
              <a:ext cx="5055620" cy="1162122"/>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45" name="Rectangle 44"/>
            <p:cNvSpPr/>
            <p:nvPr/>
          </p:nvSpPr>
          <p:spPr>
            <a:xfrm>
              <a:off x="5701794" y="3807854"/>
              <a:ext cx="4364365" cy="1133497"/>
            </a:xfrm>
            <a:prstGeom prst="rect">
              <a:avLst/>
            </a:prstGeom>
          </p:spPr>
          <p:txBody>
            <a:bodyPr wrap="square">
              <a:spAutoFit/>
            </a:bodyPr>
            <a:lstStyle/>
            <a:p>
              <a:pPr>
                <a:spcAft>
                  <a:spcPts val="400"/>
                </a:spcAft>
              </a:pPr>
              <a:r>
                <a:rPr lang="en-US" dirty="0" smtClean="0">
                  <a:solidFill>
                    <a:schemeClr val="tx2"/>
                  </a:solidFill>
                  <a:latin typeface="Arial" panose="020B0604020202020204" pitchFamily="34" charset="0"/>
                  <a:cs typeface="Arial" panose="020B0604020202020204" pitchFamily="34" charset="0"/>
                </a:rPr>
                <a:t>HDR10 content</a:t>
              </a:r>
            </a:p>
            <a:p>
              <a:pPr marL="168275" indent="-168275">
                <a:spcAft>
                  <a:spcPts val="400"/>
                </a:spcAft>
                <a:buFont typeface="Arial" panose="020B0604020202020204" pitchFamily="34" charset="0"/>
                <a:buChar char="•"/>
              </a:pPr>
              <a:r>
                <a:rPr lang="en-US" sz="1100" dirty="0" smtClean="0">
                  <a:solidFill>
                    <a:schemeClr val="tx2"/>
                  </a:solidFill>
                  <a:latin typeface="Arial" panose="020B0604020202020204" pitchFamily="34" charset="0"/>
                  <a:cs typeface="Arial" panose="020B0604020202020204" pitchFamily="34" charset="0"/>
                </a:rPr>
                <a:t>Incredible realism with high brightness – 3x brighter than today’s SDR displays – deepest blacks/brightest whites</a:t>
              </a:r>
            </a:p>
            <a:p>
              <a:pPr marL="168275" indent="-168275">
                <a:spcAft>
                  <a:spcPts val="400"/>
                </a:spcAft>
                <a:buFont typeface="Arial" panose="020B0604020202020204" pitchFamily="34" charset="0"/>
                <a:buChar char="•"/>
              </a:pPr>
              <a:r>
                <a:rPr lang="en-US" sz="1100" dirty="0" smtClean="0">
                  <a:solidFill>
                    <a:schemeClr val="tx2"/>
                  </a:solidFill>
                  <a:latin typeface="Arial" panose="020B0604020202020204" pitchFamily="34" charset="0"/>
                  <a:cs typeface="Arial" panose="020B0604020202020204" pitchFamily="34" charset="0"/>
                </a:rPr>
                <a:t>High color fidelity for color-critical post-production</a:t>
              </a:r>
            </a:p>
            <a:p>
              <a:pPr marL="168275" indent="-168275">
                <a:spcAft>
                  <a:spcPts val="400"/>
                </a:spcAft>
                <a:buFont typeface="Arial" panose="020B0604020202020204" pitchFamily="34" charset="0"/>
                <a:buChar char="•"/>
              </a:pPr>
              <a:r>
                <a:rPr lang="en-US" sz="1100" dirty="0" smtClean="0">
                  <a:solidFill>
                    <a:schemeClr val="tx2"/>
                  </a:solidFill>
                  <a:latin typeface="Arial" panose="020B0604020202020204" pitchFamily="34" charset="0"/>
                  <a:cs typeface="Arial" panose="020B0604020202020204" pitchFamily="34" charset="0"/>
                </a:rPr>
                <a:t>Remarkably clear with high 20,000:1 contrast ratio</a:t>
              </a:r>
            </a:p>
          </p:txBody>
        </p:sp>
        <p:sp>
          <p:nvSpPr>
            <p:cNvPr id="46" name="Oval 45"/>
            <p:cNvSpPr>
              <a:spLocks noChangeAspect="1"/>
            </p:cNvSpPr>
            <p:nvPr/>
          </p:nvSpPr>
          <p:spPr>
            <a:xfrm>
              <a:off x="4362647" y="3813800"/>
              <a:ext cx="1195867" cy="1156175"/>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a:ln w="28575">
              <a:solidFill>
                <a:schemeClr val="accent6"/>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sp>
        <p:nvSpPr>
          <p:cNvPr id="31" name="TextBox 30">
            <a:hlinkClick r:id="rId8"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425062813"/>
      </p:ext>
    </p:extLst>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0085C3"/>
                </a:solidFill>
              </a:rPr>
              <a:t>The Dell UltraSharp </a:t>
            </a:r>
            <a:r>
              <a:rPr lang="en-US" sz="4000" dirty="0" err="1">
                <a:solidFill>
                  <a:srgbClr val="0085C3"/>
                </a:solidFill>
              </a:rPr>
              <a:t>PremierColor</a:t>
            </a:r>
            <a:r>
              <a:rPr lang="en-US" sz="4000" dirty="0">
                <a:solidFill>
                  <a:srgbClr val="0085C3"/>
                </a:solidFill>
              </a:rPr>
              <a:t> Advantage</a:t>
            </a:r>
            <a:endParaRPr lang="en-US" dirty="0"/>
          </a:p>
        </p:txBody>
      </p:sp>
      <p:sp>
        <p:nvSpPr>
          <p:cNvPr id="4" name="Rectangle 3"/>
          <p:cNvSpPr/>
          <p:nvPr/>
        </p:nvSpPr>
        <p:spPr>
          <a:xfrm>
            <a:off x="490917" y="1090889"/>
            <a:ext cx="5536660" cy="865327"/>
          </a:xfrm>
          <a:prstGeom prst="rect">
            <a:avLst/>
          </a:prstGeom>
          <a:solidFill>
            <a:srgbClr val="DBDBDB"/>
          </a:solidFill>
        </p:spPr>
        <p:txBody>
          <a:bodyPr wrap="square" lIns="914400" anchor="ctr">
            <a:noAutofit/>
          </a:bodyPr>
          <a:lstStyle/>
          <a:p>
            <a:pPr>
              <a:buClr>
                <a:srgbClr val="0085C3"/>
              </a:buClr>
              <a:defRPr/>
            </a:pPr>
            <a:r>
              <a:rPr lang="en-US" sz="1200" dirty="0">
                <a:solidFill>
                  <a:srgbClr val="000000"/>
                </a:solidFill>
                <a:latin typeface="Arial"/>
              </a:rPr>
              <a:t>Dell PremierColor helps set the standard for color professionals, offering consistent, accurate colors right out of the box, powerful calibration capabilities, incredible color depth and wide color gamut – all the tools power users need for color-critical projects.</a:t>
            </a:r>
          </a:p>
        </p:txBody>
      </p:sp>
      <p:pic>
        <p:nvPicPr>
          <p:cNvPr id="5" name="Picture 4" descr="premiercolor_icon_rgb_final.jpg"/>
          <p:cNvPicPr>
            <a:picLocks noChangeAspect="1"/>
          </p:cNvPicPr>
          <p:nvPr/>
        </p:nvPicPr>
        <p:blipFill>
          <a:blip r:embed="rId3"/>
          <a:stretch>
            <a:fillRect/>
          </a:stretch>
        </p:blipFill>
        <p:spPr>
          <a:xfrm>
            <a:off x="296830" y="846916"/>
            <a:ext cx="880533" cy="880533"/>
          </a:xfrm>
          <a:prstGeom prst="rect">
            <a:avLst/>
          </a:prstGeom>
        </p:spPr>
      </p:pic>
      <p:sp>
        <p:nvSpPr>
          <p:cNvPr id="6" name="Rectangle 5"/>
          <p:cNvSpPr/>
          <p:nvPr/>
        </p:nvSpPr>
        <p:spPr>
          <a:xfrm>
            <a:off x="6153541" y="1090889"/>
            <a:ext cx="5164491" cy="865327"/>
          </a:xfrm>
          <a:prstGeom prst="rect">
            <a:avLst/>
          </a:prstGeom>
          <a:solidFill>
            <a:srgbClr val="DBDBDB"/>
          </a:solidFill>
        </p:spPr>
        <p:txBody>
          <a:bodyPr wrap="square" lIns="274320" anchor="ctr">
            <a:noAutofit/>
          </a:bodyPr>
          <a:lstStyle/>
          <a:p>
            <a:pPr>
              <a:buClr>
                <a:srgbClr val="0085C3"/>
              </a:buClr>
              <a:defRPr/>
            </a:pPr>
            <a:r>
              <a:rPr lang="en-US" sz="1400" b="1" dirty="0">
                <a:solidFill>
                  <a:srgbClr val="007DB8"/>
                </a:solidFill>
                <a:latin typeface="Arial"/>
              </a:rPr>
              <a:t>Ideal customers:</a:t>
            </a:r>
          </a:p>
          <a:p>
            <a:pPr>
              <a:buClr>
                <a:srgbClr val="0085C3"/>
              </a:buClr>
              <a:defRPr/>
            </a:pPr>
            <a:r>
              <a:rPr lang="en-US" sz="1200" dirty="0">
                <a:solidFill>
                  <a:srgbClr val="000000"/>
                </a:solidFill>
                <a:latin typeface="Arial"/>
              </a:rPr>
              <a:t>Photographers, videographers, graphic designers, commercial printing companies, and those whose work depends on accurate color. </a:t>
            </a:r>
          </a:p>
        </p:txBody>
      </p:sp>
      <p:grpSp>
        <p:nvGrpSpPr>
          <p:cNvPr id="7" name="Group 6"/>
          <p:cNvGrpSpPr/>
          <p:nvPr/>
        </p:nvGrpSpPr>
        <p:grpSpPr>
          <a:xfrm>
            <a:off x="3013071" y="1999156"/>
            <a:ext cx="4643028" cy="2135309"/>
            <a:chOff x="2540860" y="2008333"/>
            <a:chExt cx="4643028" cy="2135308"/>
          </a:xfrm>
        </p:grpSpPr>
        <p:pic>
          <p:nvPicPr>
            <p:cNvPr id="8" name="Picture 7"/>
            <p:cNvPicPr>
              <a:picLocks noChangeAspect="1"/>
            </p:cNvPicPr>
            <p:nvPr/>
          </p:nvPicPr>
          <p:blipFill>
            <a:blip r:embed="rId4"/>
            <a:stretch>
              <a:fillRect/>
            </a:stretch>
          </p:blipFill>
          <p:spPr>
            <a:xfrm>
              <a:off x="2540860" y="2008333"/>
              <a:ext cx="2036435" cy="2103120"/>
            </a:xfrm>
            <a:prstGeom prst="rect">
              <a:avLst/>
            </a:prstGeom>
          </p:spPr>
        </p:pic>
        <p:grpSp>
          <p:nvGrpSpPr>
            <p:cNvPr id="9" name="Group 8"/>
            <p:cNvGrpSpPr/>
            <p:nvPr/>
          </p:nvGrpSpPr>
          <p:grpSpPr>
            <a:xfrm>
              <a:off x="4887645" y="2050762"/>
              <a:ext cx="2296243" cy="2092879"/>
              <a:chOff x="2347151" y="3608183"/>
              <a:chExt cx="3093052" cy="2092879"/>
            </a:xfrm>
          </p:grpSpPr>
          <p:sp>
            <p:nvSpPr>
              <p:cNvPr id="10" name="Rectangle 9"/>
              <p:cNvSpPr/>
              <p:nvPr/>
            </p:nvSpPr>
            <p:spPr>
              <a:xfrm>
                <a:off x="2360948" y="3644239"/>
                <a:ext cx="3079255" cy="2056823"/>
              </a:xfrm>
              <a:prstGeom prst="rect">
                <a:avLst/>
              </a:prstGeom>
              <a:solidFill>
                <a:schemeClr val="accent2"/>
              </a:solidFill>
              <a:effectLst/>
            </p:spPr>
            <p:txBody>
              <a:bodyPr wrap="square" lIns="182880" tIns="137160" rIns="137160" bIns="137160" rtlCol="0" anchor="ctr">
                <a:noAutofit/>
              </a:bodyPr>
              <a:lstStyle/>
              <a:p>
                <a:pPr algn="ctr">
                  <a:lnSpc>
                    <a:spcPct val="90000"/>
                  </a:lnSpc>
                  <a:spcBef>
                    <a:spcPts val="600"/>
                  </a:spcBef>
                </a:pPr>
                <a:endParaRPr lang="en-US" sz="2000" dirty="0" err="1">
                  <a:solidFill>
                    <a:srgbClr val="FFFFFF"/>
                  </a:solidFill>
                  <a:latin typeface="Arial"/>
                </a:endParaRPr>
              </a:p>
            </p:txBody>
          </p:sp>
          <p:sp>
            <p:nvSpPr>
              <p:cNvPr id="11" name="Rectangle 10"/>
              <p:cNvSpPr/>
              <p:nvPr/>
            </p:nvSpPr>
            <p:spPr>
              <a:xfrm>
                <a:off x="2347151" y="3608183"/>
                <a:ext cx="3018295" cy="1898661"/>
              </a:xfrm>
              <a:prstGeom prst="rect">
                <a:avLst/>
              </a:prstGeom>
            </p:spPr>
            <p:txBody>
              <a:bodyPr wrap="square">
                <a:spAutoFit/>
              </a:bodyPr>
              <a:lstStyle/>
              <a:p>
                <a:r>
                  <a:rPr lang="en-US" sz="1067" b="1" dirty="0">
                    <a:solidFill>
                      <a:schemeClr val="tx2"/>
                    </a:solidFill>
                  </a:rPr>
                  <a:t>User-enabled color adjustments</a:t>
                </a:r>
              </a:p>
              <a:p>
                <a:r>
                  <a:rPr lang="en-US" sz="1067" dirty="0">
                    <a:solidFill>
                      <a:schemeClr val="tx2"/>
                    </a:solidFill>
                  </a:rPr>
                  <a:t>Fine-tune colors using the</a:t>
                </a:r>
              </a:p>
              <a:p>
                <a:r>
                  <a:rPr lang="en-US" sz="1067" dirty="0">
                    <a:solidFill>
                      <a:schemeClr val="tx2"/>
                    </a:solidFill>
                  </a:rPr>
                  <a:t>Custom Color mode, or make</a:t>
                </a:r>
              </a:p>
              <a:p>
                <a:r>
                  <a:rPr lang="en-US" sz="1067" dirty="0">
                    <a:solidFill>
                      <a:schemeClr val="tx2"/>
                    </a:solidFill>
                  </a:rPr>
                  <a:t>further adjustments with the</a:t>
                </a:r>
              </a:p>
              <a:p>
                <a:r>
                  <a:rPr lang="en-US" sz="1067" dirty="0">
                    <a:solidFill>
                      <a:schemeClr val="tx2"/>
                    </a:solidFill>
                  </a:rPr>
                  <a:t>user-accessible hardware</a:t>
                </a:r>
              </a:p>
              <a:p>
                <a:r>
                  <a:rPr lang="en-US" sz="1067" dirty="0">
                    <a:solidFill>
                      <a:schemeClr val="tx2"/>
                    </a:solidFill>
                  </a:rPr>
                  <a:t>look-up table (LUT). Users</a:t>
                </a:r>
              </a:p>
              <a:p>
                <a:r>
                  <a:rPr lang="en-US" sz="1067" dirty="0">
                    <a:solidFill>
                      <a:schemeClr val="tx2"/>
                    </a:solidFill>
                  </a:rPr>
                  <a:t>can calibrate the monitor in-house using a variety of tools or adjust color parameters according to their proprietary color solution with the SDK</a:t>
                </a:r>
                <a:r>
                  <a:rPr lang="en-US" sz="1067" dirty="0"/>
                  <a:t>.</a:t>
                </a:r>
                <a:endParaRPr lang="en-US" sz="1067" dirty="0">
                  <a:solidFill>
                    <a:srgbClr val="FFFFFF"/>
                  </a:solidFill>
                  <a:latin typeface="Arial"/>
                </a:endParaRPr>
              </a:p>
            </p:txBody>
          </p:sp>
        </p:grpSp>
      </p:grpSp>
      <p:grpSp>
        <p:nvGrpSpPr>
          <p:cNvPr id="13" name="Group 12"/>
          <p:cNvGrpSpPr/>
          <p:nvPr/>
        </p:nvGrpSpPr>
        <p:grpSpPr>
          <a:xfrm>
            <a:off x="490916" y="2041584"/>
            <a:ext cx="2286000" cy="1902477"/>
            <a:chOff x="608908" y="3798334"/>
            <a:chExt cx="4061294" cy="1902477"/>
          </a:xfrm>
        </p:grpSpPr>
        <p:sp>
          <p:nvSpPr>
            <p:cNvPr id="15" name="Rectangle 14"/>
            <p:cNvSpPr/>
            <p:nvPr/>
          </p:nvSpPr>
          <p:spPr>
            <a:xfrm>
              <a:off x="608908" y="3798334"/>
              <a:ext cx="4061294" cy="1902477"/>
            </a:xfrm>
            <a:prstGeom prst="rect">
              <a:avLst/>
            </a:prstGeom>
            <a:solidFill>
              <a:schemeClr val="accent4"/>
            </a:solidFill>
            <a:effectLst/>
          </p:spPr>
          <p:txBody>
            <a:bodyPr wrap="square" lIns="182880" tIns="137160" rIns="137160" bIns="137160" rtlCol="0" anchor="ctr">
              <a:noAutofit/>
            </a:bodyPr>
            <a:lstStyle/>
            <a:p>
              <a:pPr algn="ctr">
                <a:lnSpc>
                  <a:spcPct val="90000"/>
                </a:lnSpc>
                <a:spcBef>
                  <a:spcPts val="600"/>
                </a:spcBef>
              </a:pPr>
              <a:endParaRPr lang="en-US" sz="2000" dirty="0" err="1">
                <a:solidFill>
                  <a:srgbClr val="FFFFFF"/>
                </a:solidFill>
                <a:latin typeface="Arial"/>
              </a:endParaRPr>
            </a:p>
          </p:txBody>
        </p:sp>
        <p:sp>
          <p:nvSpPr>
            <p:cNvPr id="16" name="Rectangle 15"/>
            <p:cNvSpPr/>
            <p:nvPr/>
          </p:nvSpPr>
          <p:spPr>
            <a:xfrm>
              <a:off x="756244" y="3921131"/>
              <a:ext cx="3913958" cy="271869"/>
            </a:xfrm>
            <a:prstGeom prst="rect">
              <a:avLst/>
            </a:prstGeom>
          </p:spPr>
          <p:txBody>
            <a:bodyPr wrap="square">
              <a:spAutoFit/>
            </a:bodyPr>
            <a:lstStyle/>
            <a:p>
              <a:pPr>
                <a:lnSpc>
                  <a:spcPts val="1400"/>
                </a:lnSpc>
              </a:pPr>
              <a:endParaRPr lang="en-US" sz="1100" dirty="0">
                <a:solidFill>
                  <a:srgbClr val="FFFFFF"/>
                </a:solidFill>
                <a:latin typeface="Arial"/>
              </a:endParaRPr>
            </a:p>
          </p:txBody>
        </p:sp>
      </p:grpSp>
      <p:grpSp>
        <p:nvGrpSpPr>
          <p:cNvPr id="17" name="Group 16"/>
          <p:cNvGrpSpPr/>
          <p:nvPr/>
        </p:nvGrpSpPr>
        <p:grpSpPr>
          <a:xfrm>
            <a:off x="447877" y="4053057"/>
            <a:ext cx="4726411" cy="1901030"/>
            <a:chOff x="391894" y="4386192"/>
            <a:chExt cx="4726411" cy="1901029"/>
          </a:xfrm>
        </p:grpSpPr>
        <p:grpSp>
          <p:nvGrpSpPr>
            <p:cNvPr id="18" name="Group 17"/>
            <p:cNvGrpSpPr/>
            <p:nvPr/>
          </p:nvGrpSpPr>
          <p:grpSpPr>
            <a:xfrm>
              <a:off x="2832305" y="4386192"/>
              <a:ext cx="2286000" cy="1901029"/>
              <a:chOff x="9248757" y="3936480"/>
              <a:chExt cx="2471088" cy="1901029"/>
            </a:xfrm>
          </p:grpSpPr>
          <p:sp>
            <p:nvSpPr>
              <p:cNvPr id="20" name="Rectangle 19"/>
              <p:cNvSpPr/>
              <p:nvPr/>
            </p:nvSpPr>
            <p:spPr>
              <a:xfrm>
                <a:off x="9248757" y="3936481"/>
                <a:ext cx="2471088" cy="1901028"/>
              </a:xfrm>
              <a:prstGeom prst="rect">
                <a:avLst/>
              </a:prstGeom>
              <a:solidFill>
                <a:schemeClr val="accent3"/>
              </a:solidFill>
              <a:effectLst/>
            </p:spPr>
            <p:txBody>
              <a:bodyPr wrap="square" lIns="182880" tIns="137160" rIns="137160" bIns="137160" rtlCol="0" anchor="ctr">
                <a:noAutofit/>
              </a:bodyPr>
              <a:lstStyle/>
              <a:p>
                <a:pPr algn="ctr">
                  <a:lnSpc>
                    <a:spcPct val="90000"/>
                  </a:lnSpc>
                  <a:spcBef>
                    <a:spcPts val="600"/>
                  </a:spcBef>
                </a:pPr>
                <a:endParaRPr lang="en-US" sz="2000" dirty="0" err="1">
                  <a:solidFill>
                    <a:srgbClr val="FFFFFF"/>
                  </a:solidFill>
                  <a:latin typeface="Arial"/>
                </a:endParaRPr>
              </a:p>
            </p:txBody>
          </p:sp>
          <p:sp>
            <p:nvSpPr>
              <p:cNvPr id="21" name="Rectangle 20"/>
              <p:cNvSpPr/>
              <p:nvPr/>
            </p:nvSpPr>
            <p:spPr>
              <a:xfrm>
                <a:off x="9303986" y="3936480"/>
                <a:ext cx="2415859" cy="1734448"/>
              </a:xfrm>
              <a:prstGeom prst="rect">
                <a:avLst/>
              </a:prstGeom>
            </p:spPr>
            <p:txBody>
              <a:bodyPr wrap="square">
                <a:spAutoFit/>
              </a:bodyPr>
              <a:lstStyle/>
              <a:p>
                <a:r>
                  <a:rPr lang="en-US" sz="1067" b="1" dirty="0">
                    <a:solidFill>
                      <a:schemeClr val="tx2"/>
                    </a:solidFill>
                  </a:rPr>
                  <a:t>Incredible color depth and</a:t>
                </a:r>
              </a:p>
              <a:p>
                <a:r>
                  <a:rPr lang="en-US" sz="1067" b="1" dirty="0">
                    <a:solidFill>
                      <a:schemeClr val="tx2"/>
                    </a:solidFill>
                  </a:rPr>
                  <a:t>color gamut</a:t>
                </a:r>
              </a:p>
              <a:p>
                <a:r>
                  <a:rPr lang="en-US" sz="1067" dirty="0">
                    <a:solidFill>
                      <a:schemeClr val="tx2"/>
                    </a:solidFill>
                  </a:rPr>
                  <a:t>High level of detail–even in</a:t>
                </a:r>
              </a:p>
              <a:p>
                <a:r>
                  <a:rPr lang="en-US" sz="1067" dirty="0">
                    <a:solidFill>
                      <a:schemeClr val="tx2"/>
                    </a:solidFill>
                  </a:rPr>
                  <a:t>dark areas–with a color depth of 1.07 billion colors. That’s 64 times more color</a:t>
                </a:r>
              </a:p>
              <a:p>
                <a:r>
                  <a:rPr lang="en-US" sz="1067" dirty="0">
                    <a:solidFill>
                      <a:schemeClr val="tx2"/>
                    </a:solidFill>
                  </a:rPr>
                  <a:t>depth than standard monitors for better color gradation and precision in more shades</a:t>
                </a:r>
              </a:p>
              <a:p>
                <a:r>
                  <a:rPr lang="en-US" sz="1067" dirty="0">
                    <a:solidFill>
                      <a:schemeClr val="tx2"/>
                    </a:solidFill>
                  </a:rPr>
                  <a:t>or colors.</a:t>
                </a:r>
                <a:endParaRPr lang="en-US" sz="1067" dirty="0">
                  <a:solidFill>
                    <a:schemeClr val="tx2"/>
                  </a:solidFill>
                  <a:latin typeface="Arial"/>
                </a:endParaRPr>
              </a:p>
            </p:txBody>
          </p:sp>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894" y="4505964"/>
              <a:ext cx="2286000" cy="1776034"/>
            </a:xfrm>
            <a:prstGeom prst="rect">
              <a:avLst/>
            </a:prstGeom>
          </p:spPr>
        </p:pic>
      </p:grpSp>
      <p:grpSp>
        <p:nvGrpSpPr>
          <p:cNvPr id="23" name="Group 22"/>
          <p:cNvGrpSpPr/>
          <p:nvPr/>
        </p:nvGrpSpPr>
        <p:grpSpPr>
          <a:xfrm>
            <a:off x="7991557" y="4083359"/>
            <a:ext cx="3661932" cy="1865504"/>
            <a:chOff x="8432249" y="3004515"/>
            <a:chExt cx="3661932" cy="1865504"/>
          </a:xfrm>
        </p:grpSpPr>
        <p:sp>
          <p:nvSpPr>
            <p:cNvPr id="25" name="Rectangle 24"/>
            <p:cNvSpPr/>
            <p:nvPr/>
          </p:nvSpPr>
          <p:spPr>
            <a:xfrm>
              <a:off x="8432249" y="3004515"/>
              <a:ext cx="3661932" cy="1865504"/>
            </a:xfrm>
            <a:prstGeom prst="rect">
              <a:avLst/>
            </a:prstGeom>
            <a:solidFill>
              <a:schemeClr val="accent6"/>
            </a:solidFill>
            <a:effectLst/>
          </p:spPr>
          <p:txBody>
            <a:bodyPr wrap="square" lIns="182880" tIns="137160" rIns="137160" bIns="137160" rtlCol="0" anchor="ctr">
              <a:noAutofit/>
            </a:bodyPr>
            <a:lstStyle/>
            <a:p>
              <a:pPr algn="ctr">
                <a:lnSpc>
                  <a:spcPct val="90000"/>
                </a:lnSpc>
                <a:spcBef>
                  <a:spcPts val="600"/>
                </a:spcBef>
              </a:pPr>
              <a:endParaRPr lang="en-US" sz="2000" dirty="0" err="1">
                <a:solidFill>
                  <a:srgbClr val="FFFFFF"/>
                </a:solidFill>
                <a:latin typeface="Arial"/>
              </a:endParaRPr>
            </a:p>
          </p:txBody>
        </p:sp>
        <p:sp>
          <p:nvSpPr>
            <p:cNvPr id="26" name="Rectangle 25"/>
            <p:cNvSpPr/>
            <p:nvPr/>
          </p:nvSpPr>
          <p:spPr>
            <a:xfrm>
              <a:off x="8539917" y="3118015"/>
              <a:ext cx="3479619" cy="1200329"/>
            </a:xfrm>
            <a:prstGeom prst="rect">
              <a:avLst/>
            </a:prstGeom>
          </p:spPr>
          <p:txBody>
            <a:bodyPr wrap="square">
              <a:spAutoFit/>
            </a:bodyPr>
            <a:lstStyle/>
            <a:p>
              <a:r>
                <a:rPr lang="en-US" sz="1200" b="1" dirty="0">
                  <a:solidFill>
                    <a:schemeClr val="tx2"/>
                  </a:solidFill>
                </a:rPr>
                <a:t>Precise color, out of the box</a:t>
              </a:r>
            </a:p>
            <a:p>
              <a:r>
                <a:rPr lang="en-US" sz="1200" dirty="0">
                  <a:solidFill>
                    <a:schemeClr val="tx2"/>
                  </a:solidFill>
                </a:rPr>
                <a:t>Each monitor is factory color calibrated on AdobeRGB and sRGB to a Delta-E &lt; 2 and comes with a complete factory calibration report, giving users the confidence that colors will be impressively accurate right from the start.</a:t>
              </a:r>
              <a:endParaRPr lang="en-US" sz="1100" dirty="0">
                <a:solidFill>
                  <a:schemeClr val="tx2"/>
                </a:solidFill>
                <a:latin typeface="Arial"/>
              </a:endParaRPr>
            </a:p>
          </p:txBody>
        </p:sp>
      </p:grpSp>
      <p:sp>
        <p:nvSpPr>
          <p:cNvPr id="27" name="Rectangle 26"/>
          <p:cNvSpPr/>
          <p:nvPr/>
        </p:nvSpPr>
        <p:spPr>
          <a:xfrm>
            <a:off x="2897041" y="6150885"/>
            <a:ext cx="8458315" cy="584775"/>
          </a:xfrm>
          <a:prstGeom prst="rect">
            <a:avLst/>
          </a:prstGeom>
          <a:noFill/>
        </p:spPr>
        <p:txBody>
          <a:bodyPr wrap="square">
            <a:spAutoFit/>
          </a:bodyPr>
          <a:lstStyle/>
          <a:p>
            <a:pPr marL="173034" indent="-173034">
              <a:spcAft>
                <a:spcPts val="600"/>
              </a:spcAft>
              <a:buFont typeface="+mj-lt"/>
              <a:buAutoNum type="arabicPeriod"/>
            </a:pPr>
            <a:r>
              <a:rPr lang="en-US" sz="900" dirty="0">
                <a:solidFill>
                  <a:srgbClr val="000000"/>
                </a:solidFill>
                <a:latin typeface="Arial"/>
              </a:rPr>
              <a:t>Dell UltraSharp Color Calibration Solution software is available on </a:t>
            </a:r>
            <a:r>
              <a:rPr lang="en-US" sz="900" dirty="0">
                <a:solidFill>
                  <a:srgbClr val="444444"/>
                </a:solidFill>
                <a:latin typeface="Arial"/>
                <a:hlinkClick r:id="rId6"/>
              </a:rPr>
              <a:t>www.Dell.com/support</a:t>
            </a:r>
            <a:endParaRPr lang="en-US" sz="900" baseline="30000" dirty="0">
              <a:solidFill>
                <a:srgbClr val="444444"/>
              </a:solidFill>
              <a:latin typeface="Arial"/>
            </a:endParaRPr>
          </a:p>
          <a:p>
            <a:pPr marL="173034" indent="-173034">
              <a:spcAft>
                <a:spcPts val="600"/>
              </a:spcAft>
              <a:buFont typeface="+mj-lt"/>
              <a:buAutoNum type="arabicPeriod"/>
            </a:pPr>
            <a:r>
              <a:rPr lang="en-US" sz="900" dirty="0">
                <a:solidFill>
                  <a:srgbClr val="000000"/>
                </a:solidFill>
                <a:latin typeface="Arial"/>
              </a:rPr>
              <a:t>The X-Rite i1Display Pro colorimeter is available in selected countries for purchase from Dell. Contact a Dell representative to find out if it is available in your country. i1Display Pro is also available from X-Rite’s North American and Pantone online stores, and also from X-Rite's worldwide network of resellers.</a:t>
            </a:r>
          </a:p>
        </p:txBody>
      </p:sp>
      <p:sp>
        <p:nvSpPr>
          <p:cNvPr id="28" name="TextBox 1">
            <a:hlinkClick r:id="rId7" action="ppaction://hlinksldjump"/>
          </p:cNvPr>
          <p:cNvSpPr txBox="1"/>
          <p:nvPr/>
        </p:nvSpPr>
        <p:spPr>
          <a:xfrm>
            <a:off x="10495530" y="37051"/>
            <a:ext cx="1649811" cy="246221"/>
          </a:xfrm>
          <a:prstGeom prst="rect">
            <a:avLst/>
          </a:prstGeom>
          <a:solidFill>
            <a:schemeClr val="bg2"/>
          </a:solidFill>
        </p:spPr>
        <p:txBody>
          <a:bodyPr wrap="none" rtlCol="0">
            <a:spAutoFit/>
          </a:bodyPr>
          <a:lstStyle/>
          <a:p>
            <a:pPr>
              <a:buClr>
                <a:srgbClr val="007DB8"/>
              </a:buClr>
            </a:pPr>
            <a:r>
              <a:rPr lang="en-US" sz="1000" dirty="0">
                <a:solidFill>
                  <a:srgbClr val="FFFFFF"/>
                </a:solidFill>
                <a:latin typeface="Arial"/>
              </a:rPr>
              <a:t>Back to Table of Contents</a:t>
            </a:r>
          </a:p>
        </p:txBody>
      </p:sp>
      <p:sp>
        <p:nvSpPr>
          <p:cNvPr id="3" name="Rectangle 2"/>
          <p:cNvSpPr/>
          <p:nvPr/>
        </p:nvSpPr>
        <p:spPr>
          <a:xfrm>
            <a:off x="492656" y="2028521"/>
            <a:ext cx="2395633" cy="1734449"/>
          </a:xfrm>
          <a:prstGeom prst="rect">
            <a:avLst/>
          </a:prstGeom>
        </p:spPr>
        <p:txBody>
          <a:bodyPr wrap="square">
            <a:spAutoFit/>
          </a:bodyPr>
          <a:lstStyle/>
          <a:p>
            <a:r>
              <a:rPr lang="en-US" sz="1067" b="1" dirty="0">
                <a:solidFill>
                  <a:schemeClr val="tx2"/>
                </a:solidFill>
              </a:rPr>
              <a:t>Amazingly wide color  coverage </a:t>
            </a:r>
          </a:p>
          <a:p>
            <a:endParaRPr lang="en-US" sz="1067" b="1" dirty="0">
              <a:solidFill>
                <a:schemeClr val="tx2"/>
              </a:solidFill>
            </a:endParaRPr>
          </a:p>
          <a:p>
            <a:r>
              <a:rPr lang="en-US" sz="1067" dirty="0">
                <a:solidFill>
                  <a:schemeClr val="tx2"/>
                </a:solidFill>
              </a:rPr>
              <a:t>Meets major industry standards, such as AdobeRGB, sRGB, Rec. 709, DCI-P3, for a broad spectrum of immaculate, unwavering colors. This gives users the flexibility</a:t>
            </a:r>
          </a:p>
          <a:p>
            <a:r>
              <a:rPr lang="en-US" sz="1067" dirty="0">
                <a:solidFill>
                  <a:schemeClr val="tx2"/>
                </a:solidFill>
              </a:rPr>
              <a:t>to choose their own color standard for color-critical</a:t>
            </a:r>
          </a:p>
          <a:p>
            <a:r>
              <a:rPr lang="en-US" sz="1067" dirty="0">
                <a:solidFill>
                  <a:schemeClr val="tx2"/>
                </a:solidFill>
              </a:rPr>
              <a:t>projects.</a:t>
            </a:r>
          </a:p>
        </p:txBody>
      </p:sp>
      <p:pic>
        <p:nvPicPr>
          <p:cNvPr id="22" name="Picture 21"/>
          <p:cNvPicPr>
            <a:picLocks noChangeAspect="1"/>
          </p:cNvPicPr>
          <p:nvPr/>
        </p:nvPicPr>
        <p:blipFill>
          <a:blip r:embed="rId8"/>
          <a:stretch>
            <a:fillRect/>
          </a:stretch>
        </p:blipFill>
        <p:spPr>
          <a:xfrm>
            <a:off x="5370099" y="4255891"/>
            <a:ext cx="2494759" cy="1688071"/>
          </a:xfrm>
          <a:prstGeom prst="rect">
            <a:avLst/>
          </a:prstGeom>
        </p:spPr>
      </p:pic>
      <p:pic>
        <p:nvPicPr>
          <p:cNvPr id="29" name="Picture 28"/>
          <p:cNvPicPr>
            <a:picLocks noChangeAspect="1"/>
          </p:cNvPicPr>
          <p:nvPr/>
        </p:nvPicPr>
        <p:blipFill>
          <a:blip r:embed="rId9"/>
          <a:stretch>
            <a:fillRect/>
          </a:stretch>
        </p:blipFill>
        <p:spPr>
          <a:xfrm>
            <a:off x="8231826" y="2022684"/>
            <a:ext cx="2676149" cy="2056065"/>
          </a:xfrm>
          <a:prstGeom prst="rect">
            <a:avLst/>
          </a:prstGeom>
        </p:spPr>
      </p:pic>
    </p:spTree>
    <p:extLst>
      <p:ext uri="{BB962C8B-B14F-4D97-AF65-F5344CB8AC3E}">
        <p14:creationId xmlns:p14="http://schemas.microsoft.com/office/powerpoint/2010/main" val="162604828"/>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5580"/>
            <a:ext cx="10607040" cy="564265"/>
          </a:xfrm>
        </p:spPr>
        <p:txBody>
          <a:bodyPr/>
          <a:lstStyle/>
          <a:p>
            <a:r>
              <a:rPr lang="en-US" dirty="0" smtClean="0"/>
              <a:t>Document usage</a:t>
            </a:r>
            <a:endParaRPr lang="en-US" dirty="0"/>
          </a:p>
        </p:txBody>
      </p:sp>
      <p:sp>
        <p:nvSpPr>
          <p:cNvPr id="5" name="Content Placeholder 4"/>
          <p:cNvSpPr>
            <a:spLocks noGrp="1"/>
          </p:cNvSpPr>
          <p:nvPr>
            <p:ph sz="half" idx="1"/>
          </p:nvPr>
        </p:nvSpPr>
        <p:spPr>
          <a:xfrm>
            <a:off x="693019" y="1379085"/>
            <a:ext cx="10674417" cy="4267200"/>
          </a:xfrm>
        </p:spPr>
        <p:txBody>
          <a:bodyPr>
            <a:noAutofit/>
          </a:bodyPr>
          <a:lstStyle/>
          <a:p>
            <a:pPr marL="285750" indent="-285750" algn="just">
              <a:spcBef>
                <a:spcPts val="0"/>
              </a:spcBef>
              <a:spcAft>
                <a:spcPts val="600"/>
              </a:spcAft>
              <a:buClr>
                <a:srgbClr val="007DB8"/>
              </a:buClr>
              <a:buFont typeface="Arial" panose="020B0604020202020204" pitchFamily="34" charset="0"/>
              <a:buChar char="•"/>
            </a:pPr>
            <a:r>
              <a:rPr lang="en-US" sz="1800" dirty="0">
                <a:solidFill>
                  <a:srgbClr val="444444"/>
                </a:solidFill>
              </a:rPr>
              <a:t>This document  is intended for sales makers and provides an overview of </a:t>
            </a:r>
            <a:r>
              <a:rPr lang="en-US" sz="1800" dirty="0" smtClean="0">
                <a:solidFill>
                  <a:srgbClr val="444444"/>
                </a:solidFill>
              </a:rPr>
              <a:t>Displays &amp; Client Peripherals solutions.</a:t>
            </a:r>
            <a:endParaRPr lang="en-US" sz="1800" dirty="0">
              <a:solidFill>
                <a:srgbClr val="444444"/>
              </a:solidFill>
            </a:endParaRPr>
          </a:p>
          <a:p>
            <a:pPr marL="285750" indent="-285750" algn="just">
              <a:spcBef>
                <a:spcPts val="0"/>
              </a:spcBef>
              <a:spcAft>
                <a:spcPts val="600"/>
              </a:spcAft>
              <a:buClr>
                <a:srgbClr val="007DB8"/>
              </a:buClr>
              <a:buFont typeface="Arial" panose="020B0604020202020204" pitchFamily="34" charset="0"/>
              <a:buChar char="•"/>
            </a:pPr>
            <a:r>
              <a:rPr lang="en-US" sz="1800" dirty="0">
                <a:solidFill>
                  <a:srgbClr val="444444"/>
                </a:solidFill>
              </a:rPr>
              <a:t>This is an internal document. Please refer to customer presentation for customer-facing materials and content.</a:t>
            </a:r>
          </a:p>
          <a:p>
            <a:pPr marL="285750" indent="-285750" algn="just">
              <a:spcBef>
                <a:spcPts val="0"/>
              </a:spcBef>
              <a:spcAft>
                <a:spcPts val="600"/>
              </a:spcAft>
              <a:buClr>
                <a:srgbClr val="007DB8"/>
              </a:buClr>
              <a:buFont typeface="Arial" panose="020B0604020202020204" pitchFamily="34" charset="0"/>
              <a:buChar char="•"/>
            </a:pPr>
            <a:r>
              <a:rPr lang="en-US" sz="1800" dirty="0">
                <a:solidFill>
                  <a:srgbClr val="FF0000"/>
                </a:solidFill>
              </a:rPr>
              <a:t>Slides flagged with this icon -     - information requires a Non-Disclosure Agreement </a:t>
            </a:r>
            <a:r>
              <a:rPr lang="en-US" sz="1800" dirty="0" smtClean="0">
                <a:solidFill>
                  <a:srgbClr val="FF0000"/>
                </a:solidFill>
              </a:rPr>
              <a:t>to </a:t>
            </a:r>
            <a:r>
              <a:rPr lang="en-US" sz="1800" dirty="0">
                <a:solidFill>
                  <a:srgbClr val="FF0000"/>
                </a:solidFill>
              </a:rPr>
              <a:t>share.</a:t>
            </a:r>
          </a:p>
          <a:p>
            <a:pPr algn="just">
              <a:spcBef>
                <a:spcPts val="0"/>
              </a:spcBef>
              <a:spcAft>
                <a:spcPts val="600"/>
              </a:spcAft>
              <a:buClr>
                <a:srgbClr val="007DB8"/>
              </a:buClr>
            </a:pPr>
            <a:endParaRPr lang="en-US" sz="1800" dirty="0">
              <a:solidFill>
                <a:srgbClr val="444444"/>
              </a:solidFill>
            </a:endParaRPr>
          </a:p>
          <a:p>
            <a:pPr algn="just">
              <a:spcBef>
                <a:spcPts val="0"/>
              </a:spcBef>
              <a:spcAft>
                <a:spcPts val="600"/>
              </a:spcAft>
              <a:buClr>
                <a:srgbClr val="007DB8"/>
              </a:buClr>
            </a:pPr>
            <a:r>
              <a:rPr lang="en-US" sz="1800" dirty="0">
                <a:solidFill>
                  <a:srgbClr val="444444"/>
                </a:solidFill>
              </a:rPr>
              <a:t>Helpful hits:</a:t>
            </a:r>
          </a:p>
          <a:p>
            <a:pPr marL="285750" indent="-285750" algn="just">
              <a:spcBef>
                <a:spcPts val="0"/>
              </a:spcBef>
              <a:spcAft>
                <a:spcPts val="600"/>
              </a:spcAft>
              <a:buClr>
                <a:srgbClr val="007DB8"/>
              </a:buClr>
              <a:buFont typeface="Arial" panose="020B0604020202020204" pitchFamily="34" charset="0"/>
              <a:buChar char="•"/>
            </a:pPr>
            <a:r>
              <a:rPr lang="en-US" sz="1800" dirty="0">
                <a:solidFill>
                  <a:srgbClr val="444444"/>
                </a:solidFill>
              </a:rPr>
              <a:t>Put in presentation mode </a:t>
            </a:r>
            <a:r>
              <a:rPr lang="en-US" sz="1800" dirty="0" smtClean="0">
                <a:solidFill>
                  <a:srgbClr val="444444"/>
                </a:solidFill>
              </a:rPr>
              <a:t>to </a:t>
            </a:r>
            <a:r>
              <a:rPr lang="en-US" sz="1800" dirty="0">
                <a:solidFill>
                  <a:srgbClr val="444444"/>
                </a:solidFill>
              </a:rPr>
              <a:t>use </a:t>
            </a:r>
            <a:r>
              <a:rPr lang="en-US" sz="1800" dirty="0" smtClean="0">
                <a:solidFill>
                  <a:srgbClr val="444444"/>
                </a:solidFill>
              </a:rPr>
              <a:t>links.</a:t>
            </a:r>
            <a:endParaRPr lang="en-US" sz="1800" dirty="0">
              <a:solidFill>
                <a:srgbClr val="444444"/>
              </a:solidFill>
            </a:endParaRPr>
          </a:p>
          <a:p>
            <a:pPr marL="285750" indent="-285750" algn="just">
              <a:spcBef>
                <a:spcPts val="0"/>
              </a:spcBef>
              <a:spcAft>
                <a:spcPts val="600"/>
              </a:spcAft>
              <a:buClr>
                <a:srgbClr val="007DB8"/>
              </a:buClr>
              <a:buFont typeface="Arial" panose="020B0604020202020204" pitchFamily="34" charset="0"/>
              <a:buChar char="•"/>
            </a:pPr>
            <a:r>
              <a:rPr lang="en-US" sz="1800" dirty="0">
                <a:solidFill>
                  <a:srgbClr val="444444"/>
                </a:solidFill>
              </a:rPr>
              <a:t>Navigation: Table of contents has </a:t>
            </a:r>
            <a:r>
              <a:rPr lang="en-US" sz="1800" dirty="0" smtClean="0">
                <a:solidFill>
                  <a:srgbClr val="444444"/>
                </a:solidFill>
              </a:rPr>
              <a:t>links </a:t>
            </a:r>
            <a:r>
              <a:rPr lang="en-US" sz="1800" dirty="0">
                <a:solidFill>
                  <a:srgbClr val="444444"/>
                </a:solidFill>
              </a:rPr>
              <a:t>and there is a link back to </a:t>
            </a:r>
            <a:r>
              <a:rPr lang="en-US" sz="1800" dirty="0" smtClean="0">
                <a:solidFill>
                  <a:srgbClr val="444444"/>
                </a:solidFill>
              </a:rPr>
              <a:t>the </a:t>
            </a:r>
            <a:r>
              <a:rPr lang="en-US" sz="1800" dirty="0">
                <a:solidFill>
                  <a:srgbClr val="444444"/>
                </a:solidFill>
              </a:rPr>
              <a:t>table of contents on each slide.</a:t>
            </a:r>
          </a:p>
          <a:p>
            <a:pPr marL="285750" indent="-285750" algn="just">
              <a:spcBef>
                <a:spcPts val="0"/>
              </a:spcBef>
              <a:spcAft>
                <a:spcPts val="600"/>
              </a:spcAft>
              <a:buClr>
                <a:srgbClr val="007DB8"/>
              </a:buClr>
              <a:buFont typeface="Arial" panose="020B0604020202020204" pitchFamily="34" charset="0"/>
              <a:buChar char="•"/>
            </a:pPr>
            <a:r>
              <a:rPr lang="en-US" sz="1800" dirty="0">
                <a:solidFill>
                  <a:srgbClr val="444444"/>
                </a:solidFill>
              </a:rPr>
              <a:t>Some slides have </a:t>
            </a:r>
            <a:r>
              <a:rPr lang="en-US" sz="1800" dirty="0" smtClean="0">
                <a:solidFill>
                  <a:srgbClr val="444444"/>
                </a:solidFill>
              </a:rPr>
              <a:t>more </a:t>
            </a:r>
            <a:r>
              <a:rPr lang="en-US" sz="1800" dirty="0">
                <a:solidFill>
                  <a:srgbClr val="444444"/>
                </a:solidFill>
              </a:rPr>
              <a:t>information in the notes section.</a:t>
            </a:r>
          </a:p>
          <a:p>
            <a:pPr marL="285750" indent="-285750" algn="just">
              <a:spcBef>
                <a:spcPts val="0"/>
              </a:spcBef>
              <a:spcAft>
                <a:spcPts val="600"/>
              </a:spcAft>
              <a:buClr>
                <a:srgbClr val="007DB8"/>
              </a:buClr>
              <a:buFont typeface="Arial" panose="020B0604020202020204" pitchFamily="34" charset="0"/>
              <a:buChar char="•"/>
            </a:pPr>
            <a:r>
              <a:rPr lang="en-US" sz="1800" dirty="0">
                <a:solidFill>
                  <a:srgbClr val="444444"/>
                </a:solidFill>
              </a:rPr>
              <a:t>Use slide sorter view to easily see all pages.</a:t>
            </a:r>
          </a:p>
          <a:p>
            <a:pPr marL="285750" indent="-285750" algn="just">
              <a:spcBef>
                <a:spcPts val="0"/>
              </a:spcBef>
              <a:spcAft>
                <a:spcPts val="600"/>
              </a:spcAft>
              <a:buClr>
                <a:srgbClr val="007DB8"/>
              </a:buClr>
              <a:buFont typeface="Arial" panose="020B0604020202020204" pitchFamily="34" charset="0"/>
              <a:buChar char="•"/>
            </a:pPr>
            <a:r>
              <a:rPr lang="en-US" sz="1800" dirty="0">
                <a:solidFill>
                  <a:srgbClr val="444444"/>
                </a:solidFill>
              </a:rPr>
              <a:t>In normal view, you can right click the section </a:t>
            </a:r>
            <a:r>
              <a:rPr lang="en-US" sz="1800" dirty="0" smtClean="0">
                <a:solidFill>
                  <a:srgbClr val="444444"/>
                </a:solidFill>
              </a:rPr>
              <a:t>titles (to the left of slides) </a:t>
            </a:r>
            <a:r>
              <a:rPr lang="en-US" sz="1800" dirty="0">
                <a:solidFill>
                  <a:srgbClr val="444444"/>
                </a:solidFill>
              </a:rPr>
              <a:t>to collapse or expand sections to easily move from one to </a:t>
            </a:r>
            <a:r>
              <a:rPr lang="en-US" sz="1800" dirty="0" smtClean="0">
                <a:solidFill>
                  <a:srgbClr val="444444"/>
                </a:solidFill>
              </a:rPr>
              <a:t>another.</a:t>
            </a:r>
            <a:endParaRPr lang="en-US" sz="1800" dirty="0">
              <a:solidFill>
                <a:srgbClr val="444444"/>
              </a:solidFill>
            </a:endParaRPr>
          </a:p>
        </p:txBody>
      </p:sp>
      <p:pic>
        <p:nvPicPr>
          <p:cNvPr id="6" name="Picture 2" descr="image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6472" y="2627675"/>
            <a:ext cx="348392" cy="31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flipV="1">
            <a:off x="226342" y="1107543"/>
            <a:ext cx="2279352" cy="45719"/>
            <a:chOff x="-2198599" y="3158843"/>
            <a:chExt cx="2559474" cy="273977"/>
          </a:xfrm>
        </p:grpSpPr>
        <p:sp>
          <p:nvSpPr>
            <p:cNvPr id="9" name="Rectangle 8"/>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0" name="Rectangle 9"/>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1" name="Rectangle 10"/>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2" name="Rectangle 11"/>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3" name="Rectangle 12"/>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2" name="Rectangle 2"/>
          <p:cNvSpPr/>
          <p:nvPr/>
        </p:nvSpPr>
        <p:spPr>
          <a:xfrm>
            <a:off x="8441921" y="6005701"/>
            <a:ext cx="2223686" cy="369332"/>
          </a:xfrm>
          <a:prstGeom prst="rect">
            <a:avLst/>
          </a:prstGeom>
        </p:spPr>
        <p:txBody>
          <a:bodyPr wrap="none">
            <a:spAutoFit/>
          </a:bodyPr>
          <a:lstStyle/>
          <a:p>
            <a:pPr>
              <a:spcBef>
                <a:spcPts val="300"/>
              </a:spcBef>
              <a:buClr>
                <a:srgbClr val="0070C0"/>
              </a:buClr>
              <a:defRPr/>
            </a:pPr>
            <a:r>
              <a:rPr lang="en-US" dirty="0">
                <a:solidFill>
                  <a:schemeClr val="bg1"/>
                </a:solidFill>
                <a:hlinkClick r:id="rId3"/>
              </a:rPr>
              <a:t>Competitive content</a:t>
            </a:r>
            <a:endParaRPr lang="en-US" dirty="0">
              <a:solidFill>
                <a:schemeClr val="bg1"/>
              </a:solidFill>
            </a:endParaRPr>
          </a:p>
        </p:txBody>
      </p:sp>
    </p:spTree>
    <p:extLst>
      <p:ext uri="{BB962C8B-B14F-4D97-AF65-F5344CB8AC3E}">
        <p14:creationId xmlns:p14="http://schemas.microsoft.com/office/powerpoint/2010/main" val="2053798880"/>
      </p:ext>
    </p:extLst>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Dell UltraSharp 32 Ultra HD 4K Monitor </a:t>
            </a:r>
            <a:r>
              <a:rPr lang="en-US" sz="2400" dirty="0" smtClean="0">
                <a:solidFill>
                  <a:srgbClr val="0085C3"/>
                </a:solidFill>
              </a:rPr>
              <a:t>with </a:t>
            </a:r>
            <a:r>
              <a:rPr lang="en-US" sz="2400" dirty="0" err="1">
                <a:solidFill>
                  <a:srgbClr val="0085C3"/>
                </a:solidFill>
              </a:rPr>
              <a:t>PremierColor</a:t>
            </a:r>
            <a:r>
              <a:rPr lang="en-US" sz="2400" dirty="0">
                <a:solidFill>
                  <a:srgbClr val="0085C3"/>
                </a:solidFill>
              </a:rPr>
              <a:t> – UP3216Q</a:t>
            </a:r>
          </a:p>
        </p:txBody>
      </p:sp>
      <p:sp>
        <p:nvSpPr>
          <p:cNvPr id="6" name="Text Placeholder 5"/>
          <p:cNvSpPr>
            <a:spLocks noGrp="1"/>
          </p:cNvSpPr>
          <p:nvPr>
            <p:ph sz="half" idx="1"/>
          </p:nvPr>
        </p:nvSpPr>
        <p:spPr>
          <a:xfrm>
            <a:off x="226342" y="793794"/>
            <a:ext cx="10607039" cy="234177"/>
          </a:xfrm>
        </p:spPr>
        <p:txBody>
          <a:bodyPr/>
          <a:lstStyle/>
          <a:p>
            <a:r>
              <a:rPr lang="en-US" sz="1400" dirty="0">
                <a:solidFill>
                  <a:schemeClr val="tx1">
                    <a:lumMod val="60000"/>
                    <a:lumOff val="40000"/>
                  </a:schemeClr>
                </a:solidFill>
              </a:rPr>
              <a:t>Ideal </a:t>
            </a:r>
            <a:r>
              <a:rPr lang="en-US" sz="1400" dirty="0" err="1">
                <a:solidFill>
                  <a:schemeClr val="tx1">
                    <a:lumMod val="60000"/>
                    <a:lumOff val="40000"/>
                  </a:schemeClr>
                </a:solidFill>
              </a:rPr>
              <a:t>PremierColor</a:t>
            </a:r>
            <a:r>
              <a:rPr lang="en-US" sz="1400" dirty="0">
                <a:solidFill>
                  <a:schemeClr val="tx1">
                    <a:lumMod val="60000"/>
                    <a:lumOff val="40000"/>
                  </a:schemeClr>
                </a:solidFill>
              </a:rPr>
              <a:t> coverage and Ultra HD 4K clarity for every color professional.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3944857096"/>
              </p:ext>
            </p:extLst>
          </p:nvPr>
        </p:nvGraphicFramePr>
        <p:xfrm>
          <a:off x="226342" y="1335631"/>
          <a:ext cx="11655553" cy="4849145"/>
        </p:xfrm>
        <a:graphic>
          <a:graphicData uri="http://schemas.openxmlformats.org/drawingml/2006/table">
            <a:tbl>
              <a:tblPr firstRow="1" bandRow="1"/>
              <a:tblGrid>
                <a:gridCol w="1780033"/>
                <a:gridCol w="2653760"/>
                <a:gridCol w="2245991"/>
                <a:gridCol w="4975769"/>
              </a:tblGrid>
              <a:tr h="838178">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reinforce Dell’s leadership with UltraSharp monitors with a disruptively priced Ultra HD resolution, high color performance monitor</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gain a large following of power users with innovative, cutting edge screen technology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Soundbar – AC511</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X-Rite i1Display Pro Colorimeter</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74721">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Professionals working on color-critical projects </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914">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400" i="0" dirty="0" smtClean="0">
                          <a:solidFill>
                            <a:schemeClr val="tx2"/>
                          </a:solidFill>
                          <a:latin typeface="+mj-lt"/>
                        </a:rPr>
                        <a:t>Why it</a:t>
                      </a:r>
                      <a:r>
                        <a:rPr lang="en-US" sz="1400" i="0" baseline="0" dirty="0" smtClean="0">
                          <a:solidFill>
                            <a:schemeClr val="tx2"/>
                          </a:solidFill>
                          <a:latin typeface="+mj-lt"/>
                        </a:rPr>
                        <a:t> matters</a:t>
                      </a:r>
                      <a:endParaRPr lang="en-US" sz="14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Dell </a:t>
                      </a:r>
                      <a:r>
                        <a:rPr lang="en-US" sz="1000" b="1" dirty="0" err="1" smtClean="0">
                          <a:solidFill>
                            <a:schemeClr val="bg2"/>
                          </a:solidFill>
                          <a:latin typeface="+mj-lt"/>
                        </a:rPr>
                        <a:t>PremierColor</a:t>
                      </a:r>
                      <a:r>
                        <a:rPr lang="en-US" sz="1000" b="1" dirty="0" smtClean="0">
                          <a:solidFill>
                            <a:schemeClr val="bg2"/>
                          </a:solidFill>
                          <a:latin typeface="+mj-lt"/>
                        </a:rPr>
                        <a:t>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Experience wide 99% </a:t>
                      </a:r>
                      <a:r>
                        <a:rPr lang="en-US" sz="1000" b="0" baseline="0" dirty="0" err="1" smtClean="0">
                          <a:solidFill>
                            <a:schemeClr val="bg2"/>
                          </a:solidFill>
                          <a:latin typeface="Arial" panose="020B0604020202020204" pitchFamily="34" charset="0"/>
                          <a:cs typeface="Arial" panose="020B0604020202020204" pitchFamily="34" charset="0"/>
                        </a:rPr>
                        <a:t>AdobeRGB</a:t>
                      </a:r>
                      <a:r>
                        <a:rPr lang="en-US" sz="1000" b="0" baseline="0" dirty="0" smtClean="0">
                          <a:solidFill>
                            <a:schemeClr val="bg2"/>
                          </a:solidFill>
                          <a:latin typeface="Arial" panose="020B0604020202020204" pitchFamily="34" charset="0"/>
                          <a:cs typeface="Arial" panose="020B0604020202020204" pitchFamily="34" charset="0"/>
                        </a:rPr>
                        <a:t>, 100% </a:t>
                      </a:r>
                      <a:r>
                        <a:rPr lang="en-US" sz="1000" b="0" baseline="0" dirty="0" err="1" smtClean="0">
                          <a:solidFill>
                            <a:schemeClr val="bg2"/>
                          </a:solidFill>
                          <a:latin typeface="Arial" panose="020B0604020202020204" pitchFamily="34" charset="0"/>
                          <a:cs typeface="Arial" panose="020B0604020202020204" pitchFamily="34" charset="0"/>
                        </a:rPr>
                        <a:t>sRGB</a:t>
                      </a:r>
                      <a:r>
                        <a:rPr lang="en-US" sz="1000" b="0" baseline="0" dirty="0" smtClean="0">
                          <a:solidFill>
                            <a:schemeClr val="bg2"/>
                          </a:solidFill>
                          <a:latin typeface="Arial" panose="020B0604020202020204" pitchFamily="34" charset="0"/>
                          <a:cs typeface="Arial" panose="020B0604020202020204" pitchFamily="34" charset="0"/>
                        </a:rPr>
                        <a:t> color coverage with a </a:t>
                      </a:r>
                      <a:r>
                        <a:rPr lang="en-US" sz="1000" b="0" baseline="0" dirty="0" err="1" smtClean="0">
                          <a:solidFill>
                            <a:schemeClr val="bg2"/>
                          </a:solidFill>
                          <a:latin typeface="Arial" panose="020B0604020202020204" pitchFamily="34" charset="0"/>
                          <a:cs typeface="Arial" panose="020B0604020202020204" pitchFamily="34" charset="0"/>
                        </a:rPr>
                        <a:t>deltaE</a:t>
                      </a:r>
                      <a:r>
                        <a:rPr lang="en-US" sz="1000" b="0" baseline="0" dirty="0" smtClean="0">
                          <a:solidFill>
                            <a:schemeClr val="bg2"/>
                          </a:solidFill>
                          <a:latin typeface="Arial" panose="020B0604020202020204" pitchFamily="34" charset="0"/>
                          <a:cs typeface="Arial" panose="020B0604020202020204" pitchFamily="34" charset="0"/>
                        </a:rPr>
                        <a:t>&lt;2</a:t>
                      </a:r>
                      <a:endParaRPr lang="en-US" sz="100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Provides those professionals working on color-critical projects with the ideal tools they need to do their best work. Colors appear vivid, vibrant and true-to-life – highly accurate and extremely close to what you see around you. Precise colors are available immediately upon set up – no special calibration to access them.</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493046">
                <a:tc>
                  <a:txBody>
                    <a:bodyPr/>
                    <a:lstStyle/>
                    <a:p>
                      <a:pPr algn="l"/>
                      <a:r>
                        <a:rPr lang="en-US" sz="1000" b="1" dirty="0" smtClean="0">
                          <a:solidFill>
                            <a:schemeClr val="bg2"/>
                          </a:solidFill>
                          <a:latin typeface="+mj-lt"/>
                        </a:rPr>
                        <a:t>Customizable color</a:t>
                      </a:r>
                      <a:r>
                        <a:rPr lang="en-US" sz="1000" b="1" baseline="0" dirty="0" smtClean="0">
                          <a:solidFill>
                            <a:schemeClr val="bg2"/>
                          </a:solidFill>
                          <a:latin typeface="+mj-lt"/>
                        </a:rPr>
                        <a:t> palettes</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Convenience</a:t>
                      </a:r>
                      <a:r>
                        <a:rPr lang="en-US" sz="1000" b="0" baseline="0" dirty="0" smtClean="0">
                          <a:solidFill>
                            <a:schemeClr val="bg2"/>
                          </a:solidFill>
                          <a:latin typeface="Arial" panose="020B0604020202020204" pitchFamily="34" charset="0"/>
                          <a:cs typeface="Arial" panose="020B0604020202020204" pitchFamily="34" charset="0"/>
                        </a:rPr>
                        <a:t> and availability of customization means users can save the palettes they need for special projects as needed.</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56089">
                <a:tc>
                  <a:txBody>
                    <a:bodyPr/>
                    <a:lstStyle/>
                    <a:p>
                      <a:pPr algn="l"/>
                      <a:r>
                        <a:rPr lang="en-US" sz="1000" b="1" dirty="0" smtClean="0">
                          <a:solidFill>
                            <a:schemeClr val="bg2"/>
                          </a:solidFill>
                          <a:latin typeface="+mj-lt"/>
                        </a:rPr>
                        <a:t>Ultra HD 4K resolution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View more content and details onscreen </a:t>
                      </a:r>
                      <a:endParaRPr lang="en-US" sz="100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With Ultra HD 4K resolution (</a:t>
                      </a:r>
                      <a:r>
                        <a:rPr lang="da-DK" sz="1000" b="0" i="0" u="none" strike="noStrike" kern="1200" baseline="0" dirty="0" smtClean="0">
                          <a:solidFill>
                            <a:schemeClr val="bg2"/>
                          </a:solidFill>
                          <a:latin typeface="Arial" panose="020B0604020202020204" pitchFamily="34" charset="0"/>
                          <a:ea typeface="+mn-ea"/>
                          <a:cs typeface="Arial" panose="020B0604020202020204" pitchFamily="34" charset="0"/>
                        </a:rPr>
                        <a:t>3840 x 2160 at 60 Hz)</a:t>
                      </a:r>
                      <a:r>
                        <a:rPr lang="en-US" sz="1000" b="0" dirty="0" smtClean="0">
                          <a:solidFill>
                            <a:schemeClr val="bg2"/>
                          </a:solidFill>
                          <a:latin typeface="Arial" panose="020B0604020202020204" pitchFamily="34" charset="0"/>
                          <a:cs typeface="Arial" panose="020B0604020202020204" pitchFamily="34" charset="0"/>
                        </a:rPr>
                        <a:t>, view more content and details onscreen – over 6</a:t>
                      </a:r>
                      <a:r>
                        <a:rPr lang="en-US" sz="1000" b="0" baseline="0" dirty="0" smtClean="0">
                          <a:solidFill>
                            <a:schemeClr val="bg2"/>
                          </a:solidFill>
                          <a:latin typeface="Arial" panose="020B0604020202020204" pitchFamily="34" charset="0"/>
                          <a:cs typeface="Arial" panose="020B0604020202020204" pitchFamily="34" charset="0"/>
                        </a:rPr>
                        <a:t> million more pixels than Full HD – over 8 million pixels of creativity to view, so every subtle nuance can be seen and animated.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HDMI 2.0/MHL 2.0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smtClean="0">
                          <a:solidFill>
                            <a:schemeClr val="bg2"/>
                          </a:solidFill>
                          <a:latin typeface="Arial" panose="020B0604020202020204" pitchFamily="34" charset="0"/>
                          <a:cs typeface="Arial" panose="020B0604020202020204" pitchFamily="34" charset="0"/>
                        </a:rPr>
                        <a:t>4K images can be transferred at 60 Hz</a:t>
                      </a:r>
                      <a:endParaRPr lang="fr-FR"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Provides</a:t>
                      </a:r>
                      <a:r>
                        <a:rPr lang="en-US" sz="1000" b="0" baseline="0" dirty="0" smtClean="0">
                          <a:solidFill>
                            <a:schemeClr val="bg2"/>
                          </a:solidFill>
                          <a:latin typeface="Arial" panose="020B0604020202020204" pitchFamily="34" charset="0"/>
                          <a:cs typeface="Arial" panose="020B0604020202020204" pitchFamily="34" charset="0"/>
                        </a:rPr>
                        <a:t> uncompromising picture quality.</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56089">
                <a:tc>
                  <a:txBody>
                    <a:bodyPr/>
                    <a:lstStyle/>
                    <a:p>
                      <a:pPr algn="l"/>
                      <a:r>
                        <a:rPr lang="en-US" sz="1000" b="1" dirty="0" smtClean="0">
                          <a:solidFill>
                            <a:schemeClr val="bg2"/>
                          </a:solidFill>
                          <a:latin typeface="+mj-lt"/>
                        </a:rPr>
                        <a:t>In-plane switching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an ultra-wide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Everyone can see accurate colors and images when</a:t>
                      </a:r>
                      <a:r>
                        <a:rPr lang="en-US" sz="1000" b="0" baseline="0" dirty="0" smtClean="0">
                          <a:solidFill>
                            <a:schemeClr val="bg2"/>
                          </a:solidFill>
                          <a:latin typeface="Arial" panose="020B0604020202020204" pitchFamily="34" charset="0"/>
                          <a:cs typeface="Arial" panose="020B0604020202020204" pitchFamily="34" charset="0"/>
                        </a:rPr>
                        <a:t> c</a:t>
                      </a:r>
                      <a:r>
                        <a:rPr lang="en-US" sz="1000" b="0" dirty="0" smtClean="0">
                          <a:solidFill>
                            <a:schemeClr val="bg2"/>
                          </a:solidFill>
                          <a:latin typeface="Arial" panose="020B0604020202020204" pitchFamily="34" charset="0"/>
                          <a:cs typeface="Arial" panose="020B0604020202020204" pitchFamily="34" charset="0"/>
                        </a:rPr>
                        <a:t>ollaborating around your desk</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bl>
          </a:graphicData>
        </a:graphic>
      </p:graphicFrame>
      <p:grpSp>
        <p:nvGrpSpPr>
          <p:cNvPr id="23" name="Group 22"/>
          <p:cNvGrpSpPr/>
          <p:nvPr/>
        </p:nvGrpSpPr>
        <p:grpSpPr>
          <a:xfrm flipV="1">
            <a:off x="245004" y="109828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17" name="Picture 16" descr="premiercolor_icon_rgb_final.jpg"/>
          <p:cNvPicPr>
            <a:picLocks noChangeAspect="1"/>
          </p:cNvPicPr>
          <p:nvPr/>
        </p:nvPicPr>
        <p:blipFill>
          <a:blip r:embed="rId5"/>
          <a:stretch>
            <a:fillRect/>
          </a:stretch>
        </p:blipFill>
        <p:spPr>
          <a:xfrm>
            <a:off x="9844756" y="1132338"/>
            <a:ext cx="548640" cy="548640"/>
          </a:xfrm>
          <a:prstGeom prst="rect">
            <a:avLst/>
          </a:prstGeom>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38125" y="1082785"/>
            <a:ext cx="1372719" cy="128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163078" y="6361631"/>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0" name="Group 29"/>
          <p:cNvGrpSpPr/>
          <p:nvPr/>
        </p:nvGrpSpPr>
        <p:grpSpPr>
          <a:xfrm>
            <a:off x="10169456" y="72125"/>
            <a:ext cx="914400" cy="731520"/>
            <a:chOff x="10169456" y="72125"/>
            <a:chExt cx="914400" cy="731520"/>
          </a:xfrm>
        </p:grpSpPr>
        <p:sp>
          <p:nvSpPr>
            <p:cNvPr id="31" name="Rectangle 30"/>
            <p:cNvSpPr/>
            <p:nvPr/>
          </p:nvSpPr>
          <p:spPr>
            <a:xfrm>
              <a:off x="10169456" y="72125"/>
              <a:ext cx="914400" cy="731520"/>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2" name="Group 31"/>
            <p:cNvGrpSpPr>
              <a:grpSpLocks noChangeAspect="1"/>
            </p:cNvGrpSpPr>
            <p:nvPr/>
          </p:nvGrpSpPr>
          <p:grpSpPr>
            <a:xfrm>
              <a:off x="10489496" y="192642"/>
              <a:ext cx="274320" cy="433425"/>
              <a:chOff x="753554" y="5820246"/>
              <a:chExt cx="429260" cy="678230"/>
            </a:xfrm>
          </p:grpSpPr>
          <p:sp>
            <p:nvSpPr>
              <p:cNvPr id="33"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34"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35"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36"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37"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38"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nvGrpSpPr>
          <p:cNvPr id="39" name="Group 38"/>
          <p:cNvGrpSpPr/>
          <p:nvPr/>
        </p:nvGrpSpPr>
        <p:grpSpPr>
          <a:xfrm>
            <a:off x="11130511" y="71605"/>
            <a:ext cx="914400" cy="731520"/>
            <a:chOff x="11130511" y="71605"/>
            <a:chExt cx="914400" cy="731520"/>
          </a:xfrm>
        </p:grpSpPr>
        <p:sp>
          <p:nvSpPr>
            <p:cNvPr id="40" name="Rectangle 39"/>
            <p:cNvSpPr/>
            <p:nvPr/>
          </p:nvSpPr>
          <p:spPr>
            <a:xfrm>
              <a:off x="11130511" y="71605"/>
              <a:ext cx="914400" cy="73152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1" name="Group 40"/>
            <p:cNvGrpSpPr>
              <a:grpSpLocks noChangeAspect="1"/>
            </p:cNvGrpSpPr>
            <p:nvPr/>
          </p:nvGrpSpPr>
          <p:grpSpPr>
            <a:xfrm>
              <a:off x="11404831" y="205294"/>
              <a:ext cx="365760" cy="464141"/>
              <a:chOff x="700396" y="366353"/>
              <a:chExt cx="525543" cy="666902"/>
            </a:xfrm>
          </p:grpSpPr>
          <p:sp>
            <p:nvSpPr>
              <p:cNvPr id="42"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3"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4"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5"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6"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0476" y="1988638"/>
            <a:ext cx="457200" cy="457200"/>
          </a:xfrm>
          <a:prstGeom prst="rect">
            <a:avLst/>
          </a:prstGeom>
        </p:spPr>
      </p:pic>
    </p:spTree>
    <p:extLst>
      <p:ext uri="{BB962C8B-B14F-4D97-AF65-F5344CB8AC3E}">
        <p14:creationId xmlns:p14="http://schemas.microsoft.com/office/powerpoint/2010/main" val="1525331641"/>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spcAft>
                <a:spcPts val="600"/>
              </a:spcAft>
              <a:defRPr/>
            </a:pPr>
            <a:r>
              <a:rPr lang="en-US" sz="2400" dirty="0">
                <a:solidFill>
                  <a:srgbClr val="0085C3"/>
                </a:solidFill>
              </a:rPr>
              <a:t>Dell UltraSharp Monitors with </a:t>
            </a:r>
            <a:r>
              <a:rPr lang="en-US" sz="2400" dirty="0" err="1" smtClean="0">
                <a:solidFill>
                  <a:srgbClr val="0085C3"/>
                </a:solidFill>
              </a:rPr>
              <a:t>PremierColor</a:t>
            </a:r>
            <a:r>
              <a:rPr lang="en-US" sz="2400" dirty="0" smtClean="0">
                <a:solidFill>
                  <a:srgbClr val="0085C3"/>
                </a:solidFill>
              </a:rPr>
              <a:t>: UP2716D / UP2516D</a:t>
            </a:r>
            <a:r>
              <a:rPr lang="en-US" sz="2400" dirty="0">
                <a:solidFill>
                  <a:srgbClr val="0085C3"/>
                </a:solidFill>
              </a:rPr>
              <a:t/>
            </a:r>
            <a:br>
              <a:rPr lang="en-US" sz="2400" dirty="0">
                <a:solidFill>
                  <a:srgbClr val="0085C3"/>
                </a:solidFill>
              </a:rPr>
            </a:br>
            <a:endParaRPr lang="en-US" sz="2400" dirty="0">
              <a:solidFill>
                <a:srgbClr val="0085C3"/>
              </a:solidFill>
            </a:endParaRPr>
          </a:p>
        </p:txBody>
      </p:sp>
      <p:sp>
        <p:nvSpPr>
          <p:cNvPr id="6" name="Text Placeholder 5"/>
          <p:cNvSpPr>
            <a:spLocks noGrp="1"/>
          </p:cNvSpPr>
          <p:nvPr>
            <p:ph sz="half" idx="1"/>
          </p:nvPr>
        </p:nvSpPr>
        <p:spPr>
          <a:xfrm>
            <a:off x="226342" y="793794"/>
            <a:ext cx="10607039" cy="234177"/>
          </a:xfrm>
        </p:spPr>
        <p:txBody>
          <a:bodyPr/>
          <a:lstStyle/>
          <a:p>
            <a:r>
              <a:rPr lang="en-US" sz="1400" dirty="0">
                <a:solidFill>
                  <a:schemeClr val="tx1">
                    <a:lumMod val="60000"/>
                    <a:lumOff val="40000"/>
                  </a:schemeClr>
                </a:solidFill>
              </a:rPr>
              <a:t>Ideal </a:t>
            </a:r>
            <a:r>
              <a:rPr lang="en-US" sz="1400" dirty="0" err="1">
                <a:solidFill>
                  <a:schemeClr val="tx1">
                    <a:lumMod val="60000"/>
                    <a:lumOff val="40000"/>
                  </a:schemeClr>
                </a:solidFill>
              </a:rPr>
              <a:t>PremierColor</a:t>
            </a:r>
            <a:r>
              <a:rPr lang="en-US" sz="1400" dirty="0">
                <a:solidFill>
                  <a:schemeClr val="tx1">
                    <a:lumMod val="60000"/>
                    <a:lumOff val="40000"/>
                  </a:schemeClr>
                </a:solidFill>
              </a:rPr>
              <a:t> coverage </a:t>
            </a:r>
            <a:r>
              <a:rPr lang="en-US" sz="1400" dirty="0" smtClean="0">
                <a:solidFill>
                  <a:schemeClr val="tx1">
                    <a:lumMod val="60000"/>
                    <a:lumOff val="40000"/>
                  </a:schemeClr>
                </a:solidFill>
              </a:rPr>
              <a:t>for </a:t>
            </a:r>
            <a:r>
              <a:rPr lang="en-US" sz="1400" dirty="0">
                <a:solidFill>
                  <a:schemeClr val="tx1">
                    <a:lumMod val="60000"/>
                    <a:lumOff val="40000"/>
                  </a:schemeClr>
                </a:solidFill>
              </a:rPr>
              <a:t>every color professional.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2763179696"/>
              </p:ext>
            </p:extLst>
          </p:nvPr>
        </p:nvGraphicFramePr>
        <p:xfrm>
          <a:off x="226342" y="1335631"/>
          <a:ext cx="11655553" cy="4713998"/>
        </p:xfrm>
        <a:graphic>
          <a:graphicData uri="http://schemas.openxmlformats.org/drawingml/2006/table">
            <a:tbl>
              <a:tblPr firstRow="1" bandRow="1"/>
              <a:tblGrid>
                <a:gridCol w="1919699"/>
                <a:gridCol w="2514094"/>
                <a:gridCol w="2245991"/>
                <a:gridCol w="4975769"/>
              </a:tblGrid>
              <a:tr h="838178">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Drive margin contribution to the Dell monitor portfolio</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Elevate competitiveness of Dell UltraSharp Monitors with </a:t>
                      </a:r>
                      <a:r>
                        <a:rPr kumimoji="0" lang="en-US" sz="1100" b="0" i="0" u="none" strike="noStrike" kern="1200" cap="none" spc="0" normalizeH="0" baseline="0" noProof="0" dirty="0" err="1" smtClean="0">
                          <a:ln>
                            <a:noFill/>
                          </a:ln>
                          <a:solidFill>
                            <a:schemeClr val="bg2"/>
                          </a:solidFill>
                          <a:effectLst/>
                          <a:uLnTx/>
                          <a:uFillTx/>
                          <a:latin typeface="+mn-lt"/>
                          <a:ea typeface="+mn-ea"/>
                          <a:cs typeface="+mn-cs"/>
                        </a:rPr>
                        <a:t>PremierColor</a:t>
                      </a:r>
                      <a:r>
                        <a:rPr kumimoji="0" lang="en-US" sz="1100" b="0" i="0" u="none" strike="noStrike" kern="1200" cap="none" spc="0" normalizeH="0" baseline="0" noProof="0" dirty="0" smtClean="0">
                          <a:ln>
                            <a:noFill/>
                          </a:ln>
                          <a:solidFill>
                            <a:schemeClr val="bg2"/>
                          </a:solidFill>
                          <a:effectLst/>
                          <a:uLnTx/>
                          <a:uFillTx/>
                          <a:latin typeface="+mn-lt"/>
                          <a:ea typeface="+mn-ea"/>
                          <a:cs typeface="+mn-cs"/>
                        </a:rPr>
                        <a:t> with improved color specs and manageability, narrow bezel design and QHD resolution</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Soundbar – AC511</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X-Rite i1Display Pro Colorimeter</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74721">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Professionals working on color-critical projects </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914">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400" i="0" dirty="0" smtClean="0">
                          <a:solidFill>
                            <a:schemeClr val="tx2"/>
                          </a:solidFill>
                          <a:latin typeface="+mj-lt"/>
                        </a:rPr>
                        <a:t>Why it</a:t>
                      </a:r>
                      <a:r>
                        <a:rPr lang="en-US" sz="1400" i="0" baseline="0" dirty="0" smtClean="0">
                          <a:solidFill>
                            <a:schemeClr val="tx2"/>
                          </a:solidFill>
                          <a:latin typeface="+mj-lt"/>
                        </a:rPr>
                        <a:t> matters</a:t>
                      </a:r>
                      <a:endParaRPr lang="en-US" sz="14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Dell </a:t>
                      </a:r>
                      <a:r>
                        <a:rPr lang="en-US" sz="1000" b="1" dirty="0" err="1" smtClean="0">
                          <a:solidFill>
                            <a:schemeClr val="bg2"/>
                          </a:solidFill>
                          <a:latin typeface="+mj-lt"/>
                        </a:rPr>
                        <a:t>PremierColor</a:t>
                      </a:r>
                      <a:r>
                        <a:rPr lang="en-US" sz="1000" b="1" dirty="0" smtClean="0">
                          <a:solidFill>
                            <a:schemeClr val="bg2"/>
                          </a:solidFill>
                          <a:latin typeface="+mj-lt"/>
                        </a:rPr>
                        <a:t>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Experience wide 99% </a:t>
                      </a:r>
                      <a:r>
                        <a:rPr lang="en-US" sz="1000" b="0" baseline="0" dirty="0" err="1" smtClean="0">
                          <a:solidFill>
                            <a:schemeClr val="bg2"/>
                          </a:solidFill>
                          <a:latin typeface="Arial" panose="020B0604020202020204" pitchFamily="34" charset="0"/>
                          <a:cs typeface="Arial" panose="020B0604020202020204" pitchFamily="34" charset="0"/>
                        </a:rPr>
                        <a:t>AdobeRGB</a:t>
                      </a:r>
                      <a:r>
                        <a:rPr lang="en-US" sz="1000" b="0" baseline="0" dirty="0" smtClean="0">
                          <a:solidFill>
                            <a:schemeClr val="bg2"/>
                          </a:solidFill>
                          <a:latin typeface="Arial" panose="020B0604020202020204" pitchFamily="34" charset="0"/>
                          <a:cs typeface="Arial" panose="020B0604020202020204" pitchFamily="34" charset="0"/>
                        </a:rPr>
                        <a:t>, 100% </a:t>
                      </a:r>
                      <a:r>
                        <a:rPr lang="en-US" sz="1000" b="0" baseline="0" dirty="0" err="1" smtClean="0">
                          <a:solidFill>
                            <a:schemeClr val="bg2"/>
                          </a:solidFill>
                          <a:latin typeface="Arial" panose="020B0604020202020204" pitchFamily="34" charset="0"/>
                          <a:cs typeface="Arial" panose="020B0604020202020204" pitchFamily="34" charset="0"/>
                        </a:rPr>
                        <a:t>sRGB</a:t>
                      </a:r>
                      <a:r>
                        <a:rPr lang="en-US" sz="1000" b="0" baseline="0" dirty="0" smtClean="0">
                          <a:solidFill>
                            <a:schemeClr val="bg2"/>
                          </a:solidFill>
                          <a:latin typeface="Arial" panose="020B0604020202020204" pitchFamily="34" charset="0"/>
                          <a:cs typeface="Arial" panose="020B0604020202020204" pitchFamily="34" charset="0"/>
                        </a:rPr>
                        <a:t> color coverage with a </a:t>
                      </a:r>
                      <a:r>
                        <a:rPr lang="en-US" sz="1000" b="0" baseline="0" dirty="0" err="1" smtClean="0">
                          <a:solidFill>
                            <a:schemeClr val="bg2"/>
                          </a:solidFill>
                          <a:latin typeface="Arial" panose="020B0604020202020204" pitchFamily="34" charset="0"/>
                          <a:cs typeface="Arial" panose="020B0604020202020204" pitchFamily="34" charset="0"/>
                        </a:rPr>
                        <a:t>deltaE</a:t>
                      </a:r>
                      <a:r>
                        <a:rPr lang="en-US" sz="1000" b="0" baseline="0" dirty="0" smtClean="0">
                          <a:solidFill>
                            <a:schemeClr val="bg2"/>
                          </a:solidFill>
                          <a:latin typeface="Arial" panose="020B0604020202020204" pitchFamily="34" charset="0"/>
                          <a:cs typeface="Arial" panose="020B0604020202020204" pitchFamily="34" charset="0"/>
                        </a:rPr>
                        <a:t>&lt;2</a:t>
                      </a:r>
                      <a:endParaRPr lang="en-US" sz="100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Colors appear vivid, vibrant and true-to-life – highly accurate and extremely close to what you see around you. Precise colors are available immediately upon set up – no special calibration to access them.</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06610">
                <a:tc>
                  <a:txBody>
                    <a:bodyPr/>
                    <a:lstStyle/>
                    <a:p>
                      <a:pPr algn="l"/>
                      <a:r>
                        <a:rPr lang="en-US" sz="1000" b="1" dirty="0" smtClean="0">
                          <a:solidFill>
                            <a:schemeClr val="bg2"/>
                          </a:solidFill>
                          <a:latin typeface="+mj-lt"/>
                        </a:rPr>
                        <a:t>Customizable color</a:t>
                      </a:r>
                      <a:r>
                        <a:rPr lang="en-US" sz="1000" b="1" baseline="0" dirty="0" smtClean="0">
                          <a:solidFill>
                            <a:schemeClr val="bg2"/>
                          </a:solidFill>
                          <a:latin typeface="+mj-lt"/>
                        </a:rPr>
                        <a:t> palettes</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Convenience</a:t>
                      </a:r>
                      <a:r>
                        <a:rPr lang="en-US" sz="1000" b="0" baseline="0" dirty="0" smtClean="0">
                          <a:solidFill>
                            <a:schemeClr val="bg2"/>
                          </a:solidFill>
                          <a:latin typeface="Arial" panose="020B0604020202020204" pitchFamily="34" charset="0"/>
                          <a:cs typeface="Arial" panose="020B0604020202020204" pitchFamily="34" charset="0"/>
                        </a:rPr>
                        <a:t> and availability of customization means users can save the palettes they need for special projects as needed.</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56089">
                <a:tc>
                  <a:txBody>
                    <a:bodyPr/>
                    <a:lstStyle/>
                    <a:p>
                      <a:pPr algn="l"/>
                      <a:r>
                        <a:rPr lang="en-US" sz="1000" b="1" dirty="0" smtClean="0">
                          <a:solidFill>
                            <a:schemeClr val="bg2"/>
                          </a:solidFill>
                          <a:latin typeface="+mj-lt"/>
                        </a:rPr>
                        <a:t>QHD resolution and ultra-wide viewing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Great for collaboration and sharing screen.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gridSpan="2">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Outstanding screen clarity with QHD resolution, while ultra-wide viewing angle means colors are consistent from virtually any angle.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SDK (Software Development Kit)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Customize Dell UltraSharp monitors to preferred in-house custom color system</a:t>
                      </a:r>
                      <a:endParaRPr lang="fr-FR"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121917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Easily manage color space and control video layout.</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56089">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KVM (Keyboard, video, mouse)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View applications between two PCs simultaneously on one screen and manage content with just one keyboard and mouse.</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Ultra-thin bezel 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Great for multi-monitor</a:t>
                      </a:r>
                      <a:r>
                        <a:rPr lang="en-US" sz="1000" b="0" baseline="0" dirty="0" smtClean="0">
                          <a:solidFill>
                            <a:schemeClr val="bg2"/>
                          </a:solidFill>
                          <a:latin typeface="Arial" panose="020B0604020202020204" pitchFamily="34" charset="0"/>
                          <a:cs typeface="Arial" panose="020B0604020202020204" pitchFamily="34" charset="0"/>
                        </a:rPr>
                        <a:t> set-up so popular with designers.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grpSp>
        <p:nvGrpSpPr>
          <p:cNvPr id="23" name="Group 22"/>
          <p:cNvGrpSpPr/>
          <p:nvPr/>
        </p:nvGrpSpPr>
        <p:grpSpPr>
          <a:xfrm flipV="1">
            <a:off x="245004" y="109828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17" name="Picture 16" descr="premiercolor_icon_rgb_final.jpg"/>
          <p:cNvPicPr>
            <a:picLocks noChangeAspect="1"/>
          </p:cNvPicPr>
          <p:nvPr/>
        </p:nvPicPr>
        <p:blipFill>
          <a:blip r:embed="rId5"/>
          <a:stretch>
            <a:fillRect/>
          </a:stretch>
        </p:blipFill>
        <p:spPr>
          <a:xfrm>
            <a:off x="9844756" y="1132338"/>
            <a:ext cx="548640" cy="548640"/>
          </a:xfrm>
          <a:prstGeom prst="rect">
            <a:avLst/>
          </a:prstGeom>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1584" y="1195698"/>
            <a:ext cx="1463040" cy="136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2" name="Group 1"/>
          <p:cNvGrpSpPr/>
          <p:nvPr/>
        </p:nvGrpSpPr>
        <p:grpSpPr>
          <a:xfrm>
            <a:off x="10169456" y="72125"/>
            <a:ext cx="914400" cy="731520"/>
            <a:chOff x="10169456" y="72125"/>
            <a:chExt cx="914400" cy="731520"/>
          </a:xfrm>
        </p:grpSpPr>
        <p:sp>
          <p:nvSpPr>
            <p:cNvPr id="33" name="Rectangle 32"/>
            <p:cNvSpPr/>
            <p:nvPr/>
          </p:nvSpPr>
          <p:spPr>
            <a:xfrm>
              <a:off x="10169456" y="72125"/>
              <a:ext cx="914400" cy="731520"/>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7" name="Group 36"/>
            <p:cNvGrpSpPr>
              <a:grpSpLocks noChangeAspect="1"/>
            </p:cNvGrpSpPr>
            <p:nvPr/>
          </p:nvGrpSpPr>
          <p:grpSpPr>
            <a:xfrm>
              <a:off x="10489496" y="192642"/>
              <a:ext cx="274320" cy="433425"/>
              <a:chOff x="753554" y="5820246"/>
              <a:chExt cx="429260" cy="678230"/>
            </a:xfrm>
          </p:grpSpPr>
          <p:sp>
            <p:nvSpPr>
              <p:cNvPr id="38"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39"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40"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41"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42"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43"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nvGrpSpPr>
          <p:cNvPr id="3" name="Group 2"/>
          <p:cNvGrpSpPr/>
          <p:nvPr/>
        </p:nvGrpSpPr>
        <p:grpSpPr>
          <a:xfrm>
            <a:off x="11130511" y="71605"/>
            <a:ext cx="914400" cy="731520"/>
            <a:chOff x="11130511" y="71605"/>
            <a:chExt cx="914400" cy="731520"/>
          </a:xfrm>
        </p:grpSpPr>
        <p:sp>
          <p:nvSpPr>
            <p:cNvPr id="31" name="Rectangle 30"/>
            <p:cNvSpPr/>
            <p:nvPr/>
          </p:nvSpPr>
          <p:spPr>
            <a:xfrm>
              <a:off x="11130511" y="71605"/>
              <a:ext cx="914400" cy="73152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4" name="Group 43"/>
            <p:cNvGrpSpPr>
              <a:grpSpLocks noChangeAspect="1"/>
            </p:cNvGrpSpPr>
            <p:nvPr/>
          </p:nvGrpSpPr>
          <p:grpSpPr>
            <a:xfrm>
              <a:off x="11404831" y="205294"/>
              <a:ext cx="365760" cy="464141"/>
              <a:chOff x="700396" y="366353"/>
              <a:chExt cx="525543" cy="666902"/>
            </a:xfrm>
          </p:grpSpPr>
          <p:sp>
            <p:nvSpPr>
              <p:cNvPr id="45"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6"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7"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8"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9"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spTree>
    <p:extLst>
      <p:ext uri="{BB962C8B-B14F-4D97-AF65-F5344CB8AC3E}">
        <p14:creationId xmlns:p14="http://schemas.microsoft.com/office/powerpoint/2010/main" val="4179824270"/>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spcAft>
                <a:spcPts val="600"/>
              </a:spcAft>
              <a:defRPr/>
            </a:pPr>
            <a:r>
              <a:rPr lang="en-US" sz="2400" dirty="0">
                <a:solidFill>
                  <a:srgbClr val="0085C3"/>
                </a:solidFill>
              </a:rPr>
              <a:t>Dell UltraSharp Monitors with </a:t>
            </a:r>
            <a:r>
              <a:rPr lang="en-US" sz="2400" dirty="0" smtClean="0">
                <a:solidFill>
                  <a:srgbClr val="0085C3"/>
                </a:solidFill>
              </a:rPr>
              <a:t>PremierColor: UP3017* / U2413 (US only)</a:t>
            </a:r>
            <a:r>
              <a:rPr lang="en-US" sz="2400" dirty="0">
                <a:solidFill>
                  <a:srgbClr val="0085C3"/>
                </a:solidFill>
              </a:rPr>
              <a:t/>
            </a:r>
            <a:br>
              <a:rPr lang="en-US" sz="2400" dirty="0">
                <a:solidFill>
                  <a:srgbClr val="0085C3"/>
                </a:solidFill>
              </a:rPr>
            </a:br>
            <a:endParaRPr lang="en-US" sz="2400" dirty="0">
              <a:solidFill>
                <a:srgbClr val="0085C3"/>
              </a:solidFill>
            </a:endParaRPr>
          </a:p>
        </p:txBody>
      </p:sp>
      <p:sp>
        <p:nvSpPr>
          <p:cNvPr id="6" name="Text Placeholder 5"/>
          <p:cNvSpPr>
            <a:spLocks noGrp="1"/>
          </p:cNvSpPr>
          <p:nvPr>
            <p:ph sz="half" idx="1"/>
          </p:nvPr>
        </p:nvSpPr>
        <p:spPr>
          <a:xfrm>
            <a:off x="226342" y="793794"/>
            <a:ext cx="10607039" cy="234177"/>
          </a:xfrm>
        </p:spPr>
        <p:txBody>
          <a:bodyPr/>
          <a:lstStyle/>
          <a:p>
            <a:r>
              <a:rPr lang="en-US" sz="1400" dirty="0">
                <a:solidFill>
                  <a:schemeClr val="tx1">
                    <a:lumMod val="60000"/>
                    <a:lumOff val="40000"/>
                  </a:schemeClr>
                </a:solidFill>
              </a:rPr>
              <a:t>Ideal </a:t>
            </a:r>
            <a:r>
              <a:rPr lang="en-US" sz="1400" dirty="0" err="1">
                <a:solidFill>
                  <a:schemeClr val="tx1">
                    <a:lumMod val="60000"/>
                    <a:lumOff val="40000"/>
                  </a:schemeClr>
                </a:solidFill>
              </a:rPr>
              <a:t>PremierColor</a:t>
            </a:r>
            <a:r>
              <a:rPr lang="en-US" sz="1400" dirty="0">
                <a:solidFill>
                  <a:schemeClr val="tx1">
                    <a:lumMod val="60000"/>
                    <a:lumOff val="40000"/>
                  </a:schemeClr>
                </a:solidFill>
              </a:rPr>
              <a:t> coverage </a:t>
            </a:r>
            <a:r>
              <a:rPr lang="en-US" sz="1400" dirty="0" smtClean="0">
                <a:solidFill>
                  <a:schemeClr val="tx1">
                    <a:lumMod val="60000"/>
                    <a:lumOff val="40000"/>
                  </a:schemeClr>
                </a:solidFill>
              </a:rPr>
              <a:t>for </a:t>
            </a:r>
            <a:r>
              <a:rPr lang="en-US" sz="1400" dirty="0">
                <a:solidFill>
                  <a:schemeClr val="tx1">
                    <a:lumMod val="60000"/>
                    <a:lumOff val="40000"/>
                  </a:schemeClr>
                </a:solidFill>
              </a:rPr>
              <a:t>every color professional.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3617745634"/>
              </p:ext>
            </p:extLst>
          </p:nvPr>
        </p:nvGraphicFramePr>
        <p:xfrm>
          <a:off x="226342" y="1335631"/>
          <a:ext cx="11655553" cy="3961669"/>
        </p:xfrm>
        <a:graphic>
          <a:graphicData uri="http://schemas.openxmlformats.org/drawingml/2006/table">
            <a:tbl>
              <a:tblPr firstRow="1" bandRow="1"/>
              <a:tblGrid>
                <a:gridCol w="1919699"/>
                <a:gridCol w="2514094"/>
                <a:gridCol w="2245991"/>
                <a:gridCol w="4975769"/>
              </a:tblGrid>
              <a:tr h="838178">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meet the demands of creative professionals who need a large screen with great color coverage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and accuracy for their color-critical work</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Soundbar – AC511</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X-Rite i1Display Pro Colorimeter</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74721">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Professionals working on color-critical projects </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914">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400" i="0" dirty="0" smtClean="0">
                          <a:solidFill>
                            <a:schemeClr val="tx2"/>
                          </a:solidFill>
                          <a:latin typeface="+mj-lt"/>
                        </a:rPr>
                        <a:t>Why it</a:t>
                      </a:r>
                      <a:r>
                        <a:rPr lang="en-US" sz="1400" i="0" baseline="0" dirty="0" smtClean="0">
                          <a:solidFill>
                            <a:schemeClr val="tx2"/>
                          </a:solidFill>
                          <a:latin typeface="+mj-lt"/>
                        </a:rPr>
                        <a:t> matters</a:t>
                      </a:r>
                      <a:endParaRPr lang="en-US" sz="14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Dell </a:t>
                      </a:r>
                      <a:r>
                        <a:rPr lang="en-US" sz="1000" b="1" dirty="0" err="1" smtClean="0">
                          <a:solidFill>
                            <a:schemeClr val="bg2"/>
                          </a:solidFill>
                          <a:latin typeface="+mj-lt"/>
                        </a:rPr>
                        <a:t>PremierColor</a:t>
                      </a:r>
                      <a:r>
                        <a:rPr lang="en-US" sz="1000" b="1" dirty="0" smtClean="0">
                          <a:solidFill>
                            <a:schemeClr val="bg2"/>
                          </a:solidFill>
                          <a:latin typeface="+mj-lt"/>
                        </a:rPr>
                        <a:t>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Experience wide 99% </a:t>
                      </a:r>
                      <a:r>
                        <a:rPr lang="en-US" sz="1000" b="0" baseline="0" dirty="0" err="1" smtClean="0">
                          <a:solidFill>
                            <a:schemeClr val="bg2"/>
                          </a:solidFill>
                          <a:latin typeface="Arial" panose="020B0604020202020204" pitchFamily="34" charset="0"/>
                          <a:cs typeface="Arial" panose="020B0604020202020204" pitchFamily="34" charset="0"/>
                        </a:rPr>
                        <a:t>AdobeRGB</a:t>
                      </a:r>
                      <a:r>
                        <a:rPr lang="en-US" sz="1000" b="0" baseline="0" dirty="0" smtClean="0">
                          <a:solidFill>
                            <a:schemeClr val="bg2"/>
                          </a:solidFill>
                          <a:latin typeface="Arial" panose="020B0604020202020204" pitchFamily="34" charset="0"/>
                          <a:cs typeface="Arial" panose="020B0604020202020204" pitchFamily="34" charset="0"/>
                        </a:rPr>
                        <a:t>, 100% </a:t>
                      </a:r>
                      <a:r>
                        <a:rPr lang="en-US" sz="1000" b="0" baseline="0" dirty="0" err="1" smtClean="0">
                          <a:solidFill>
                            <a:schemeClr val="bg2"/>
                          </a:solidFill>
                          <a:latin typeface="Arial" panose="020B0604020202020204" pitchFamily="34" charset="0"/>
                          <a:cs typeface="Arial" panose="020B0604020202020204" pitchFamily="34" charset="0"/>
                        </a:rPr>
                        <a:t>sRGB</a:t>
                      </a:r>
                      <a:r>
                        <a:rPr lang="en-US" sz="1000" b="0" baseline="0" dirty="0" smtClean="0">
                          <a:solidFill>
                            <a:schemeClr val="bg2"/>
                          </a:solidFill>
                          <a:latin typeface="Arial" panose="020B0604020202020204" pitchFamily="34" charset="0"/>
                          <a:cs typeface="Arial" panose="020B0604020202020204" pitchFamily="34" charset="0"/>
                        </a:rPr>
                        <a:t> color coverage with a </a:t>
                      </a:r>
                      <a:r>
                        <a:rPr lang="en-US" sz="1000" b="0" baseline="0" dirty="0" err="1" smtClean="0">
                          <a:solidFill>
                            <a:schemeClr val="bg2"/>
                          </a:solidFill>
                          <a:latin typeface="Arial" panose="020B0604020202020204" pitchFamily="34" charset="0"/>
                          <a:cs typeface="Arial" panose="020B0604020202020204" pitchFamily="34" charset="0"/>
                        </a:rPr>
                        <a:t>deltaE</a:t>
                      </a:r>
                      <a:r>
                        <a:rPr lang="en-US" sz="1000" b="0" baseline="0" dirty="0" smtClean="0">
                          <a:solidFill>
                            <a:schemeClr val="bg2"/>
                          </a:solidFill>
                          <a:latin typeface="Arial" panose="020B0604020202020204" pitchFamily="34" charset="0"/>
                          <a:cs typeface="Arial" panose="020B0604020202020204" pitchFamily="34" charset="0"/>
                        </a:rPr>
                        <a:t>&lt;2</a:t>
                      </a:r>
                      <a:endParaRPr lang="en-US" sz="100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Colors appear vivid, vibrant and true-to-life – highly accurate and extremely close to what you see around you. Precise colors are available immediately upon set up – no special calibration to access them.</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06610">
                <a:tc>
                  <a:txBody>
                    <a:bodyPr/>
                    <a:lstStyle/>
                    <a:p>
                      <a:pPr algn="l"/>
                      <a:r>
                        <a:rPr lang="en-US" sz="1000" b="1" dirty="0" smtClean="0">
                          <a:solidFill>
                            <a:schemeClr val="bg2"/>
                          </a:solidFill>
                          <a:latin typeface="+mj-lt"/>
                        </a:rPr>
                        <a:t>Customizable color</a:t>
                      </a:r>
                      <a:r>
                        <a:rPr lang="en-US" sz="1000" b="1" baseline="0" dirty="0" smtClean="0">
                          <a:solidFill>
                            <a:schemeClr val="bg2"/>
                          </a:solidFill>
                          <a:latin typeface="+mj-lt"/>
                        </a:rPr>
                        <a:t> palettes</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Convenience</a:t>
                      </a:r>
                      <a:r>
                        <a:rPr lang="en-US" sz="1000" b="0" baseline="0" dirty="0" smtClean="0">
                          <a:solidFill>
                            <a:schemeClr val="bg2"/>
                          </a:solidFill>
                          <a:latin typeface="Arial" panose="020B0604020202020204" pitchFamily="34" charset="0"/>
                          <a:cs typeface="Arial" panose="020B0604020202020204" pitchFamily="34" charset="0"/>
                        </a:rPr>
                        <a:t> and availability of customization means users can save the palettes they need for special projects as needed.</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56089">
                <a:tc>
                  <a:txBody>
                    <a:bodyPr/>
                    <a:lstStyle/>
                    <a:p>
                      <a:pPr algn="l"/>
                      <a:r>
                        <a:rPr lang="en-US" sz="1000" b="1" dirty="0" smtClean="0">
                          <a:solidFill>
                            <a:schemeClr val="bg2"/>
                          </a:solidFill>
                          <a:latin typeface="+mj-lt"/>
                        </a:rPr>
                        <a:t>Ultra-wide viewing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Great for collaboration and sharing screen.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gridSpan="2">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Ultra-wide viewing angle means colors are consistent from virtually any angle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UP3017: WQXGA resolution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Crystal clear, high resolution images</a:t>
                      </a:r>
                      <a:endParaRPr lang="fr-FR"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UP3017 has 2560 x 1600 WQXGA resolution and a 16:10 aspect ratio, providing superb resolution on an expansive 30 inch screen.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grpSp>
        <p:nvGrpSpPr>
          <p:cNvPr id="23" name="Group 22"/>
          <p:cNvGrpSpPr/>
          <p:nvPr/>
        </p:nvGrpSpPr>
        <p:grpSpPr>
          <a:xfrm flipV="1">
            <a:off x="245004" y="109828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17" name="Picture 16" descr="premiercolor_icon_rgb_final.jpg"/>
          <p:cNvPicPr>
            <a:picLocks noChangeAspect="1"/>
          </p:cNvPicPr>
          <p:nvPr/>
        </p:nvPicPr>
        <p:blipFill>
          <a:blip r:embed="rId5"/>
          <a:stretch>
            <a:fillRect/>
          </a:stretch>
        </p:blipFill>
        <p:spPr>
          <a:xfrm>
            <a:off x="9661666" y="1144008"/>
            <a:ext cx="548640" cy="548640"/>
          </a:xfrm>
          <a:prstGeom prst="rect">
            <a:avLst/>
          </a:prstGeom>
        </p:spPr>
      </p:pic>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9076" y="1001024"/>
            <a:ext cx="1828800" cy="1828800"/>
          </a:xfrm>
          <a:prstGeom prst="rect">
            <a:avLst/>
          </a:prstGeom>
        </p:spPr>
      </p:pic>
      <p:grpSp>
        <p:nvGrpSpPr>
          <p:cNvPr id="37" name="Group 36"/>
          <p:cNvGrpSpPr/>
          <p:nvPr/>
        </p:nvGrpSpPr>
        <p:grpSpPr>
          <a:xfrm>
            <a:off x="10169456" y="72125"/>
            <a:ext cx="914400" cy="731520"/>
            <a:chOff x="10169456" y="72125"/>
            <a:chExt cx="914400" cy="731520"/>
          </a:xfrm>
        </p:grpSpPr>
        <p:sp>
          <p:nvSpPr>
            <p:cNvPr id="38" name="Rectangle 37"/>
            <p:cNvSpPr/>
            <p:nvPr/>
          </p:nvSpPr>
          <p:spPr>
            <a:xfrm>
              <a:off x="10169456" y="72125"/>
              <a:ext cx="914400" cy="731520"/>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9" name="Group 38"/>
            <p:cNvGrpSpPr>
              <a:grpSpLocks noChangeAspect="1"/>
            </p:cNvGrpSpPr>
            <p:nvPr/>
          </p:nvGrpSpPr>
          <p:grpSpPr>
            <a:xfrm>
              <a:off x="10489496" y="192642"/>
              <a:ext cx="274320" cy="433425"/>
              <a:chOff x="753554" y="5820246"/>
              <a:chExt cx="429260" cy="678230"/>
            </a:xfrm>
          </p:grpSpPr>
          <p:sp>
            <p:nvSpPr>
              <p:cNvPr id="40"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41"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42"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43"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44"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45"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nvGrpSpPr>
          <p:cNvPr id="46" name="Group 45"/>
          <p:cNvGrpSpPr/>
          <p:nvPr/>
        </p:nvGrpSpPr>
        <p:grpSpPr>
          <a:xfrm>
            <a:off x="11130511" y="71605"/>
            <a:ext cx="914400" cy="731520"/>
            <a:chOff x="11130511" y="71605"/>
            <a:chExt cx="914400" cy="731520"/>
          </a:xfrm>
        </p:grpSpPr>
        <p:sp>
          <p:nvSpPr>
            <p:cNvPr id="47" name="Rectangle 46"/>
            <p:cNvSpPr/>
            <p:nvPr/>
          </p:nvSpPr>
          <p:spPr>
            <a:xfrm>
              <a:off x="11130511" y="71605"/>
              <a:ext cx="914400" cy="73152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8" name="Group 47"/>
            <p:cNvGrpSpPr>
              <a:grpSpLocks noChangeAspect="1"/>
            </p:cNvGrpSpPr>
            <p:nvPr/>
          </p:nvGrpSpPr>
          <p:grpSpPr>
            <a:xfrm>
              <a:off x="11404831" y="205294"/>
              <a:ext cx="365760" cy="464141"/>
              <a:chOff x="700396" y="366353"/>
              <a:chExt cx="525543" cy="666902"/>
            </a:xfrm>
          </p:grpSpPr>
          <p:sp>
            <p:nvSpPr>
              <p:cNvPr id="49"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50"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1"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2"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3"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1666" y="2144497"/>
            <a:ext cx="457200" cy="457200"/>
          </a:xfrm>
          <a:prstGeom prst="rect">
            <a:avLst/>
          </a:prstGeom>
        </p:spPr>
      </p:pic>
      <p:sp>
        <p:nvSpPr>
          <p:cNvPr id="3" name="TextBox 2"/>
          <p:cNvSpPr txBox="1"/>
          <p:nvPr/>
        </p:nvSpPr>
        <p:spPr>
          <a:xfrm>
            <a:off x="9388251" y="2121278"/>
            <a:ext cx="414867"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chemeClr val="bg2"/>
                </a:solidFill>
                <a:latin typeface="+mn-lt"/>
              </a:rPr>
              <a:t>*</a:t>
            </a:r>
          </a:p>
        </p:txBody>
      </p:sp>
    </p:spTree>
    <p:extLst>
      <p:ext uri="{BB962C8B-B14F-4D97-AF65-F5344CB8AC3E}">
        <p14:creationId xmlns:p14="http://schemas.microsoft.com/office/powerpoint/2010/main" val="2266651029"/>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2800" y="959139"/>
            <a:ext cx="1876299" cy="1876299"/>
          </a:xfrm>
          <a:prstGeom prst="rect">
            <a:avLst/>
          </a:prstGeom>
        </p:spPr>
      </p:pic>
      <p:sp>
        <p:nvSpPr>
          <p:cNvPr id="4" name="Title 3"/>
          <p:cNvSpPr>
            <a:spLocks noGrp="1"/>
          </p:cNvSpPr>
          <p:nvPr>
            <p:ph type="title"/>
          </p:nvPr>
        </p:nvSpPr>
        <p:spPr>
          <a:xfrm>
            <a:off x="226342" y="362516"/>
            <a:ext cx="10746457" cy="511520"/>
          </a:xfrm>
        </p:spPr>
        <p:txBody>
          <a:bodyPr>
            <a:noAutofit/>
          </a:bodyPr>
          <a:lstStyle/>
          <a:p>
            <a:pPr defTabSz="1036271">
              <a:spcAft>
                <a:spcPts val="600"/>
              </a:spcAft>
              <a:defRPr/>
            </a:pPr>
            <a:r>
              <a:rPr lang="en-US" sz="2400" dirty="0">
                <a:solidFill>
                  <a:srgbClr val="0085C3"/>
                </a:solidFill>
              </a:rPr>
              <a:t>Dell UltraSharp </a:t>
            </a:r>
            <a:r>
              <a:rPr lang="en-US" sz="2400" dirty="0" err="1" smtClean="0">
                <a:solidFill>
                  <a:srgbClr val="0085C3"/>
                </a:solidFill>
              </a:rPr>
              <a:t>InfinityEdge</a:t>
            </a:r>
            <a:r>
              <a:rPr lang="en-US" sz="2400" dirty="0" smtClean="0">
                <a:solidFill>
                  <a:srgbClr val="0085C3"/>
                </a:solidFill>
              </a:rPr>
              <a:t> Monitors </a:t>
            </a:r>
            <a:r>
              <a:rPr lang="en-US" sz="2400" dirty="0">
                <a:solidFill>
                  <a:srgbClr val="0085C3"/>
                </a:solidFill>
              </a:rPr>
              <a:t>with </a:t>
            </a:r>
            <a:r>
              <a:rPr lang="en-US" sz="2400" dirty="0" smtClean="0">
                <a:solidFill>
                  <a:srgbClr val="0085C3"/>
                </a:solidFill>
              </a:rPr>
              <a:t>Arms: U2717DA / U2417HA</a:t>
            </a:r>
            <a:r>
              <a:rPr lang="en-US" sz="2400" dirty="0">
                <a:solidFill>
                  <a:srgbClr val="0085C3"/>
                </a:solidFill>
              </a:rPr>
              <a:t/>
            </a:r>
            <a:br>
              <a:rPr lang="en-US" sz="2400" dirty="0">
                <a:solidFill>
                  <a:srgbClr val="0085C3"/>
                </a:solidFill>
              </a:rPr>
            </a:br>
            <a:r>
              <a:rPr lang="en-US" sz="2400" dirty="0">
                <a:solidFill>
                  <a:srgbClr val="0085C3"/>
                </a:solidFill>
              </a:rPr>
              <a:t/>
            </a:r>
            <a:br>
              <a:rPr lang="en-US" sz="2400" dirty="0">
                <a:solidFill>
                  <a:srgbClr val="0085C3"/>
                </a:solidFill>
              </a:rPr>
            </a:br>
            <a:endParaRPr lang="en-US" sz="2400" dirty="0">
              <a:solidFill>
                <a:srgbClr val="0085C3"/>
              </a:solidFill>
            </a:endParaRPr>
          </a:p>
        </p:txBody>
      </p:sp>
      <p:sp>
        <p:nvSpPr>
          <p:cNvPr id="6" name="Text Placeholder 5"/>
          <p:cNvSpPr>
            <a:spLocks noGrp="1"/>
          </p:cNvSpPr>
          <p:nvPr>
            <p:ph sz="half" idx="1"/>
          </p:nvPr>
        </p:nvSpPr>
        <p:spPr>
          <a:xfrm>
            <a:off x="226342" y="793794"/>
            <a:ext cx="10607039" cy="234177"/>
          </a:xfrm>
        </p:spPr>
        <p:txBody>
          <a:bodyPr/>
          <a:lstStyle/>
          <a:p>
            <a:r>
              <a:rPr lang="en-US" sz="1400" dirty="0">
                <a:solidFill>
                  <a:schemeClr val="tx1">
                    <a:lumMod val="60000"/>
                    <a:lumOff val="40000"/>
                  </a:schemeClr>
                </a:solidFill>
              </a:rPr>
              <a:t>The world’s first </a:t>
            </a:r>
            <a:r>
              <a:rPr lang="en-US" sz="1400" dirty="0" err="1">
                <a:solidFill>
                  <a:schemeClr val="tx1">
                    <a:lumMod val="60000"/>
                    <a:lumOff val="40000"/>
                  </a:schemeClr>
                </a:solidFill>
              </a:rPr>
              <a:t>InfinityEdge</a:t>
            </a:r>
            <a:r>
              <a:rPr lang="en-US" sz="1400" dirty="0">
                <a:solidFill>
                  <a:schemeClr val="tx1">
                    <a:lumMod val="60000"/>
                    <a:lumOff val="40000"/>
                  </a:schemeClr>
                </a:solidFill>
              </a:rPr>
              <a:t> Monitors with arms optimize your view and workspace.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2383412421"/>
              </p:ext>
            </p:extLst>
          </p:nvPr>
        </p:nvGraphicFramePr>
        <p:xfrm>
          <a:off x="226342" y="1335631"/>
          <a:ext cx="11655553" cy="4809361"/>
        </p:xfrm>
        <a:graphic>
          <a:graphicData uri="http://schemas.openxmlformats.org/drawingml/2006/table">
            <a:tbl>
              <a:tblPr firstRow="1" bandRow="1"/>
              <a:tblGrid>
                <a:gridCol w="2208948"/>
                <a:gridCol w="2500604"/>
                <a:gridCol w="1970232"/>
                <a:gridCol w="4975769"/>
              </a:tblGrid>
              <a:tr h="761617">
                <a:tc gridSpan="3">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j-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Meet customer demands for better productivity with monitors that maximize desk space and optimize their viewing experience.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Dual Monitor Stand – MDS14A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(only applies to U2417HA)</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2.1 Bluetooth Speaker System – AC411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Professional Stereo Headset – UC300</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74721">
                <a:tc gridSpan="3">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Large enterprise and SMB end users</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4"/>
                        </a:rPr>
                        <a:t>For more information </a:t>
                      </a:r>
                      <a:r>
                        <a:rPr lang="en-US" sz="1200" b="0" kern="0" cap="none" baseline="0" noProof="0" dirty="0" smtClean="0">
                          <a:solidFill>
                            <a:srgbClr val="0085C3"/>
                          </a:solidFill>
                          <a:latin typeface="+mj-lt"/>
                          <a:ea typeface="Museo For Dell" pitchFamily="2" charset="0"/>
                          <a:cs typeface="+mn-cs"/>
                          <a:hlinkClick r:id="rId4"/>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914">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400" i="0" dirty="0" smtClean="0">
                          <a:solidFill>
                            <a:schemeClr val="tx2"/>
                          </a:solidFill>
                          <a:latin typeface="+mj-lt"/>
                        </a:rPr>
                        <a:t>Why it</a:t>
                      </a:r>
                      <a:r>
                        <a:rPr lang="en-US" sz="1400" i="0" baseline="0" dirty="0" smtClean="0">
                          <a:solidFill>
                            <a:schemeClr val="tx2"/>
                          </a:solidFill>
                          <a:latin typeface="+mj-lt"/>
                        </a:rPr>
                        <a:t> matters</a:t>
                      </a:r>
                      <a:endParaRPr lang="en-US" sz="14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World’s first </a:t>
                      </a:r>
                      <a:r>
                        <a:rPr lang="en-US" sz="1000" b="1" dirty="0" err="1" smtClean="0">
                          <a:solidFill>
                            <a:schemeClr val="bg2"/>
                          </a:solidFill>
                          <a:latin typeface="+mj-lt"/>
                        </a:rPr>
                        <a:t>InfinityEdge</a:t>
                      </a:r>
                      <a:r>
                        <a:rPr lang="en-US" sz="1000" b="1" dirty="0" smtClean="0">
                          <a:solidFill>
                            <a:schemeClr val="bg2"/>
                          </a:solidFill>
                          <a:latin typeface="+mj-lt"/>
                        </a:rPr>
                        <a:t> monitor with arm</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Super thin borders on </a:t>
                      </a:r>
                      <a:r>
                        <a:rPr lang="en-US" sz="1000" b="1" baseline="0" dirty="0" smtClean="0">
                          <a:solidFill>
                            <a:schemeClr val="bg2"/>
                          </a:solidFill>
                          <a:latin typeface="Arial" panose="020B0604020202020204" pitchFamily="34" charset="0"/>
                          <a:cs typeface="Arial" panose="020B0604020202020204" pitchFamily="34" charset="0"/>
                        </a:rPr>
                        <a:t>all four sides </a:t>
                      </a:r>
                      <a:r>
                        <a:rPr lang="en-US" sz="1000" b="0" baseline="0" dirty="0" smtClean="0">
                          <a:solidFill>
                            <a:schemeClr val="bg2"/>
                          </a:solidFill>
                          <a:latin typeface="Arial" panose="020B0604020202020204" pitchFamily="34" charset="0"/>
                          <a:cs typeface="Arial" panose="020B0604020202020204" pitchFamily="34" charset="0"/>
                        </a:rPr>
                        <a:t>and an arm to support the monitor </a:t>
                      </a:r>
                      <a:endParaRPr lang="en-US" sz="1000" b="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Super thin borders on </a:t>
                      </a:r>
                      <a:r>
                        <a:rPr lang="en-US" sz="1000" b="1" baseline="0" dirty="0" smtClean="0">
                          <a:solidFill>
                            <a:schemeClr val="bg2"/>
                          </a:solidFill>
                          <a:latin typeface="Arial" panose="020B0604020202020204" pitchFamily="34" charset="0"/>
                          <a:cs typeface="Arial" panose="020B0604020202020204" pitchFamily="34" charset="0"/>
                        </a:rPr>
                        <a:t>all four sides </a:t>
                      </a:r>
                      <a:r>
                        <a:rPr lang="en-US" sz="1000" b="0" baseline="0" dirty="0" smtClean="0">
                          <a:solidFill>
                            <a:schemeClr val="bg2"/>
                          </a:solidFill>
                          <a:latin typeface="Arial" panose="020B0604020202020204" pitchFamily="34" charset="0"/>
                          <a:cs typeface="Arial" panose="020B0604020202020204" pitchFamily="34" charset="0"/>
                        </a:rPr>
                        <a:t>optimize your view. Single-arm arm mounting frees up desk space directly in front of the screen for writing and referencing, and provides greater viewing flexibility with versatile adjustability options.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06610">
                <a:tc>
                  <a:txBody>
                    <a:bodyPr/>
                    <a:lstStyle/>
                    <a:p>
                      <a:pPr algn="l"/>
                      <a:r>
                        <a:rPr lang="en-US" sz="1000" b="1" dirty="0" smtClean="0">
                          <a:solidFill>
                            <a:schemeClr val="bg2"/>
                          </a:solidFill>
                          <a:latin typeface="+mj-lt"/>
                        </a:rPr>
                        <a:t>Integrated cable management system</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smtClean="0">
                          <a:solidFill>
                            <a:schemeClr val="bg2"/>
                          </a:solidFill>
                          <a:latin typeface="+mj-lt"/>
                        </a:rPr>
                        <a:t>Hides</a:t>
                      </a:r>
                      <a:r>
                        <a:rPr lang="en-US" sz="1000" baseline="0" dirty="0" smtClean="0">
                          <a:solidFill>
                            <a:schemeClr val="bg2"/>
                          </a:solidFill>
                          <a:latin typeface="+mj-lt"/>
                        </a:rPr>
                        <a:t> cables from view</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Keeps work space clutter-free</a:t>
                      </a:r>
                      <a:r>
                        <a:rPr lang="en-US" sz="1000" b="0" baseline="0" dirty="0" smtClean="0">
                          <a:solidFill>
                            <a:schemeClr val="bg2"/>
                          </a:solidFill>
                          <a:latin typeface="Arial" panose="020B0604020202020204" pitchFamily="34" charset="0"/>
                          <a:cs typeface="Arial" panose="020B0604020202020204" pitchFamily="34" charset="0"/>
                        </a:rPr>
                        <a:t> by eliminating cable clutter.</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56089">
                <a:tc>
                  <a:txBody>
                    <a:bodyPr/>
                    <a:lstStyle/>
                    <a:p>
                      <a:pPr>
                        <a:lnSpc>
                          <a:spcPct val="100000"/>
                        </a:lnSpc>
                      </a:pPr>
                      <a:r>
                        <a:rPr lang="en-US" sz="1000" b="1" baseline="0" dirty="0" smtClean="0">
                          <a:solidFill>
                            <a:schemeClr val="bg2"/>
                          </a:solidFill>
                          <a:latin typeface="Arial" panose="020B0604020202020204" pitchFamily="34" charset="0"/>
                          <a:cs typeface="Arial" panose="020B0604020202020204" pitchFamily="34" charset="0"/>
                        </a:rPr>
                        <a:t>Wide 99% </a:t>
                      </a:r>
                      <a:r>
                        <a:rPr lang="en-US" sz="1000" b="1" baseline="0" dirty="0" err="1" smtClean="0">
                          <a:solidFill>
                            <a:schemeClr val="bg2"/>
                          </a:solidFill>
                          <a:latin typeface="Arial" panose="020B0604020202020204" pitchFamily="34" charset="0"/>
                          <a:cs typeface="Arial" panose="020B0604020202020204" pitchFamily="34" charset="0"/>
                        </a:rPr>
                        <a:t>sRGB</a:t>
                      </a:r>
                      <a:r>
                        <a:rPr lang="en-US" sz="1000" b="1" baseline="0" dirty="0" smtClean="0">
                          <a:solidFill>
                            <a:schemeClr val="bg2"/>
                          </a:solidFill>
                          <a:latin typeface="Arial" panose="020B0604020202020204" pitchFamily="34" charset="0"/>
                          <a:cs typeface="Arial" panose="020B0604020202020204" pitchFamily="34" charset="0"/>
                        </a:rPr>
                        <a:t> color coverage with a </a:t>
                      </a:r>
                      <a:r>
                        <a:rPr lang="en-US" sz="1000" b="1" baseline="0" dirty="0" err="1" smtClean="0">
                          <a:solidFill>
                            <a:schemeClr val="bg2"/>
                          </a:solidFill>
                          <a:latin typeface="Arial" panose="020B0604020202020204" pitchFamily="34" charset="0"/>
                          <a:cs typeface="Arial" panose="020B0604020202020204" pitchFamily="34" charset="0"/>
                        </a:rPr>
                        <a:t>deltaE</a:t>
                      </a:r>
                      <a:r>
                        <a:rPr lang="en-US" sz="1000" b="1" baseline="0" dirty="0" smtClean="0">
                          <a:solidFill>
                            <a:schemeClr val="bg2"/>
                          </a:solidFill>
                          <a:latin typeface="Arial" panose="020B0604020202020204" pitchFamily="34" charset="0"/>
                          <a:cs typeface="Arial" panose="020B0604020202020204" pitchFamily="34" charset="0"/>
                        </a:rPr>
                        <a:t>&lt;2</a:t>
                      </a:r>
                      <a:endParaRPr lang="en-US" sz="1000" b="1" dirty="0" smtClean="0">
                        <a:solidFill>
                          <a:schemeClr val="bg2"/>
                        </a:solidFill>
                        <a:latin typeface="Arial" panose="020B0604020202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Accurate colors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Accurate colors that are close to what you see around you.</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QHD resolution (U2717DA only)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smtClean="0">
                          <a:solidFill>
                            <a:schemeClr val="bg2"/>
                          </a:solidFill>
                          <a:latin typeface="Arial" panose="020B0604020202020204" pitchFamily="34" charset="0"/>
                          <a:cs typeface="Arial" panose="020B0604020202020204" pitchFamily="34" charset="0"/>
                        </a:rPr>
                        <a:t>1.77 times more screen details than with Full HD</a:t>
                      </a:r>
                      <a:endParaRPr lang="fr-FR"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Clearer, sharper</a:t>
                      </a:r>
                      <a:r>
                        <a:rPr lang="en-US" sz="1000" baseline="0" dirty="0" smtClean="0">
                          <a:solidFill>
                            <a:schemeClr val="bg2"/>
                          </a:solidFill>
                          <a:latin typeface="Arial" panose="020B0604020202020204" pitchFamily="34" charset="0"/>
                          <a:cs typeface="Arial" panose="020B0604020202020204" pitchFamily="34" charset="0"/>
                        </a:rPr>
                        <a:t> screen images w</a:t>
                      </a:r>
                      <a:r>
                        <a:rPr lang="en-US" sz="1000" dirty="0" smtClean="0">
                          <a:solidFill>
                            <a:schemeClr val="bg2"/>
                          </a:solidFill>
                          <a:latin typeface="Arial" panose="020B0604020202020204" pitchFamily="34" charset="0"/>
                          <a:cs typeface="Arial" panose="020B0604020202020204" pitchFamily="34" charset="0"/>
                        </a:rPr>
                        <a:t>ith QHD resolution than with Full HD.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56089">
                <a:tc>
                  <a:txBody>
                    <a:bodyPr/>
                    <a:lstStyle/>
                    <a:p>
                      <a:pPr algn="l"/>
                      <a:r>
                        <a:rPr lang="en-US" sz="1000" b="1" dirty="0" smtClean="0">
                          <a:solidFill>
                            <a:schemeClr val="bg2"/>
                          </a:solidFill>
                          <a:latin typeface="+mj-lt"/>
                        </a:rPr>
                        <a:t>In-plane switching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an ultra-wide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Everyone can see accurate colors and images when</a:t>
                      </a:r>
                      <a:r>
                        <a:rPr lang="en-US" sz="1000" b="0" baseline="0" dirty="0" smtClean="0">
                          <a:solidFill>
                            <a:schemeClr val="bg2"/>
                          </a:solidFill>
                          <a:latin typeface="Arial" panose="020B0604020202020204" pitchFamily="34" charset="0"/>
                          <a:cs typeface="Arial" panose="020B0604020202020204" pitchFamily="34" charset="0"/>
                        </a:rPr>
                        <a:t> c</a:t>
                      </a:r>
                      <a:r>
                        <a:rPr lang="en-US" sz="1000" b="0" dirty="0" smtClean="0">
                          <a:solidFill>
                            <a:schemeClr val="bg2"/>
                          </a:solidFill>
                          <a:latin typeface="Arial" panose="020B0604020202020204" pitchFamily="34" charset="0"/>
                          <a:cs typeface="Arial" panose="020B0604020202020204" pitchFamily="34" charset="0"/>
                        </a:rPr>
                        <a:t>ollaborating around your desk</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Broad connectivity options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HDMI 1.4 (MHL 2.0), DP 1.2, mini-DP 1.2, DP-out, USB 3.0 x 4, Audio line-out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Allows daisy-chaining which promoted productivity</a:t>
                      </a:r>
                      <a:r>
                        <a:rPr lang="en-US" sz="1000" b="0" baseline="0" dirty="0" smtClean="0">
                          <a:solidFill>
                            <a:schemeClr val="bg2"/>
                          </a:solidFill>
                          <a:latin typeface="Arial" panose="020B0604020202020204" pitchFamily="34" charset="0"/>
                          <a:cs typeface="Arial" panose="020B0604020202020204" pitchFamily="34" charset="0"/>
                        </a:rPr>
                        <a:t>-boosting multi-monitor arrangements, plus conveniently provides available ports for multiple secondary devices.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grpSp>
        <p:nvGrpSpPr>
          <p:cNvPr id="23" name="Group 22"/>
          <p:cNvGrpSpPr/>
          <p:nvPr/>
        </p:nvGrpSpPr>
        <p:grpSpPr>
          <a:xfrm flipV="1">
            <a:off x="245004" y="109828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5" name="Group 34"/>
          <p:cNvGrpSpPr/>
          <p:nvPr/>
        </p:nvGrpSpPr>
        <p:grpSpPr>
          <a:xfrm>
            <a:off x="10169456" y="72125"/>
            <a:ext cx="914400" cy="731520"/>
            <a:chOff x="10169456" y="72125"/>
            <a:chExt cx="914400" cy="731520"/>
          </a:xfrm>
        </p:grpSpPr>
        <p:sp>
          <p:nvSpPr>
            <p:cNvPr id="36" name="Rectangle 35"/>
            <p:cNvSpPr/>
            <p:nvPr/>
          </p:nvSpPr>
          <p:spPr>
            <a:xfrm>
              <a:off x="10169456" y="72125"/>
              <a:ext cx="914400" cy="731520"/>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7" name="Group 36"/>
            <p:cNvGrpSpPr>
              <a:grpSpLocks noChangeAspect="1"/>
            </p:cNvGrpSpPr>
            <p:nvPr/>
          </p:nvGrpSpPr>
          <p:grpSpPr>
            <a:xfrm>
              <a:off x="10489496" y="192642"/>
              <a:ext cx="274320" cy="433425"/>
              <a:chOff x="753554" y="5820246"/>
              <a:chExt cx="429260" cy="678230"/>
            </a:xfrm>
          </p:grpSpPr>
          <p:sp>
            <p:nvSpPr>
              <p:cNvPr id="38"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39"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40"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41"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42"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43"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nvGrpSpPr>
          <p:cNvPr id="44" name="Group 43"/>
          <p:cNvGrpSpPr/>
          <p:nvPr/>
        </p:nvGrpSpPr>
        <p:grpSpPr>
          <a:xfrm>
            <a:off x="11130511" y="71605"/>
            <a:ext cx="914400" cy="731520"/>
            <a:chOff x="11130511" y="71605"/>
            <a:chExt cx="914400" cy="731520"/>
          </a:xfrm>
        </p:grpSpPr>
        <p:sp>
          <p:nvSpPr>
            <p:cNvPr id="45" name="Rectangle 44"/>
            <p:cNvSpPr/>
            <p:nvPr/>
          </p:nvSpPr>
          <p:spPr>
            <a:xfrm>
              <a:off x="11130511" y="71605"/>
              <a:ext cx="914400" cy="73152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6" name="Group 45"/>
            <p:cNvGrpSpPr>
              <a:grpSpLocks noChangeAspect="1"/>
            </p:cNvGrpSpPr>
            <p:nvPr/>
          </p:nvGrpSpPr>
          <p:grpSpPr>
            <a:xfrm>
              <a:off x="11404831" y="205294"/>
              <a:ext cx="365760" cy="464141"/>
              <a:chOff x="700396" y="366353"/>
              <a:chExt cx="525543" cy="666902"/>
            </a:xfrm>
          </p:grpSpPr>
          <p:sp>
            <p:nvSpPr>
              <p:cNvPr id="4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spTree>
    <p:extLst>
      <p:ext uri="{BB962C8B-B14F-4D97-AF65-F5344CB8AC3E}">
        <p14:creationId xmlns:p14="http://schemas.microsoft.com/office/powerpoint/2010/main" val="1006373611"/>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2800" y="959139"/>
            <a:ext cx="1876299" cy="1876299"/>
          </a:xfrm>
          <a:prstGeom prst="rect">
            <a:avLst/>
          </a:prstGeom>
        </p:spPr>
      </p:pic>
      <p:sp>
        <p:nvSpPr>
          <p:cNvPr id="4" name="Title 3"/>
          <p:cNvSpPr>
            <a:spLocks noGrp="1"/>
          </p:cNvSpPr>
          <p:nvPr>
            <p:ph type="title"/>
          </p:nvPr>
        </p:nvSpPr>
        <p:spPr>
          <a:xfrm>
            <a:off x="226342" y="362516"/>
            <a:ext cx="10746457" cy="511520"/>
          </a:xfrm>
        </p:spPr>
        <p:txBody>
          <a:bodyPr>
            <a:noAutofit/>
          </a:bodyPr>
          <a:lstStyle/>
          <a:p>
            <a:pPr defTabSz="1036271">
              <a:spcAft>
                <a:spcPts val="600"/>
              </a:spcAft>
              <a:defRPr/>
            </a:pPr>
            <a:r>
              <a:rPr lang="en-US" sz="2400" dirty="0">
                <a:solidFill>
                  <a:srgbClr val="0085C3"/>
                </a:solidFill>
              </a:rPr>
              <a:t>Dell UltraSharp </a:t>
            </a:r>
            <a:r>
              <a:rPr lang="en-US" sz="2400" dirty="0" err="1" smtClean="0">
                <a:solidFill>
                  <a:srgbClr val="0085C3"/>
                </a:solidFill>
              </a:rPr>
              <a:t>InfinityEdge</a:t>
            </a:r>
            <a:r>
              <a:rPr lang="en-US" sz="2400" dirty="0" smtClean="0">
                <a:solidFill>
                  <a:srgbClr val="0085C3"/>
                </a:solidFill>
              </a:rPr>
              <a:t> Monitors </a:t>
            </a:r>
            <a:r>
              <a:rPr lang="en-US" sz="2400" dirty="0">
                <a:solidFill>
                  <a:srgbClr val="0085C3"/>
                </a:solidFill>
              </a:rPr>
              <a:t>with </a:t>
            </a:r>
            <a:r>
              <a:rPr lang="en-US" sz="2400" dirty="0" smtClean="0">
                <a:solidFill>
                  <a:srgbClr val="0085C3"/>
                </a:solidFill>
              </a:rPr>
              <a:t>Arms: U2717D / U2417H</a:t>
            </a:r>
            <a:r>
              <a:rPr lang="en-US" sz="2400" dirty="0">
                <a:solidFill>
                  <a:srgbClr val="0085C3"/>
                </a:solidFill>
              </a:rPr>
              <a:t/>
            </a:r>
            <a:br>
              <a:rPr lang="en-US" sz="2400" dirty="0">
                <a:solidFill>
                  <a:srgbClr val="0085C3"/>
                </a:solidFill>
              </a:rPr>
            </a:br>
            <a:r>
              <a:rPr lang="en-US" sz="2400" dirty="0">
                <a:solidFill>
                  <a:srgbClr val="0085C3"/>
                </a:solidFill>
              </a:rPr>
              <a:t/>
            </a:r>
            <a:br>
              <a:rPr lang="en-US" sz="2400" dirty="0">
                <a:solidFill>
                  <a:srgbClr val="0085C3"/>
                </a:solidFill>
              </a:rPr>
            </a:br>
            <a:endParaRPr lang="en-US" sz="2400" dirty="0">
              <a:solidFill>
                <a:srgbClr val="0085C3"/>
              </a:solidFill>
            </a:endParaRPr>
          </a:p>
        </p:txBody>
      </p:sp>
      <p:sp>
        <p:nvSpPr>
          <p:cNvPr id="6" name="Text Placeholder 5"/>
          <p:cNvSpPr>
            <a:spLocks noGrp="1"/>
          </p:cNvSpPr>
          <p:nvPr>
            <p:ph sz="half" idx="1"/>
          </p:nvPr>
        </p:nvSpPr>
        <p:spPr>
          <a:xfrm>
            <a:off x="226342" y="793794"/>
            <a:ext cx="10607039" cy="234177"/>
          </a:xfrm>
        </p:spPr>
        <p:txBody>
          <a:bodyPr/>
          <a:lstStyle/>
          <a:p>
            <a:r>
              <a:rPr lang="en-US" sz="1400" dirty="0">
                <a:solidFill>
                  <a:schemeClr val="tx1">
                    <a:lumMod val="60000"/>
                    <a:lumOff val="40000"/>
                  </a:schemeClr>
                </a:solidFill>
              </a:rPr>
              <a:t>The world’s first </a:t>
            </a:r>
            <a:r>
              <a:rPr lang="en-US" sz="1400" dirty="0" err="1" smtClean="0">
                <a:solidFill>
                  <a:schemeClr val="tx1">
                    <a:lumMod val="60000"/>
                    <a:lumOff val="40000"/>
                  </a:schemeClr>
                </a:solidFill>
              </a:rPr>
              <a:t>InfinityEdge</a:t>
            </a:r>
            <a:r>
              <a:rPr lang="en-US" sz="1400" dirty="0" smtClean="0">
                <a:solidFill>
                  <a:schemeClr val="tx1">
                    <a:lumMod val="60000"/>
                    <a:lumOff val="40000"/>
                  </a:schemeClr>
                </a:solidFill>
              </a:rPr>
              <a:t> </a:t>
            </a:r>
            <a:r>
              <a:rPr lang="en-US" sz="1400" dirty="0">
                <a:solidFill>
                  <a:schemeClr val="tx1">
                    <a:lumMod val="60000"/>
                    <a:lumOff val="40000"/>
                  </a:schemeClr>
                </a:solidFill>
              </a:rPr>
              <a:t>Monitors optimize your view with super thin borders on all sides.</a:t>
            </a:r>
          </a:p>
        </p:txBody>
      </p:sp>
      <p:graphicFrame>
        <p:nvGraphicFramePr>
          <p:cNvPr id="9" name="Table 8"/>
          <p:cNvGraphicFramePr>
            <a:graphicFrameLocks noGrp="1" noChangeAspect="1"/>
          </p:cNvGraphicFramePr>
          <p:nvPr>
            <p:extLst>
              <p:ext uri="{D42A27DB-BD31-4B8C-83A1-F6EECF244321}">
                <p14:modId xmlns:p14="http://schemas.microsoft.com/office/powerpoint/2010/main" val="4219089552"/>
              </p:ext>
            </p:extLst>
          </p:nvPr>
        </p:nvGraphicFramePr>
        <p:xfrm>
          <a:off x="226342" y="1335631"/>
          <a:ext cx="11655553" cy="4445339"/>
        </p:xfrm>
        <a:graphic>
          <a:graphicData uri="http://schemas.openxmlformats.org/drawingml/2006/table">
            <a:tbl>
              <a:tblPr firstRow="1" bandRow="1"/>
              <a:tblGrid>
                <a:gridCol w="2208948"/>
                <a:gridCol w="2500604"/>
                <a:gridCol w="1970232"/>
                <a:gridCol w="4975769"/>
              </a:tblGrid>
              <a:tr h="702894">
                <a:tc gridSpan="3">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j-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meet customer demands for a better viewing experience especially in a multi-monitor set up.</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Dual Monitor Stand – MDS14A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(only applies to U2417HA)</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2.1 Bluetooth Speaker System – AC411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Professional Stereo Headset – UC300</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47956">
                <a:tc gridSpan="3">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Large enterprise and SMB customers.  </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4"/>
                        </a:rPr>
                        <a:t>For more information </a:t>
                      </a:r>
                      <a:r>
                        <a:rPr lang="en-US" sz="1200" b="0" kern="0" cap="none" baseline="0" noProof="0" dirty="0" smtClean="0">
                          <a:solidFill>
                            <a:srgbClr val="0085C3"/>
                          </a:solidFill>
                          <a:latin typeface="+mj-lt"/>
                          <a:ea typeface="Museo For Dell" pitchFamily="2" charset="0"/>
                          <a:cs typeface="+mn-cs"/>
                          <a:hlinkClick r:id="rId4"/>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914">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400" i="0" dirty="0" smtClean="0">
                          <a:solidFill>
                            <a:schemeClr val="tx2"/>
                          </a:solidFill>
                          <a:latin typeface="+mj-lt"/>
                        </a:rPr>
                        <a:t>Why it</a:t>
                      </a:r>
                      <a:r>
                        <a:rPr lang="en-US" sz="1400" i="0" baseline="0" dirty="0" smtClean="0">
                          <a:solidFill>
                            <a:schemeClr val="tx2"/>
                          </a:solidFill>
                          <a:latin typeface="+mj-lt"/>
                        </a:rPr>
                        <a:t> matters</a:t>
                      </a:r>
                      <a:endParaRPr lang="en-US" sz="14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World’s first </a:t>
                      </a:r>
                      <a:r>
                        <a:rPr lang="en-US" sz="1000" b="1" dirty="0" err="1" smtClean="0">
                          <a:solidFill>
                            <a:schemeClr val="bg2"/>
                          </a:solidFill>
                          <a:latin typeface="+mj-lt"/>
                        </a:rPr>
                        <a:t>InfinityEdge</a:t>
                      </a:r>
                      <a:r>
                        <a:rPr lang="en-US" sz="1000" b="1" dirty="0" smtClean="0">
                          <a:solidFill>
                            <a:schemeClr val="bg2"/>
                          </a:solidFill>
                          <a:latin typeface="+mj-lt"/>
                        </a:rPr>
                        <a:t> monitor</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Super thin borders on </a:t>
                      </a:r>
                      <a:r>
                        <a:rPr lang="en-US" sz="1000" b="1" baseline="0" dirty="0" smtClean="0">
                          <a:solidFill>
                            <a:schemeClr val="bg2"/>
                          </a:solidFill>
                          <a:latin typeface="Arial" panose="020B0604020202020204" pitchFamily="34" charset="0"/>
                          <a:cs typeface="Arial" panose="020B0604020202020204" pitchFamily="34" charset="0"/>
                        </a:rPr>
                        <a:t>all four sides</a:t>
                      </a:r>
                      <a:endParaRPr lang="en-US" sz="1000" b="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Optimizes your viewing area</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nSpc>
                          <a:spcPct val="100000"/>
                        </a:lnSpc>
                      </a:pPr>
                      <a:r>
                        <a:rPr lang="en-US" sz="1000" b="1" baseline="0" dirty="0" smtClean="0">
                          <a:solidFill>
                            <a:schemeClr val="bg2"/>
                          </a:solidFill>
                          <a:latin typeface="Arial" panose="020B0604020202020204" pitchFamily="34" charset="0"/>
                          <a:cs typeface="Arial" panose="020B0604020202020204" pitchFamily="34" charset="0"/>
                        </a:rPr>
                        <a:t>Wide 99% </a:t>
                      </a:r>
                      <a:r>
                        <a:rPr lang="en-US" sz="1000" b="1" baseline="0" dirty="0" err="1" smtClean="0">
                          <a:solidFill>
                            <a:schemeClr val="bg2"/>
                          </a:solidFill>
                          <a:latin typeface="Arial" panose="020B0604020202020204" pitchFamily="34" charset="0"/>
                          <a:cs typeface="Arial" panose="020B0604020202020204" pitchFamily="34" charset="0"/>
                        </a:rPr>
                        <a:t>sRGB</a:t>
                      </a:r>
                      <a:r>
                        <a:rPr lang="en-US" sz="1000" b="1" baseline="0" dirty="0" smtClean="0">
                          <a:solidFill>
                            <a:schemeClr val="bg2"/>
                          </a:solidFill>
                          <a:latin typeface="Arial" panose="020B0604020202020204" pitchFamily="34" charset="0"/>
                          <a:cs typeface="Arial" panose="020B0604020202020204" pitchFamily="34" charset="0"/>
                        </a:rPr>
                        <a:t> color coverage with a </a:t>
                      </a:r>
                      <a:r>
                        <a:rPr lang="en-US" sz="1000" b="1" baseline="0" dirty="0" err="1" smtClean="0">
                          <a:solidFill>
                            <a:schemeClr val="bg2"/>
                          </a:solidFill>
                          <a:latin typeface="Arial" panose="020B0604020202020204" pitchFamily="34" charset="0"/>
                          <a:cs typeface="Arial" panose="020B0604020202020204" pitchFamily="34" charset="0"/>
                        </a:rPr>
                        <a:t>deltaE</a:t>
                      </a:r>
                      <a:r>
                        <a:rPr lang="en-US" sz="1000" b="1" baseline="0" dirty="0" smtClean="0">
                          <a:solidFill>
                            <a:schemeClr val="bg2"/>
                          </a:solidFill>
                          <a:latin typeface="Arial" panose="020B0604020202020204" pitchFamily="34" charset="0"/>
                          <a:cs typeface="Arial" panose="020B0604020202020204" pitchFamily="34" charset="0"/>
                        </a:rPr>
                        <a:t>&lt;2</a:t>
                      </a:r>
                      <a:endParaRPr lang="en-US" sz="1000" b="1" dirty="0" smtClean="0">
                        <a:solidFill>
                          <a:schemeClr val="bg2"/>
                        </a:solidFill>
                        <a:latin typeface="Arial" panose="020B0604020202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Accurate colors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Accurate colors that are close to what you see around you.</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QHD resolution (U2717D only)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1.77 times more screen details than with Full HD</a:t>
                      </a:r>
                      <a:endParaRPr lang="fr-FR"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Clearer, sharper</a:t>
                      </a:r>
                      <a:r>
                        <a:rPr lang="en-US" sz="1000" baseline="0" dirty="0" smtClean="0">
                          <a:solidFill>
                            <a:schemeClr val="bg2"/>
                          </a:solidFill>
                          <a:latin typeface="Arial" panose="020B0604020202020204" pitchFamily="34" charset="0"/>
                          <a:cs typeface="Arial" panose="020B0604020202020204" pitchFamily="34" charset="0"/>
                        </a:rPr>
                        <a:t> screen images w</a:t>
                      </a:r>
                      <a:r>
                        <a:rPr lang="en-US" sz="1000" dirty="0" smtClean="0">
                          <a:solidFill>
                            <a:schemeClr val="bg2"/>
                          </a:solidFill>
                          <a:latin typeface="Arial" panose="020B0604020202020204" pitchFamily="34" charset="0"/>
                          <a:cs typeface="Arial" panose="020B0604020202020204" pitchFamily="34" charset="0"/>
                        </a:rPr>
                        <a:t>ith QHD resolution than with Full HD.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In-plane switching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an ultra-wide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Everyone can see accurate colors and images when</a:t>
                      </a:r>
                      <a:r>
                        <a:rPr lang="en-US" sz="1000" b="0" baseline="0" dirty="0" smtClean="0">
                          <a:solidFill>
                            <a:schemeClr val="bg2"/>
                          </a:solidFill>
                          <a:latin typeface="Arial" panose="020B0604020202020204" pitchFamily="34" charset="0"/>
                          <a:cs typeface="Arial" panose="020B0604020202020204" pitchFamily="34" charset="0"/>
                        </a:rPr>
                        <a:t> c</a:t>
                      </a:r>
                      <a:r>
                        <a:rPr lang="en-US" sz="1000" b="0" dirty="0" smtClean="0">
                          <a:solidFill>
                            <a:schemeClr val="bg2"/>
                          </a:solidFill>
                          <a:latin typeface="Arial" panose="020B0604020202020204" pitchFamily="34" charset="0"/>
                          <a:cs typeface="Arial" panose="020B0604020202020204" pitchFamily="34" charset="0"/>
                        </a:rPr>
                        <a:t>ollaborating around your desk</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56089">
                <a:tc>
                  <a:txBody>
                    <a:bodyPr/>
                    <a:lstStyle/>
                    <a:p>
                      <a:pPr algn="l"/>
                      <a:r>
                        <a:rPr lang="en-US" sz="1000" b="1" dirty="0" smtClean="0">
                          <a:solidFill>
                            <a:schemeClr val="bg2"/>
                          </a:solidFill>
                          <a:latin typeface="+mj-lt"/>
                        </a:rPr>
                        <a:t>Broad connectivity options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HDMI 1.4 (MHL 2.0), DP 1.2, mini-DP 1.2, DP-out, USB 3.0 x 4, Audio line-out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Allows daisy-chaining which promoted productivity</a:t>
                      </a:r>
                      <a:r>
                        <a:rPr lang="en-US" sz="1000" b="0" baseline="0" dirty="0" smtClean="0">
                          <a:solidFill>
                            <a:schemeClr val="bg2"/>
                          </a:solidFill>
                          <a:latin typeface="Arial" panose="020B0604020202020204" pitchFamily="34" charset="0"/>
                          <a:cs typeface="Arial" panose="020B0604020202020204" pitchFamily="34" charset="0"/>
                        </a:rPr>
                        <a:t>-boosting multi-monitor arrangements, plus conveniently provides available ports for multiple secondary devices.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45004" y="109828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5" name="Group 34"/>
          <p:cNvGrpSpPr/>
          <p:nvPr/>
        </p:nvGrpSpPr>
        <p:grpSpPr>
          <a:xfrm>
            <a:off x="10169456" y="72125"/>
            <a:ext cx="914400" cy="731520"/>
            <a:chOff x="10169456" y="72125"/>
            <a:chExt cx="914400" cy="731520"/>
          </a:xfrm>
        </p:grpSpPr>
        <p:sp>
          <p:nvSpPr>
            <p:cNvPr id="36" name="Rectangle 35"/>
            <p:cNvSpPr/>
            <p:nvPr/>
          </p:nvSpPr>
          <p:spPr>
            <a:xfrm>
              <a:off x="10169456" y="72125"/>
              <a:ext cx="914400" cy="731520"/>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7" name="Group 36"/>
            <p:cNvGrpSpPr>
              <a:grpSpLocks noChangeAspect="1"/>
            </p:cNvGrpSpPr>
            <p:nvPr/>
          </p:nvGrpSpPr>
          <p:grpSpPr>
            <a:xfrm>
              <a:off x="10489496" y="192642"/>
              <a:ext cx="274320" cy="433425"/>
              <a:chOff x="753554" y="5820246"/>
              <a:chExt cx="429260" cy="678230"/>
            </a:xfrm>
          </p:grpSpPr>
          <p:sp>
            <p:nvSpPr>
              <p:cNvPr id="38"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39"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40"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41"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42"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43"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nvGrpSpPr>
          <p:cNvPr id="44" name="Group 43"/>
          <p:cNvGrpSpPr/>
          <p:nvPr/>
        </p:nvGrpSpPr>
        <p:grpSpPr>
          <a:xfrm>
            <a:off x="11130511" y="71605"/>
            <a:ext cx="914400" cy="731520"/>
            <a:chOff x="11130511" y="71605"/>
            <a:chExt cx="914400" cy="731520"/>
          </a:xfrm>
        </p:grpSpPr>
        <p:sp>
          <p:nvSpPr>
            <p:cNvPr id="45" name="Rectangle 44"/>
            <p:cNvSpPr/>
            <p:nvPr/>
          </p:nvSpPr>
          <p:spPr>
            <a:xfrm>
              <a:off x="11130511" y="71605"/>
              <a:ext cx="914400" cy="73152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6" name="Group 45"/>
            <p:cNvGrpSpPr>
              <a:grpSpLocks noChangeAspect="1"/>
            </p:cNvGrpSpPr>
            <p:nvPr/>
          </p:nvGrpSpPr>
          <p:grpSpPr>
            <a:xfrm>
              <a:off x="11404831" y="205294"/>
              <a:ext cx="365760" cy="464141"/>
              <a:chOff x="700396" y="366353"/>
              <a:chExt cx="525543" cy="666902"/>
            </a:xfrm>
          </p:grpSpPr>
          <p:sp>
            <p:nvSpPr>
              <p:cNvPr id="4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spTree>
    <p:extLst>
      <p:ext uri="{BB962C8B-B14F-4D97-AF65-F5344CB8AC3E}">
        <p14:creationId xmlns:p14="http://schemas.microsoft.com/office/powerpoint/2010/main" val="3849199924"/>
      </p:ext>
    </p:extLst>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5"/>
            <a:ext cx="10746457" cy="795167"/>
          </a:xfrm>
        </p:spPr>
        <p:txBody>
          <a:bodyPr>
            <a:noAutofit/>
          </a:bodyPr>
          <a:lstStyle/>
          <a:p>
            <a:pPr defTabSz="1036271">
              <a:spcAft>
                <a:spcPts val="600"/>
              </a:spcAft>
              <a:defRPr/>
            </a:pPr>
            <a:r>
              <a:rPr lang="en-US" sz="2400" dirty="0">
                <a:solidFill>
                  <a:srgbClr val="0085C3"/>
                </a:solidFill>
              </a:rPr>
              <a:t>Dell UltraSharp </a:t>
            </a:r>
            <a:r>
              <a:rPr lang="en-US" sz="2400" dirty="0" smtClean="0">
                <a:solidFill>
                  <a:srgbClr val="0085C3"/>
                </a:solidFill>
              </a:rPr>
              <a:t>Monitors </a:t>
            </a:r>
            <a:r>
              <a:rPr lang="en-US" sz="2400" dirty="0">
                <a:solidFill>
                  <a:srgbClr val="0085C3"/>
                </a:solidFill>
              </a:rPr>
              <a:t>with </a:t>
            </a:r>
            <a:r>
              <a:rPr lang="en-US" sz="2400" dirty="0" smtClean="0">
                <a:solidFill>
                  <a:srgbClr val="0085C3"/>
                </a:solidFill>
              </a:rPr>
              <a:t>Ultra-Thin Bezels: </a:t>
            </a:r>
            <a:br>
              <a:rPr lang="en-US" sz="2400" dirty="0" smtClean="0">
                <a:solidFill>
                  <a:srgbClr val="0085C3"/>
                </a:solidFill>
              </a:rPr>
            </a:br>
            <a:r>
              <a:rPr lang="en-US" sz="2400" dirty="0" smtClean="0">
                <a:solidFill>
                  <a:srgbClr val="0085C3"/>
                </a:solidFill>
              </a:rPr>
              <a:t>U2515H / U2415</a:t>
            </a:r>
            <a:r>
              <a:rPr lang="en-US" sz="2400" dirty="0">
                <a:solidFill>
                  <a:srgbClr val="0085C3"/>
                </a:solidFill>
              </a:rPr>
              <a:t/>
            </a:r>
            <a:br>
              <a:rPr lang="en-US" sz="2400" dirty="0">
                <a:solidFill>
                  <a:srgbClr val="0085C3"/>
                </a:solidFill>
              </a:rPr>
            </a:br>
            <a:endParaRPr lang="en-US" sz="2400" dirty="0">
              <a:solidFill>
                <a:srgbClr val="0085C3"/>
              </a:solidFill>
            </a:endParaRPr>
          </a:p>
        </p:txBody>
      </p:sp>
      <p:sp>
        <p:nvSpPr>
          <p:cNvPr id="6" name="Text Placeholder 5"/>
          <p:cNvSpPr>
            <a:spLocks noGrp="1"/>
          </p:cNvSpPr>
          <p:nvPr>
            <p:ph sz="half" idx="1"/>
          </p:nvPr>
        </p:nvSpPr>
        <p:spPr>
          <a:xfrm>
            <a:off x="226342" y="1157683"/>
            <a:ext cx="10607039" cy="234177"/>
          </a:xfrm>
        </p:spPr>
        <p:txBody>
          <a:bodyPr/>
          <a:lstStyle/>
          <a:p>
            <a:r>
              <a:rPr lang="en-US" sz="1400" dirty="0">
                <a:solidFill>
                  <a:schemeClr val="tx1">
                    <a:lumMod val="60000"/>
                    <a:lumOff val="40000"/>
                  </a:schemeClr>
                </a:solidFill>
              </a:rPr>
              <a:t>Virtually borderless viewing ideal for a multi-monitor set-up.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2365749377"/>
              </p:ext>
            </p:extLst>
          </p:nvPr>
        </p:nvGraphicFramePr>
        <p:xfrm>
          <a:off x="226342" y="1615541"/>
          <a:ext cx="11655553" cy="4426769"/>
        </p:xfrm>
        <a:graphic>
          <a:graphicData uri="http://schemas.openxmlformats.org/drawingml/2006/table">
            <a:tbl>
              <a:tblPr firstRow="1" bandRow="1"/>
              <a:tblGrid>
                <a:gridCol w="2407801"/>
                <a:gridCol w="2718033"/>
                <a:gridCol w="1553950"/>
                <a:gridCol w="4975769"/>
              </a:tblGrid>
              <a:tr h="83817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These monitors were all refreshes of existing Dell UltraSharp monitors with enhanced features to improve user experience with better resolution, a much thinner bezel, wider color coverage, better connectivity and usability relative to any of their predecessors.</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Dual Monitor Stand – MDS14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(for U2415 and U2414H)</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Single Monitor Arm – MSA14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a:t>
                      </a:r>
                      <a:r>
                        <a:rPr kumimoji="0" lang="en-US" sz="1100" b="0" i="0" u="none" strike="noStrike" kern="1200" cap="none" spc="0" normalizeH="0" baseline="0" noProof="0" dirty="0" err="1" smtClean="0">
                          <a:ln>
                            <a:noFill/>
                          </a:ln>
                          <a:solidFill>
                            <a:schemeClr val="bg2"/>
                          </a:solidFill>
                          <a:effectLst/>
                          <a:uLnTx/>
                          <a:uFillTx/>
                          <a:latin typeface="+mn-lt"/>
                          <a:ea typeface="+mn-ea"/>
                          <a:cs typeface="+mn-cs"/>
                        </a:rPr>
                        <a:t>Soundbar</a:t>
                      </a:r>
                      <a:r>
                        <a:rPr kumimoji="0" lang="en-US" sz="1100" b="0" i="0" u="none" strike="noStrike" kern="1200" cap="none" spc="0" normalizeH="0" baseline="0" noProof="0" dirty="0" smtClean="0">
                          <a:ln>
                            <a:noFill/>
                          </a:ln>
                          <a:solidFill>
                            <a:schemeClr val="bg2"/>
                          </a:solidFill>
                          <a:effectLst/>
                          <a:uLnTx/>
                          <a:uFillTx/>
                          <a:latin typeface="+mn-lt"/>
                          <a:ea typeface="+mn-ea"/>
                          <a:cs typeface="+mn-cs"/>
                        </a:rPr>
                        <a:t> – AC511</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43154">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Power User/ Knowledge Workers</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914">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400" i="0" dirty="0" smtClean="0">
                          <a:solidFill>
                            <a:schemeClr val="tx2"/>
                          </a:solidFill>
                          <a:latin typeface="+mj-lt"/>
                        </a:rPr>
                        <a:t>Why it</a:t>
                      </a:r>
                      <a:r>
                        <a:rPr lang="en-US" sz="1400" i="0" baseline="0" dirty="0" smtClean="0">
                          <a:solidFill>
                            <a:schemeClr val="tx2"/>
                          </a:solidFill>
                          <a:latin typeface="+mj-lt"/>
                        </a:rPr>
                        <a:t> matters</a:t>
                      </a:r>
                      <a:endParaRPr lang="en-US" sz="14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241806">
                <a:tc>
                  <a:txBody>
                    <a:bodyPr/>
                    <a:lstStyle/>
                    <a:p>
                      <a:pPr algn="l"/>
                      <a:r>
                        <a:rPr lang="en-US" sz="1000" b="1" dirty="0" smtClean="0">
                          <a:solidFill>
                            <a:schemeClr val="bg2"/>
                          </a:solidFill>
                          <a:latin typeface="+mj-lt"/>
                        </a:rPr>
                        <a:t>Ultra-thin bezels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Ultra-thin bezels on 3 sides</a:t>
                      </a:r>
                      <a:endParaRPr lang="en-US" sz="1000" b="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Delivers a nearly borderless view in multi-monitor set ups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nSpc>
                          <a:spcPct val="100000"/>
                        </a:lnSpc>
                      </a:pPr>
                      <a:r>
                        <a:rPr lang="es-ES" sz="1000" b="1" baseline="0" dirty="0" smtClean="0">
                          <a:solidFill>
                            <a:schemeClr val="bg2"/>
                          </a:solidFill>
                          <a:latin typeface="Arial" panose="020B0604020202020204" pitchFamily="34" charset="0"/>
                          <a:cs typeface="Arial" panose="020B0604020202020204" pitchFamily="34" charset="0"/>
                        </a:rPr>
                        <a:t>99% </a:t>
                      </a:r>
                      <a:r>
                        <a:rPr lang="es-ES" sz="1000" b="1" baseline="0" dirty="0" err="1" smtClean="0">
                          <a:solidFill>
                            <a:schemeClr val="bg2"/>
                          </a:solidFill>
                          <a:latin typeface="Arial" panose="020B0604020202020204" pitchFamily="34" charset="0"/>
                          <a:cs typeface="Arial" panose="020B0604020202020204" pitchFamily="34" charset="0"/>
                        </a:rPr>
                        <a:t>sRGB</a:t>
                      </a:r>
                      <a:r>
                        <a:rPr lang="es-ES" sz="1000" b="1" baseline="0" dirty="0" smtClean="0">
                          <a:solidFill>
                            <a:schemeClr val="bg2"/>
                          </a:solidFill>
                          <a:latin typeface="Arial" panose="020B0604020202020204" pitchFamily="34" charset="0"/>
                          <a:cs typeface="Arial" panose="020B0604020202020204" pitchFamily="34" charset="0"/>
                        </a:rPr>
                        <a:t> color </a:t>
                      </a:r>
                      <a:r>
                        <a:rPr lang="es-ES" sz="1000" b="1" baseline="0" dirty="0" err="1" smtClean="0">
                          <a:solidFill>
                            <a:schemeClr val="bg2"/>
                          </a:solidFill>
                          <a:latin typeface="Arial" panose="020B0604020202020204" pitchFamily="34" charset="0"/>
                          <a:cs typeface="Arial" panose="020B0604020202020204" pitchFamily="34" charset="0"/>
                        </a:rPr>
                        <a:t>coverage</a:t>
                      </a:r>
                      <a:r>
                        <a:rPr lang="es-ES" sz="1000" b="1" baseline="0" dirty="0" smtClean="0">
                          <a:solidFill>
                            <a:schemeClr val="bg2"/>
                          </a:solidFill>
                          <a:latin typeface="Arial" panose="020B0604020202020204" pitchFamily="34" charset="0"/>
                          <a:cs typeface="Arial" panose="020B0604020202020204" pitchFamily="34" charset="0"/>
                        </a:rPr>
                        <a:t> </a:t>
                      </a:r>
                      <a:r>
                        <a:rPr lang="es-ES" sz="1000" b="1" baseline="0" dirty="0" err="1" smtClean="0">
                          <a:solidFill>
                            <a:schemeClr val="bg2"/>
                          </a:solidFill>
                          <a:latin typeface="Arial" panose="020B0604020202020204" pitchFamily="34" charset="0"/>
                          <a:cs typeface="Arial" panose="020B0604020202020204" pitchFamily="34" charset="0"/>
                        </a:rPr>
                        <a:t>with</a:t>
                      </a:r>
                      <a:r>
                        <a:rPr lang="es-ES" sz="1000" b="1" baseline="0" dirty="0" smtClean="0">
                          <a:solidFill>
                            <a:schemeClr val="bg2"/>
                          </a:solidFill>
                          <a:latin typeface="Arial" panose="020B0604020202020204" pitchFamily="34" charset="0"/>
                          <a:cs typeface="Arial" panose="020B0604020202020204" pitchFamily="34" charset="0"/>
                        </a:rPr>
                        <a:t> a </a:t>
                      </a:r>
                      <a:r>
                        <a:rPr lang="es-ES" sz="1000" b="1" baseline="0" dirty="0" err="1" smtClean="0">
                          <a:solidFill>
                            <a:schemeClr val="bg2"/>
                          </a:solidFill>
                          <a:latin typeface="Arial" panose="020B0604020202020204" pitchFamily="34" charset="0"/>
                          <a:cs typeface="Arial" panose="020B0604020202020204" pitchFamily="34" charset="0"/>
                        </a:rPr>
                        <a:t>deltaE</a:t>
                      </a:r>
                      <a:r>
                        <a:rPr lang="es-ES" sz="1000" b="1" baseline="0" dirty="0" smtClean="0">
                          <a:solidFill>
                            <a:schemeClr val="bg2"/>
                          </a:solidFill>
                          <a:latin typeface="Arial" panose="020B0604020202020204" pitchFamily="34" charset="0"/>
                          <a:cs typeface="Arial" panose="020B0604020202020204" pitchFamily="34" charset="0"/>
                        </a:rPr>
                        <a:t>&lt;3 (U2715H, U2515H, U2415) </a:t>
                      </a:r>
                      <a:r>
                        <a:rPr lang="es-ES" sz="1000" b="1" baseline="0" dirty="0" err="1" smtClean="0">
                          <a:solidFill>
                            <a:schemeClr val="bg2"/>
                          </a:solidFill>
                          <a:latin typeface="Arial" panose="020B0604020202020204" pitchFamily="34" charset="0"/>
                          <a:cs typeface="Arial" panose="020B0604020202020204" pitchFamily="34" charset="0"/>
                        </a:rPr>
                        <a:t>deltaE</a:t>
                      </a:r>
                      <a:r>
                        <a:rPr lang="es-ES" sz="1000" b="1" baseline="0" dirty="0" smtClean="0">
                          <a:solidFill>
                            <a:schemeClr val="bg2"/>
                          </a:solidFill>
                          <a:latin typeface="Arial" panose="020B0604020202020204" pitchFamily="34" charset="0"/>
                          <a:cs typeface="Arial" panose="020B0604020202020204" pitchFamily="34" charset="0"/>
                        </a:rPr>
                        <a:t>&lt;4 (U2414H)</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Accurate colors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Accurate colors that are close to what you see around you.</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07037">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Fully adjustable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Pivot, swivel, tilt and height-adjustable stand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Work the way you like – adjust the monitor</a:t>
                      </a:r>
                      <a:r>
                        <a:rPr lang="en-US" sz="1000" b="0" baseline="0" dirty="0" smtClean="0">
                          <a:solidFill>
                            <a:schemeClr val="bg2"/>
                          </a:solidFill>
                          <a:latin typeface="Arial" panose="020B0604020202020204" pitchFamily="34" charset="0"/>
                          <a:cs typeface="Arial" panose="020B0604020202020204" pitchFamily="34" charset="0"/>
                        </a:rPr>
                        <a:t> to your ideal viewing position.</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In-plane switching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an ultra-wide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Everyone can see accurate colors and images when</a:t>
                      </a:r>
                      <a:r>
                        <a:rPr lang="en-US" sz="1000" b="0" baseline="0" dirty="0" smtClean="0">
                          <a:solidFill>
                            <a:schemeClr val="bg2"/>
                          </a:solidFill>
                          <a:latin typeface="Arial" panose="020B0604020202020204" pitchFamily="34" charset="0"/>
                          <a:cs typeface="Arial" panose="020B0604020202020204" pitchFamily="34" charset="0"/>
                        </a:rPr>
                        <a:t> c</a:t>
                      </a:r>
                      <a:r>
                        <a:rPr lang="en-US" sz="1000" b="0" dirty="0" smtClean="0">
                          <a:solidFill>
                            <a:schemeClr val="bg2"/>
                          </a:solidFill>
                          <a:latin typeface="Arial" panose="020B0604020202020204" pitchFamily="34" charset="0"/>
                          <a:cs typeface="Arial" panose="020B0604020202020204" pitchFamily="34" charset="0"/>
                        </a:rPr>
                        <a:t>ollaborating around your desk</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56089">
                <a:tc>
                  <a:txBody>
                    <a:bodyPr/>
                    <a:lstStyle/>
                    <a:p>
                      <a:pPr algn="l"/>
                      <a:r>
                        <a:rPr lang="en-US" sz="1000" b="1" dirty="0" smtClean="0">
                          <a:solidFill>
                            <a:schemeClr val="bg2"/>
                          </a:solidFill>
                          <a:latin typeface="+mj-lt"/>
                        </a:rPr>
                        <a:t>Comprehensive digital connectivity options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Including DisplayPort 1.2, Mini-DisplayPort, HDMI/MHL and high current charging 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DP 1.2 allows daisy-chaining which promoted productivity</a:t>
                      </a:r>
                      <a:r>
                        <a:rPr lang="en-US" sz="1000" b="0" baseline="0" dirty="0" smtClean="0">
                          <a:solidFill>
                            <a:schemeClr val="bg2"/>
                          </a:solidFill>
                          <a:latin typeface="Arial" panose="020B0604020202020204" pitchFamily="34" charset="0"/>
                          <a:cs typeface="Arial" panose="020B0604020202020204" pitchFamily="34" charset="0"/>
                        </a:rPr>
                        <a:t>-boosting multi-monitor arrangements, plus multiple connectivity ports  means you can connect seamlessly to various secondary devices.</a:t>
                      </a:r>
                    </a:p>
                    <a:p>
                      <a:pPr>
                        <a:lnSpc>
                          <a:spcPct val="100000"/>
                        </a:lnSpc>
                      </a:pPr>
                      <a:r>
                        <a:rPr lang="en-US" sz="1000" b="0" baseline="0" dirty="0" smtClean="0">
                          <a:solidFill>
                            <a:schemeClr val="bg2"/>
                          </a:solidFill>
                          <a:latin typeface="Arial" panose="020B0604020202020204" pitchFamily="34" charset="0"/>
                          <a:cs typeface="Arial" panose="020B0604020202020204" pitchFamily="34" charset="0"/>
                        </a:rPr>
                        <a:t>High current charging port supplies twice the power for charging and powering BC 1.2 devices.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45004" y="1462178"/>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36" t="3829" r="3921"/>
          <a:stretch/>
        </p:blipFill>
        <p:spPr bwMode="auto">
          <a:xfrm>
            <a:off x="10639949" y="1391860"/>
            <a:ext cx="1241946" cy="1280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 name="Group 34"/>
          <p:cNvGrpSpPr/>
          <p:nvPr/>
        </p:nvGrpSpPr>
        <p:grpSpPr>
          <a:xfrm>
            <a:off x="10169456" y="72125"/>
            <a:ext cx="914400" cy="731520"/>
            <a:chOff x="10169456" y="72125"/>
            <a:chExt cx="914400" cy="731520"/>
          </a:xfrm>
        </p:grpSpPr>
        <p:sp>
          <p:nvSpPr>
            <p:cNvPr id="36" name="Rectangle 35"/>
            <p:cNvSpPr/>
            <p:nvPr/>
          </p:nvSpPr>
          <p:spPr>
            <a:xfrm>
              <a:off x="10169456" y="72125"/>
              <a:ext cx="914400" cy="731520"/>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7" name="Group 36"/>
            <p:cNvGrpSpPr>
              <a:grpSpLocks noChangeAspect="1"/>
            </p:cNvGrpSpPr>
            <p:nvPr/>
          </p:nvGrpSpPr>
          <p:grpSpPr>
            <a:xfrm>
              <a:off x="10489496" y="192642"/>
              <a:ext cx="274320" cy="433425"/>
              <a:chOff x="753554" y="5820246"/>
              <a:chExt cx="429260" cy="678230"/>
            </a:xfrm>
          </p:grpSpPr>
          <p:sp>
            <p:nvSpPr>
              <p:cNvPr id="38"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39"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40"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41"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42"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43"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nvGrpSpPr>
          <p:cNvPr id="44" name="Group 43"/>
          <p:cNvGrpSpPr/>
          <p:nvPr/>
        </p:nvGrpSpPr>
        <p:grpSpPr>
          <a:xfrm>
            <a:off x="11130511" y="71605"/>
            <a:ext cx="914400" cy="731520"/>
            <a:chOff x="11130511" y="71605"/>
            <a:chExt cx="914400" cy="731520"/>
          </a:xfrm>
        </p:grpSpPr>
        <p:sp>
          <p:nvSpPr>
            <p:cNvPr id="45" name="Rectangle 44"/>
            <p:cNvSpPr/>
            <p:nvPr/>
          </p:nvSpPr>
          <p:spPr>
            <a:xfrm>
              <a:off x="11130511" y="71605"/>
              <a:ext cx="914400" cy="73152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6" name="Group 45"/>
            <p:cNvGrpSpPr>
              <a:grpSpLocks noChangeAspect="1"/>
            </p:cNvGrpSpPr>
            <p:nvPr/>
          </p:nvGrpSpPr>
          <p:grpSpPr>
            <a:xfrm>
              <a:off x="11404831" y="205294"/>
              <a:ext cx="365760" cy="464141"/>
              <a:chOff x="700396" y="366353"/>
              <a:chExt cx="525543" cy="666902"/>
            </a:xfrm>
          </p:grpSpPr>
          <p:sp>
            <p:nvSpPr>
              <p:cNvPr id="4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2296" y="2444031"/>
            <a:ext cx="457200" cy="457200"/>
          </a:xfrm>
          <a:prstGeom prst="rect">
            <a:avLst/>
          </a:prstGeom>
        </p:spPr>
      </p:pic>
      <p:sp>
        <p:nvSpPr>
          <p:cNvPr id="3" name="TextBox 2"/>
          <p:cNvSpPr txBox="1"/>
          <p:nvPr/>
        </p:nvSpPr>
        <p:spPr>
          <a:xfrm>
            <a:off x="9797177" y="2444031"/>
            <a:ext cx="169332"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chemeClr val="bg2"/>
                </a:solidFill>
                <a:latin typeface="+mn-lt"/>
              </a:rPr>
              <a:t>*</a:t>
            </a:r>
          </a:p>
        </p:txBody>
      </p:sp>
    </p:spTree>
    <p:extLst>
      <p:ext uri="{BB962C8B-B14F-4D97-AF65-F5344CB8AC3E}">
        <p14:creationId xmlns:p14="http://schemas.microsoft.com/office/powerpoint/2010/main" val="3828358129"/>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spcAft>
                <a:spcPts val="600"/>
              </a:spcAft>
              <a:defRPr/>
            </a:pPr>
            <a:r>
              <a:rPr lang="en-US" sz="2400" dirty="0">
                <a:solidFill>
                  <a:srgbClr val="0085C3"/>
                </a:solidFill>
              </a:rPr>
              <a:t>Dell UltraSharp 34 Curved Monitor – U3417W</a:t>
            </a:r>
          </a:p>
        </p:txBody>
      </p:sp>
      <p:sp>
        <p:nvSpPr>
          <p:cNvPr id="6" name="Text Placeholder 5"/>
          <p:cNvSpPr>
            <a:spLocks noGrp="1"/>
          </p:cNvSpPr>
          <p:nvPr>
            <p:ph sz="half" idx="1"/>
          </p:nvPr>
        </p:nvSpPr>
        <p:spPr>
          <a:xfrm>
            <a:off x="226342" y="775128"/>
            <a:ext cx="10607039" cy="234177"/>
          </a:xfrm>
        </p:spPr>
        <p:txBody>
          <a:bodyPr/>
          <a:lstStyle/>
          <a:p>
            <a:r>
              <a:rPr lang="en-US" sz="1400" dirty="0">
                <a:solidFill>
                  <a:schemeClr val="tx1">
                    <a:lumMod val="60000"/>
                    <a:lumOff val="40000"/>
                  </a:schemeClr>
                </a:solidFill>
              </a:rPr>
              <a:t>Immersive display. Immaculate performance.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919425831"/>
              </p:ext>
            </p:extLst>
          </p:nvPr>
        </p:nvGraphicFramePr>
        <p:xfrm>
          <a:off x="226342" y="1232986"/>
          <a:ext cx="11655553" cy="5008572"/>
        </p:xfrm>
        <a:graphic>
          <a:graphicData uri="http://schemas.openxmlformats.org/drawingml/2006/table">
            <a:tbl>
              <a:tblPr firstRow="1" bandRow="1"/>
              <a:tblGrid>
                <a:gridCol w="2647487"/>
                <a:gridCol w="2621902"/>
                <a:gridCol w="1410395"/>
                <a:gridCol w="4975769"/>
              </a:tblGrid>
              <a:tr h="838178">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address customers’ desire for ultra wide screen with an even more immersive experience.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Keyboard and Mouse – KM714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Professional Stereo Headset – UC300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74721">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i="0" u="none" strike="noStrike" kern="1200" baseline="0" dirty="0" smtClean="0">
                          <a:solidFill>
                            <a:schemeClr val="bg2"/>
                          </a:solidFill>
                          <a:latin typeface="+mn-lt"/>
                          <a:ea typeface="+mn-ea"/>
                          <a:cs typeface="+mn-cs"/>
                        </a:rPr>
                        <a:t>Business executives and discerning professionals with large desks, working with multiple applications</a:t>
                      </a:r>
                      <a:r>
                        <a:rPr lang="en-US" sz="1100" b="0" baseline="0" dirty="0" smtClean="0">
                          <a:solidFill>
                            <a:schemeClr val="bg2"/>
                          </a:solidFill>
                          <a:latin typeface="Arial" panose="020B0604020202020204" pitchFamily="34" charset="0"/>
                          <a:cs typeface="Arial" panose="020B0604020202020204" pitchFamily="34" charset="0"/>
                        </a:rPr>
                        <a:t> </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195895">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Increased screen curvature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Optimized field of view, minimized reflection and near uniform visual focus. </a:t>
                      </a:r>
                      <a:endParaRPr lang="en-US" sz="1000" b="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More comfortable viewing of office apps</a:t>
                      </a:r>
                      <a:r>
                        <a:rPr lang="en-US" sz="1000" b="0" baseline="0" dirty="0" smtClean="0">
                          <a:solidFill>
                            <a:schemeClr val="bg2"/>
                          </a:solidFill>
                          <a:latin typeface="Arial" panose="020B0604020202020204" pitchFamily="34" charset="0"/>
                          <a:cs typeface="Arial" panose="020B0604020202020204" pitchFamily="34" charset="0"/>
                        </a:rPr>
                        <a:t> across a curved screen. Panoramic wrap-around view for enhanced entertainment.</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nSpc>
                          <a:spcPct val="100000"/>
                        </a:lnSpc>
                      </a:pPr>
                      <a:r>
                        <a:rPr lang="en-US" sz="1000" b="1" baseline="0" dirty="0" smtClean="0">
                          <a:solidFill>
                            <a:schemeClr val="bg2"/>
                          </a:solidFill>
                          <a:latin typeface="Arial" panose="020B0604020202020204" pitchFamily="34" charset="0"/>
                          <a:cs typeface="Arial" panose="020B0604020202020204" pitchFamily="34" charset="0"/>
                        </a:rPr>
                        <a:t>99% </a:t>
                      </a:r>
                      <a:r>
                        <a:rPr lang="en-US" sz="1000" b="1" baseline="0" dirty="0" err="1" smtClean="0">
                          <a:solidFill>
                            <a:schemeClr val="bg2"/>
                          </a:solidFill>
                          <a:latin typeface="Arial" panose="020B0604020202020204" pitchFamily="34" charset="0"/>
                          <a:cs typeface="Arial" panose="020B0604020202020204" pitchFamily="34" charset="0"/>
                        </a:rPr>
                        <a:t>sRGB</a:t>
                      </a:r>
                      <a:r>
                        <a:rPr lang="en-US" sz="1000" b="1" baseline="0" dirty="0" smtClean="0">
                          <a:solidFill>
                            <a:schemeClr val="bg2"/>
                          </a:solidFill>
                          <a:latin typeface="Arial" panose="020B0604020202020204" pitchFamily="34" charset="0"/>
                          <a:cs typeface="Arial" panose="020B0604020202020204" pitchFamily="34" charset="0"/>
                        </a:rPr>
                        <a:t> color coverage at small </a:t>
                      </a:r>
                      <a:r>
                        <a:rPr lang="en-US" sz="1000" b="1" baseline="0" dirty="0" err="1" smtClean="0">
                          <a:solidFill>
                            <a:schemeClr val="bg2"/>
                          </a:solidFill>
                          <a:latin typeface="Arial" panose="020B0604020202020204" pitchFamily="34" charset="0"/>
                          <a:cs typeface="Arial" panose="020B0604020202020204" pitchFamily="34" charset="0"/>
                        </a:rPr>
                        <a:t>deltaE</a:t>
                      </a:r>
                      <a:r>
                        <a:rPr lang="en-US" sz="1000" b="1" baseline="0" dirty="0" smtClean="0">
                          <a:solidFill>
                            <a:schemeClr val="bg2"/>
                          </a:solidFill>
                          <a:latin typeface="Arial" panose="020B0604020202020204" pitchFamily="34" charset="0"/>
                          <a:cs typeface="Arial" panose="020B0604020202020204" pitchFamily="34" charset="0"/>
                        </a:rPr>
                        <a:t>&lt;2</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Precise colors right out of the box.</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Easy to set up and get accurate colors right</a:t>
                      </a:r>
                      <a:r>
                        <a:rPr lang="en-US" sz="1000" b="0" baseline="0" dirty="0" smtClean="0">
                          <a:solidFill>
                            <a:schemeClr val="bg2"/>
                          </a:solidFill>
                          <a:latin typeface="Arial" panose="020B0604020202020204" pitchFamily="34" charset="0"/>
                          <a:cs typeface="Arial" panose="020B0604020202020204" pitchFamily="34" charset="0"/>
                        </a:rPr>
                        <a:t> away – less involvement from IT, get working faster, see precise color</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WQHD 3440x1440 screen and </a:t>
                      </a:r>
                      <a:r>
                        <a:rPr lang="en-US" sz="1000" b="1" dirty="0" err="1" smtClean="0">
                          <a:solidFill>
                            <a:schemeClr val="bg2"/>
                          </a:solidFill>
                          <a:latin typeface="+mj-lt"/>
                        </a:rPr>
                        <a:t>ultrawide</a:t>
                      </a:r>
                      <a:r>
                        <a:rPr lang="en-US" sz="1000" b="1" dirty="0" smtClean="0">
                          <a:solidFill>
                            <a:schemeClr val="bg2"/>
                          </a:solidFill>
                          <a:latin typeface="+mj-lt"/>
                        </a:rPr>
                        <a:t> viewing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More details and consistent colors.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Outstanding screen clarity</a:t>
                      </a:r>
                      <a:r>
                        <a:rPr lang="en-US" sz="1000" baseline="0" dirty="0" smtClean="0">
                          <a:solidFill>
                            <a:schemeClr val="bg2"/>
                          </a:solidFill>
                          <a:latin typeface="Arial" panose="020B0604020202020204" pitchFamily="34" charset="0"/>
                          <a:cs typeface="Arial" panose="020B0604020202020204" pitchFamily="34" charset="0"/>
                        </a:rPr>
                        <a:t> for </a:t>
                      </a:r>
                      <a:r>
                        <a:rPr lang="en-US" sz="1000" b="0" baseline="0" dirty="0" smtClean="0">
                          <a:solidFill>
                            <a:schemeClr val="bg2"/>
                          </a:solidFill>
                          <a:latin typeface="Arial" panose="020B0604020202020204" pitchFamily="34" charset="0"/>
                          <a:cs typeface="Arial" panose="020B0604020202020204" pitchFamily="34" charset="0"/>
                        </a:rPr>
                        <a:t>clear, sharp views every time.</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69917">
                <a:tc>
                  <a:txBody>
                    <a:bodyPr/>
                    <a:lstStyle/>
                    <a:p>
                      <a:pPr algn="l"/>
                      <a:r>
                        <a:rPr lang="en-US" sz="1000" b="1" dirty="0" err="1" smtClean="0">
                          <a:solidFill>
                            <a:schemeClr val="bg2"/>
                          </a:solidFill>
                          <a:latin typeface="+mj-lt"/>
                        </a:rPr>
                        <a:t>ComfortView</a:t>
                      </a:r>
                      <a:r>
                        <a:rPr lang="en-US" sz="1000" b="1" dirty="0" smtClean="0">
                          <a:solidFill>
                            <a:schemeClr val="bg2"/>
                          </a:solidFill>
                          <a:latin typeface="+mj-lt"/>
                        </a:rPr>
                        <a:t> and flicker-free screen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Minimizes blue light emissions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000" b="0" baseline="0" dirty="0" smtClean="0">
                          <a:solidFill>
                            <a:schemeClr val="bg2"/>
                          </a:solidFill>
                          <a:latin typeface="Arial" panose="020B0604020202020204" pitchFamily="34" charset="0"/>
                          <a:cs typeface="Arial" panose="020B0604020202020204" pitchFamily="34" charset="0"/>
                        </a:rPr>
                        <a:t>Optimizes eye comfort.</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56089">
                <a:tc>
                  <a:txBody>
                    <a:bodyPr/>
                    <a:lstStyle/>
                    <a:p>
                      <a:pPr algn="l"/>
                      <a:r>
                        <a:rPr lang="en-US" sz="1000" b="1" dirty="0" smtClean="0">
                          <a:solidFill>
                            <a:schemeClr val="bg2"/>
                          </a:solidFill>
                          <a:latin typeface="+mj-lt"/>
                        </a:rPr>
                        <a:t>21:9 aspect ratio with a huge 34” screen with powerful, dual 9W speakers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See</a:t>
                      </a:r>
                      <a:r>
                        <a:rPr lang="en-US" sz="1000" baseline="0" dirty="0" smtClean="0">
                          <a:solidFill>
                            <a:schemeClr val="bg2"/>
                          </a:solidFill>
                          <a:latin typeface="+mj-lt"/>
                        </a:rPr>
                        <a:t> more, hear more</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Experience incredible depth, breadth and a wrap-around view and sound for an immersive experience.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443516">
                <a:tc>
                  <a:txBody>
                    <a:bodyPr/>
                    <a:lstStyle/>
                    <a:p>
                      <a:pPr algn="l"/>
                      <a:r>
                        <a:rPr lang="en-US" sz="1000" b="1" dirty="0" smtClean="0">
                          <a:solidFill>
                            <a:schemeClr val="bg2"/>
                          </a:solidFill>
                          <a:latin typeface="+mj-lt"/>
                        </a:rPr>
                        <a:t>Dell Easy Arrange, Picture-in-Picture and Picture-by-Picture with KVM</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Customize screen layout, tile apps and view side-by-side. </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Multitask with ease to help boost productivity – work effortlessly between applications and display content from two PC sources on one screen with only one keyboard and mouse.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56089">
                <a:tc>
                  <a:txBody>
                    <a:bodyPr/>
                    <a:lstStyle/>
                    <a:p>
                      <a:pPr algn="l"/>
                      <a:r>
                        <a:rPr lang="en-US" sz="1000" b="1" dirty="0" smtClean="0">
                          <a:solidFill>
                            <a:schemeClr val="bg2"/>
                          </a:solidFill>
                          <a:latin typeface="+mj-lt"/>
                        </a:rPr>
                        <a:t>Adjustability features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Tilt, swivel and height-adjustable stand – VESA-compatible mounting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Adjust your monitor</a:t>
                      </a:r>
                      <a:r>
                        <a:rPr lang="en-US" sz="1000" kern="1200" baseline="0" dirty="0" smtClean="0">
                          <a:solidFill>
                            <a:schemeClr val="bg2"/>
                          </a:solidFill>
                          <a:latin typeface="+mn-lt"/>
                          <a:ea typeface="+mn-ea"/>
                          <a:cs typeface="+mn-cs"/>
                        </a:rPr>
                        <a:t> to suit your needs so you can w</a:t>
                      </a:r>
                      <a:r>
                        <a:rPr lang="en-US" sz="1000" b="0" dirty="0" smtClean="0">
                          <a:solidFill>
                            <a:schemeClr val="bg2"/>
                          </a:solidFill>
                          <a:latin typeface="Arial" panose="020B0604020202020204" pitchFamily="34" charset="0"/>
                          <a:cs typeface="Arial" panose="020B0604020202020204" pitchFamily="34" charset="0"/>
                        </a:rPr>
                        <a:t>ork the way you like, comfortably.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t>
                      </a:r>
                      <a:b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b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bl>
          </a:graphicData>
        </a:graphic>
      </p:graphicFrame>
      <p:grpSp>
        <p:nvGrpSpPr>
          <p:cNvPr id="23" name="Group 22"/>
          <p:cNvGrpSpPr/>
          <p:nvPr/>
        </p:nvGrpSpPr>
        <p:grpSpPr>
          <a:xfrm flipV="1">
            <a:off x="245004" y="1079623"/>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17" name="Picture 16"/>
          <p:cNvPicPr>
            <a:picLocks noChangeAspect="1"/>
          </p:cNvPicPr>
          <p:nvPr/>
        </p:nvPicPr>
        <p:blipFill>
          <a:blip r:embed="rId5"/>
          <a:stretch>
            <a:fillRect/>
          </a:stretch>
        </p:blipFill>
        <p:spPr>
          <a:xfrm>
            <a:off x="10033609" y="1021411"/>
            <a:ext cx="1797343" cy="1645920"/>
          </a:xfrm>
          <a:prstGeom prst="rect">
            <a:avLst/>
          </a:prstGeom>
        </p:spPr>
      </p:pic>
      <p:grpSp>
        <p:nvGrpSpPr>
          <p:cNvPr id="43" name="Group 42"/>
          <p:cNvGrpSpPr/>
          <p:nvPr/>
        </p:nvGrpSpPr>
        <p:grpSpPr>
          <a:xfrm>
            <a:off x="10058399" y="78753"/>
            <a:ext cx="1880900" cy="705395"/>
            <a:chOff x="10058399" y="78753"/>
            <a:chExt cx="1880900"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11024900" y="78753"/>
              <a:ext cx="914399" cy="705395"/>
            </a:xfrm>
            <a:prstGeom prst="rect">
              <a:avLst/>
            </a:prstGeom>
          </p:spPr>
        </p:pic>
        <p:grpSp>
          <p:nvGrpSpPr>
            <p:cNvPr id="45" name="Group 44"/>
            <p:cNvGrpSpPr/>
            <p:nvPr/>
          </p:nvGrpSpPr>
          <p:grpSpPr>
            <a:xfrm>
              <a:off x="10058399" y="78753"/>
              <a:ext cx="914400" cy="705395"/>
              <a:chOff x="11130511" y="84667"/>
              <a:chExt cx="914400" cy="705395"/>
            </a:xfrm>
          </p:grpSpPr>
          <p:sp>
            <p:nvSpPr>
              <p:cNvPr id="46" name="Rectangle 45"/>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0"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1"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2"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83982499"/>
      </p:ext>
    </p:extLst>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spcAft>
                <a:spcPts val="600"/>
              </a:spcAft>
              <a:defRPr/>
            </a:pPr>
            <a:r>
              <a:rPr lang="en-US" sz="2400" dirty="0">
                <a:solidFill>
                  <a:srgbClr val="0085C3"/>
                </a:solidFill>
              </a:rPr>
              <a:t>Dell UltraSharp 34 Curved Monitor – </a:t>
            </a:r>
            <a:r>
              <a:rPr lang="en-US" sz="2400" dirty="0" smtClean="0">
                <a:solidFill>
                  <a:srgbClr val="0085C3"/>
                </a:solidFill>
              </a:rPr>
              <a:t>U3415W</a:t>
            </a:r>
            <a:endParaRPr lang="en-US" sz="2400" dirty="0">
              <a:solidFill>
                <a:srgbClr val="0085C3"/>
              </a:solidFill>
            </a:endParaRPr>
          </a:p>
        </p:txBody>
      </p:sp>
      <p:sp>
        <p:nvSpPr>
          <p:cNvPr id="6" name="Text Placeholder 5"/>
          <p:cNvSpPr>
            <a:spLocks noGrp="1"/>
          </p:cNvSpPr>
          <p:nvPr>
            <p:ph sz="half" idx="1"/>
          </p:nvPr>
        </p:nvSpPr>
        <p:spPr>
          <a:xfrm>
            <a:off x="226342" y="840445"/>
            <a:ext cx="10607039" cy="234177"/>
          </a:xfrm>
        </p:spPr>
        <p:txBody>
          <a:bodyPr/>
          <a:lstStyle/>
          <a:p>
            <a:r>
              <a:rPr lang="en-US" sz="1400" dirty="0">
                <a:solidFill>
                  <a:schemeClr val="tx1">
                    <a:lumMod val="60000"/>
                    <a:lumOff val="40000"/>
                  </a:schemeClr>
                </a:solidFill>
              </a:rPr>
              <a:t>Panoramic viewing takes multitasking to a whole new level.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873672052"/>
              </p:ext>
            </p:extLst>
          </p:nvPr>
        </p:nvGraphicFramePr>
        <p:xfrm>
          <a:off x="226342" y="1419597"/>
          <a:ext cx="11655553" cy="4117329"/>
        </p:xfrm>
        <a:graphic>
          <a:graphicData uri="http://schemas.openxmlformats.org/drawingml/2006/table">
            <a:tbl>
              <a:tblPr firstRow="1" bandRow="1"/>
              <a:tblGrid>
                <a:gridCol w="2647487"/>
                <a:gridCol w="2621902"/>
                <a:gridCol w="1410395"/>
                <a:gridCol w="4975769"/>
              </a:tblGrid>
              <a:tr h="838178">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address customers’ desire for ultra wide screen with an immersive experience.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Keyboard and Mouse – KM714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Professional Stereo Headset – UC300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74721">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i="0" u="none" strike="noStrike" kern="1200" baseline="0" dirty="0" smtClean="0">
                          <a:solidFill>
                            <a:schemeClr val="bg2"/>
                          </a:solidFill>
                          <a:latin typeface="+mn-lt"/>
                          <a:ea typeface="+mn-ea"/>
                          <a:cs typeface="+mn-cs"/>
                        </a:rPr>
                        <a:t>Business executives and discerning professionals with large desks, working with multiple applications</a:t>
                      </a:r>
                      <a:r>
                        <a:rPr lang="en-US" sz="1100" b="0" baseline="0" dirty="0" smtClean="0">
                          <a:solidFill>
                            <a:schemeClr val="bg2"/>
                          </a:solidFill>
                          <a:latin typeface="Arial" panose="020B0604020202020204" pitchFamily="34" charset="0"/>
                          <a:cs typeface="Arial" panose="020B0604020202020204" pitchFamily="34" charset="0"/>
                        </a:rPr>
                        <a:t> </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Gamers and game developers </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195895">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421599">
                <a:tc>
                  <a:txBody>
                    <a:bodyPr/>
                    <a:lstStyle/>
                    <a:p>
                      <a:pPr algn="l"/>
                      <a:r>
                        <a:rPr lang="en-US" sz="1000" b="1" dirty="0" smtClean="0">
                          <a:solidFill>
                            <a:schemeClr val="bg2"/>
                          </a:solidFill>
                          <a:latin typeface="+mj-lt"/>
                        </a:rPr>
                        <a:t>U3415W offers  curved 21:9 aspect ratio with a 34” screen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Ideal monitor size for optimal viewing </a:t>
                      </a:r>
                      <a:endParaRPr lang="en-US" sz="1000" b="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With a wide, curved screen for more comfortable viewing, the U3415W offers an immersive,</a:t>
                      </a:r>
                      <a:r>
                        <a:rPr lang="en-US" sz="1000" b="0" baseline="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 panoramic view with a wraparound feel. Dual integrated 9W speakers augment the immersive experience,.</a:t>
                      </a:r>
                      <a:endParaRPr lang="en-US" sz="1000" b="0" dirty="0">
                        <a:solidFill>
                          <a:srgbClr val="000000"/>
                        </a:solidFill>
                        <a:latin typeface="Arial" panose="020B0604020202020204" pitchFamily="34" charset="0"/>
                        <a:ea typeface="Microsoft YaHei" panose="020B0503020204020204" pitchFamily="34" charset="-122"/>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WQHD 3440x1440 screen and </a:t>
                      </a:r>
                      <a:r>
                        <a:rPr lang="en-US" sz="1000" b="1" dirty="0" err="1" smtClean="0">
                          <a:solidFill>
                            <a:schemeClr val="bg2"/>
                          </a:solidFill>
                          <a:latin typeface="+mj-lt"/>
                        </a:rPr>
                        <a:t>ultrawide</a:t>
                      </a:r>
                      <a:r>
                        <a:rPr lang="en-US" sz="1000" b="1" dirty="0" smtClean="0">
                          <a:solidFill>
                            <a:schemeClr val="bg2"/>
                          </a:solidFill>
                          <a:latin typeface="+mj-lt"/>
                        </a:rPr>
                        <a:t> viewing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More details and consistent colors.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Outstanding screen clarity</a:t>
                      </a:r>
                      <a:r>
                        <a:rPr lang="en-US" sz="1000" baseline="0" dirty="0" smtClean="0">
                          <a:solidFill>
                            <a:schemeClr val="bg2"/>
                          </a:solidFill>
                          <a:latin typeface="Arial" panose="020B0604020202020204" pitchFamily="34" charset="0"/>
                          <a:cs typeface="Arial" panose="020B0604020202020204" pitchFamily="34" charset="0"/>
                        </a:rPr>
                        <a:t> for </a:t>
                      </a:r>
                      <a:r>
                        <a:rPr lang="en-US" sz="1000" b="0" baseline="0" dirty="0" smtClean="0">
                          <a:solidFill>
                            <a:schemeClr val="bg2"/>
                          </a:solidFill>
                          <a:latin typeface="Arial" panose="020B0604020202020204" pitchFamily="34" charset="0"/>
                          <a:cs typeface="Arial" panose="020B0604020202020204" pitchFamily="34" charset="0"/>
                        </a:rPr>
                        <a:t>clear, sharp views every time. </a:t>
                      </a:r>
                      <a:r>
                        <a:rPr lang="en-US" sz="1000" b="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U3415W is i</a:t>
                      </a:r>
                      <a:r>
                        <a:rPr lang="en-US" sz="1000" b="0" baseline="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deal alternative for dual monitors – sharper image with 20% more pixels than two Full HD monitors.</a:t>
                      </a:r>
                      <a:endParaRPr lang="en-US" sz="1000" b="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426073">
                <a:tc>
                  <a:txBody>
                    <a:bodyPr/>
                    <a:lstStyle/>
                    <a:p>
                      <a:pPr algn="l"/>
                      <a:r>
                        <a:rPr lang="en-US" sz="1000" b="1" dirty="0" smtClean="0">
                          <a:solidFill>
                            <a:schemeClr val="bg2"/>
                          </a:solidFill>
                          <a:latin typeface="+mj-lt"/>
                        </a:rPr>
                        <a:t>Variety of connectivity ports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mini DisplayPort, HDMI 2.0, multiple USB ports, and audio line out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Picture-by-Picture and Picture-in-Picture features</a:t>
                      </a:r>
                    </a:p>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a huge 34” display (thanks</a:t>
                      </a:r>
                      <a:r>
                        <a:rPr lang="en-US" sz="1000" b="0" baseline="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 to</a:t>
                      </a:r>
                      <a:r>
                        <a:rPr lang="en-US" sz="1000" b="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 HDMI 2.0)</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Picture-by-Picture and Picture-in-Picture features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rgbClr val="000000"/>
                          </a:solidFill>
                          <a:latin typeface="Arial" panose="020B0604020202020204" pitchFamily="34" charset="0"/>
                          <a:ea typeface="Microsoft YaHei" panose="020B0503020204020204" pitchFamily="34" charset="-122"/>
                          <a:cs typeface="Arial" panose="020B0604020202020204" pitchFamily="34" charset="0"/>
                        </a:rPr>
                        <a:t>Navigate across multiple applications from 2 different PCs  </a:t>
                      </a:r>
                      <a:endParaRPr lang="en-US" sz="1000" b="0" dirty="0">
                        <a:solidFill>
                          <a:srgbClr val="000000"/>
                        </a:solidFill>
                        <a:latin typeface="Arial" panose="020B0604020202020204" pitchFamily="34" charset="0"/>
                        <a:ea typeface="Microsoft YaHei" panose="020B0503020204020204" pitchFamily="34" charset="-122"/>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44265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t>
                      </a:r>
                      <a:b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b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grpSp>
        <p:nvGrpSpPr>
          <p:cNvPr id="23" name="Group 22"/>
          <p:cNvGrpSpPr/>
          <p:nvPr/>
        </p:nvGrpSpPr>
        <p:grpSpPr>
          <a:xfrm flipV="1">
            <a:off x="245004" y="1144940"/>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16" name="Picture 15"/>
          <p:cNvPicPr>
            <a:picLocks noChangeAspect="1"/>
          </p:cNvPicPr>
          <p:nvPr/>
        </p:nvPicPr>
        <p:blipFill>
          <a:blip r:embed="rId5"/>
          <a:stretch>
            <a:fillRect/>
          </a:stretch>
        </p:blipFill>
        <p:spPr>
          <a:xfrm>
            <a:off x="10145133" y="1021412"/>
            <a:ext cx="1737463" cy="1479192"/>
          </a:xfrm>
          <a:prstGeom prst="rect">
            <a:avLst/>
          </a:prstGeom>
        </p:spPr>
      </p:pic>
      <p:grpSp>
        <p:nvGrpSpPr>
          <p:cNvPr id="43" name="Group 42"/>
          <p:cNvGrpSpPr/>
          <p:nvPr/>
        </p:nvGrpSpPr>
        <p:grpSpPr>
          <a:xfrm>
            <a:off x="10058399" y="78753"/>
            <a:ext cx="1880900" cy="705395"/>
            <a:chOff x="10058399" y="78753"/>
            <a:chExt cx="1880900" cy="705395"/>
          </a:xfrm>
        </p:grpSpPr>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11024900" y="78753"/>
              <a:ext cx="914399" cy="705395"/>
            </a:xfrm>
            <a:prstGeom prst="rect">
              <a:avLst/>
            </a:prstGeom>
          </p:spPr>
        </p:pic>
        <p:grpSp>
          <p:nvGrpSpPr>
            <p:cNvPr id="45" name="Group 44"/>
            <p:cNvGrpSpPr/>
            <p:nvPr/>
          </p:nvGrpSpPr>
          <p:grpSpPr>
            <a:xfrm>
              <a:off x="10058399" y="78753"/>
              <a:ext cx="914400" cy="705395"/>
              <a:chOff x="11130511" y="84667"/>
              <a:chExt cx="914400" cy="705395"/>
            </a:xfrm>
          </p:grpSpPr>
          <p:sp>
            <p:nvSpPr>
              <p:cNvPr id="46" name="Rectangle 45"/>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7" name="Group 46"/>
              <p:cNvGrpSpPr>
                <a:grpSpLocks noChangeAspect="1"/>
              </p:cNvGrpSpPr>
              <p:nvPr/>
            </p:nvGrpSpPr>
            <p:grpSpPr>
              <a:xfrm>
                <a:off x="11404831" y="205294"/>
                <a:ext cx="365760" cy="464141"/>
                <a:chOff x="700396" y="366353"/>
                <a:chExt cx="525543" cy="666902"/>
              </a:xfrm>
            </p:grpSpPr>
            <p:sp>
              <p:nvSpPr>
                <p:cNvPr id="4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0"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1"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2"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430980565"/>
      </p:ext>
    </p:extLst>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9615414" y="884056"/>
            <a:ext cx="2402377" cy="1645920"/>
          </a:xfrm>
          <a:prstGeom prst="rect">
            <a:avLst/>
          </a:prstGeom>
        </p:spPr>
      </p:pic>
      <p:sp>
        <p:nvSpPr>
          <p:cNvPr id="4" name="Title 3"/>
          <p:cNvSpPr>
            <a:spLocks noGrp="1"/>
          </p:cNvSpPr>
          <p:nvPr>
            <p:ph type="title"/>
          </p:nvPr>
        </p:nvSpPr>
        <p:spPr>
          <a:xfrm>
            <a:off x="226342" y="362516"/>
            <a:ext cx="10746457" cy="511520"/>
          </a:xfrm>
        </p:spPr>
        <p:txBody>
          <a:bodyPr>
            <a:noAutofit/>
          </a:bodyPr>
          <a:lstStyle/>
          <a:p>
            <a:pPr defTabSz="1036271">
              <a:spcAft>
                <a:spcPts val="600"/>
              </a:spcAft>
              <a:defRPr/>
            </a:pPr>
            <a:r>
              <a:rPr lang="en-US" sz="2400" dirty="0">
                <a:solidFill>
                  <a:srgbClr val="0085C3"/>
                </a:solidFill>
              </a:rPr>
              <a:t>Dell UltraSharp 29 Ultra Wide Monitor – U2917W</a:t>
            </a:r>
          </a:p>
        </p:txBody>
      </p:sp>
      <p:sp>
        <p:nvSpPr>
          <p:cNvPr id="6" name="Text Placeholder 5"/>
          <p:cNvSpPr>
            <a:spLocks noGrp="1"/>
          </p:cNvSpPr>
          <p:nvPr>
            <p:ph sz="half" idx="1"/>
          </p:nvPr>
        </p:nvSpPr>
        <p:spPr>
          <a:xfrm>
            <a:off x="226342" y="775128"/>
            <a:ext cx="10607039" cy="234177"/>
          </a:xfrm>
        </p:spPr>
        <p:txBody>
          <a:bodyPr/>
          <a:lstStyle/>
          <a:p>
            <a:r>
              <a:rPr lang="en-US" sz="1400" dirty="0">
                <a:solidFill>
                  <a:schemeClr val="tx1">
                    <a:lumMod val="60000"/>
                    <a:lumOff val="40000"/>
                  </a:schemeClr>
                </a:solidFill>
              </a:rPr>
              <a:t>Help boost productivity and multitask easily</a:t>
            </a:r>
          </a:p>
        </p:txBody>
      </p:sp>
      <p:graphicFrame>
        <p:nvGraphicFramePr>
          <p:cNvPr id="9" name="Table 8"/>
          <p:cNvGraphicFramePr>
            <a:graphicFrameLocks noGrp="1" noChangeAspect="1"/>
          </p:cNvGraphicFramePr>
          <p:nvPr>
            <p:extLst>
              <p:ext uri="{D42A27DB-BD31-4B8C-83A1-F6EECF244321}">
                <p14:modId xmlns:p14="http://schemas.microsoft.com/office/powerpoint/2010/main" val="3387402169"/>
              </p:ext>
            </p:extLst>
          </p:nvPr>
        </p:nvGraphicFramePr>
        <p:xfrm>
          <a:off x="226342" y="1260970"/>
          <a:ext cx="11655553" cy="4837376"/>
        </p:xfrm>
        <a:graphic>
          <a:graphicData uri="http://schemas.openxmlformats.org/drawingml/2006/table">
            <a:tbl>
              <a:tblPr firstRow="1" bandRow="1"/>
              <a:tblGrid>
                <a:gridCol w="2414221"/>
                <a:gridCol w="3023119"/>
                <a:gridCol w="690465"/>
                <a:gridCol w="5527748"/>
              </a:tblGrid>
              <a:tr h="623810">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meet increasing demand for large ultra wide monitors, especially in financial sector where the 29” 21:9 monitor is becoming the new standard.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Keyboard and Mouse – KM714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Soundbar – AC511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62473">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Finance, sales and marketing, mid-level professionals, engineers, IT staff, programmers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4"/>
                        </a:rPr>
                        <a:t>For more information </a:t>
                      </a:r>
                      <a:r>
                        <a:rPr lang="en-US" sz="1200" b="0" kern="0" cap="none" baseline="0" noProof="0" dirty="0" smtClean="0">
                          <a:solidFill>
                            <a:srgbClr val="0085C3"/>
                          </a:solidFill>
                          <a:latin typeface="+mj-lt"/>
                          <a:ea typeface="Museo For Dell" pitchFamily="2" charset="0"/>
                          <a:cs typeface="+mn-cs"/>
                          <a:hlinkClick r:id="rId4"/>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29723">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Dell Easy Arrange, Picture-in-Picture and Picture-by-Picture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Work effortlessly between applications and display content from two PC sources on one screen</a:t>
                      </a:r>
                      <a:endParaRPr lang="en-US" sz="1000" b="0" kern="1200" dirty="0" smtClean="0">
                        <a:solidFill>
                          <a:schemeClr val="bg2"/>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r>
                        <a:rPr lang="en-US" sz="1000" b="0" dirty="0" smtClean="0">
                          <a:solidFill>
                            <a:schemeClr val="bg2"/>
                          </a:solidFill>
                          <a:latin typeface="Arial" panose="020B0604020202020204" pitchFamily="34" charset="0"/>
                          <a:cs typeface="Arial" panose="020B0604020202020204" pitchFamily="34" charset="0"/>
                        </a:rPr>
                        <a:t>Boost productivity</a:t>
                      </a:r>
                      <a:r>
                        <a:rPr lang="en-US" sz="1000" b="0" baseline="0" dirty="0" smtClean="0">
                          <a:solidFill>
                            <a:schemeClr val="bg2"/>
                          </a:solidFill>
                          <a:latin typeface="Arial" panose="020B0604020202020204" pitchFamily="34" charset="0"/>
                          <a:cs typeface="Arial" panose="020B0604020202020204" pitchFamily="34" charset="0"/>
                        </a:rPr>
                        <a:t> with efficient multitasking</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21:9 aspect ratio with a 29” screen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More content fits on a single monitor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See more content easily</a:t>
                      </a:r>
                      <a:r>
                        <a:rPr lang="en-US" sz="1000" b="0" baseline="0" dirty="0" smtClean="0">
                          <a:solidFill>
                            <a:schemeClr val="bg2"/>
                          </a:solidFill>
                          <a:latin typeface="Arial" panose="020B0604020202020204" pitchFamily="34" charset="0"/>
                          <a:cs typeface="Arial" panose="020B0604020202020204" pitchFamily="34" charset="0"/>
                        </a:rPr>
                        <a:t> on a single monitor to replace the equivalent of two 5:4 aspect ratio (1280 x 1240 resolution) monitors side by side.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69917">
                <a:tc>
                  <a:txBody>
                    <a:bodyPr/>
                    <a:lstStyle/>
                    <a:p>
                      <a:pPr algn="l"/>
                      <a:r>
                        <a:rPr lang="en-US" sz="1000" b="1" dirty="0" smtClean="0">
                          <a:solidFill>
                            <a:schemeClr val="bg2"/>
                          </a:solidFill>
                          <a:latin typeface="+mj-lt"/>
                        </a:rPr>
                        <a:t>Ultra-thin borders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Enables </a:t>
                      </a:r>
                      <a:r>
                        <a:rPr lang="en-US" sz="1000" b="0" baseline="0" dirty="0" smtClean="0">
                          <a:solidFill>
                            <a:schemeClr val="bg2"/>
                          </a:solidFill>
                          <a:latin typeface="Arial" panose="020B0604020202020204" pitchFamily="34" charset="0"/>
                          <a:cs typeface="Arial" panose="020B0604020202020204" pitchFamily="34" charset="0"/>
                        </a:rPr>
                        <a:t>a clean, expansive dual monitor set-up</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WQHD 2560 x 1080 screen with </a:t>
                      </a:r>
                      <a:r>
                        <a:rPr lang="en-US" sz="1000" b="1" dirty="0" err="1" smtClean="0">
                          <a:solidFill>
                            <a:schemeClr val="bg2"/>
                          </a:solidFill>
                          <a:latin typeface="+mj-lt"/>
                        </a:rPr>
                        <a:t>ultrawide</a:t>
                      </a:r>
                      <a:r>
                        <a:rPr lang="en-US" sz="1000" b="1" dirty="0" smtClean="0">
                          <a:solidFill>
                            <a:schemeClr val="bg2"/>
                          </a:solidFill>
                          <a:latin typeface="+mj-lt"/>
                        </a:rPr>
                        <a:t> viewing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More details and consistent color </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Outstanding screen clarity across a wide viewing angle</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217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err="1" smtClean="0">
                          <a:solidFill>
                            <a:schemeClr val="bg2"/>
                          </a:solidFill>
                          <a:latin typeface="+mn-lt"/>
                          <a:ea typeface="+mn-ea"/>
                          <a:cs typeface="+mn-cs"/>
                        </a:rPr>
                        <a:t>ComfortView</a:t>
                      </a:r>
                      <a:r>
                        <a:rPr lang="en-US" sz="1000" b="1" kern="1200" dirty="0" smtClean="0">
                          <a:solidFill>
                            <a:schemeClr val="bg2"/>
                          </a:solidFill>
                          <a:latin typeface="+mn-lt"/>
                          <a:ea typeface="+mn-ea"/>
                          <a:cs typeface="+mn-cs"/>
                        </a:rPr>
                        <a:t> and flicker-free screen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Minimize blue light emissions </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Experience easier, more comfortable viewing.</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99% </a:t>
                      </a:r>
                      <a:r>
                        <a:rPr lang="en-US" sz="1000" b="1" dirty="0" err="1" smtClean="0">
                          <a:solidFill>
                            <a:schemeClr val="bg2"/>
                          </a:solidFill>
                          <a:latin typeface="+mj-lt"/>
                        </a:rPr>
                        <a:t>sRGB</a:t>
                      </a:r>
                      <a:r>
                        <a:rPr lang="en-US" sz="1000" b="1" dirty="0" smtClean="0">
                          <a:solidFill>
                            <a:schemeClr val="bg2"/>
                          </a:solidFill>
                          <a:latin typeface="+mj-lt"/>
                        </a:rPr>
                        <a:t> and 99% REC709 color coverage at small </a:t>
                      </a:r>
                      <a:r>
                        <a:rPr lang="en-US" sz="1000" b="1" dirty="0" err="1" smtClean="0">
                          <a:solidFill>
                            <a:schemeClr val="bg2"/>
                          </a:solidFill>
                          <a:latin typeface="+mj-lt"/>
                        </a:rPr>
                        <a:t>deltaE</a:t>
                      </a:r>
                      <a:r>
                        <a:rPr lang="en-US" sz="1000" b="1" dirty="0" smtClean="0">
                          <a:solidFill>
                            <a:schemeClr val="bg2"/>
                          </a:solidFill>
                          <a:latin typeface="+mj-lt"/>
                        </a:rPr>
                        <a:t>&lt;2</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Accurate, true-to-life colors right out of the box. </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Easy to set up and get accurate colors right away – less involvement from IT, get working faster, see precise color</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03245">
                <a:tc>
                  <a:txBody>
                    <a:bodyPr/>
                    <a:lstStyle/>
                    <a:p>
                      <a:pPr algn="l"/>
                      <a:r>
                        <a:rPr lang="en-US" sz="1000" b="1" dirty="0" smtClean="0">
                          <a:solidFill>
                            <a:schemeClr val="bg2"/>
                          </a:solidFill>
                          <a:latin typeface="+mj-lt"/>
                        </a:rPr>
                        <a:t>Broad offering of connectivity ports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including USB 3.0 ports on the side of the monitor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Convenient connectivity to multiple devices. Easy access to USB ports.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Adjustability features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tilt, swivel and height-adjustable stand – VESA-compatible mounting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Adjust your monitor</a:t>
                      </a:r>
                      <a:r>
                        <a:rPr lang="en-US" sz="1000" kern="1200" baseline="0" dirty="0" smtClean="0">
                          <a:solidFill>
                            <a:schemeClr val="bg2"/>
                          </a:solidFill>
                          <a:latin typeface="+mn-lt"/>
                          <a:ea typeface="+mn-ea"/>
                          <a:cs typeface="+mn-cs"/>
                        </a:rPr>
                        <a:t> to suit your needs so you can w</a:t>
                      </a:r>
                      <a:r>
                        <a:rPr lang="en-US" sz="1000" b="0" dirty="0" smtClean="0">
                          <a:solidFill>
                            <a:schemeClr val="bg2"/>
                          </a:solidFill>
                          <a:latin typeface="Arial" panose="020B0604020202020204" pitchFamily="34" charset="0"/>
                          <a:cs typeface="Arial" panose="020B0604020202020204" pitchFamily="34" charset="0"/>
                        </a:rPr>
                        <a:t>ork the way you like, comfortably.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grpSp>
        <p:nvGrpSpPr>
          <p:cNvPr id="23" name="Group 22"/>
          <p:cNvGrpSpPr/>
          <p:nvPr/>
        </p:nvGrpSpPr>
        <p:grpSpPr>
          <a:xfrm flipV="1">
            <a:off x="245004" y="1079623"/>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2" name="Group 1"/>
          <p:cNvGrpSpPr/>
          <p:nvPr/>
        </p:nvGrpSpPr>
        <p:grpSpPr>
          <a:xfrm>
            <a:off x="10058399" y="78753"/>
            <a:ext cx="1880900" cy="705395"/>
            <a:chOff x="10058399" y="78753"/>
            <a:chExt cx="1880900" cy="705395"/>
          </a:xfrm>
        </p:grpSpPr>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11024900" y="78753"/>
              <a:ext cx="914399" cy="705395"/>
            </a:xfrm>
            <a:prstGeom prst="rect">
              <a:avLst/>
            </a:prstGeom>
          </p:spPr>
        </p:pic>
        <p:grpSp>
          <p:nvGrpSpPr>
            <p:cNvPr id="35" name="Group 34"/>
            <p:cNvGrpSpPr/>
            <p:nvPr/>
          </p:nvGrpSpPr>
          <p:grpSpPr>
            <a:xfrm>
              <a:off x="10058399" y="78753"/>
              <a:ext cx="914400" cy="705395"/>
              <a:chOff x="11130511" y="84667"/>
              <a:chExt cx="914400" cy="705395"/>
            </a:xfrm>
          </p:grpSpPr>
          <p:sp>
            <p:nvSpPr>
              <p:cNvPr id="36" name="Rectangle 35"/>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7" name="Group 36"/>
              <p:cNvGrpSpPr>
                <a:grpSpLocks noChangeAspect="1"/>
              </p:cNvGrpSpPr>
              <p:nvPr/>
            </p:nvGrpSpPr>
            <p:grpSpPr>
              <a:xfrm>
                <a:off x="11404831" y="205294"/>
                <a:ext cx="365760" cy="464141"/>
                <a:chOff x="700396" y="366353"/>
                <a:chExt cx="525543" cy="666902"/>
              </a:xfrm>
            </p:grpSpPr>
            <p:sp>
              <p:nvSpPr>
                <p:cNvPr id="3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1"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2"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2318" y="1930400"/>
            <a:ext cx="457200" cy="457200"/>
          </a:xfrm>
          <a:prstGeom prst="rect">
            <a:avLst/>
          </a:prstGeom>
        </p:spPr>
      </p:pic>
    </p:spTree>
    <p:extLst>
      <p:ext uri="{BB962C8B-B14F-4D97-AF65-F5344CB8AC3E}">
        <p14:creationId xmlns:p14="http://schemas.microsoft.com/office/powerpoint/2010/main" val="2235904814"/>
      </p:ext>
    </p:extLst>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Dell UltraSharp 24 Wireless Connect Monitor - U2417HWi"/>
          <p:cNvPicPr>
            <a:picLocks noChangeAspect="1" noChangeArrowheads="1"/>
          </p:cNvPicPr>
          <p:nvPr/>
        </p:nvPicPr>
        <p:blipFill rotWithShape="1">
          <a:blip r:embed="rId3">
            <a:extLst>
              <a:ext uri="{28A0092B-C50C-407E-A947-70E740481C1C}">
                <a14:useLocalDpi xmlns:a14="http://schemas.microsoft.com/office/drawing/2010/main" val="0"/>
              </a:ext>
            </a:extLst>
          </a:blip>
          <a:srcRect b="33059"/>
          <a:stretch/>
        </p:blipFill>
        <p:spPr bwMode="auto">
          <a:xfrm>
            <a:off x="9347421" y="1111272"/>
            <a:ext cx="2560320" cy="17197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6342" y="362516"/>
            <a:ext cx="10746457" cy="511520"/>
          </a:xfrm>
        </p:spPr>
        <p:txBody>
          <a:bodyPr>
            <a:noAutofit/>
          </a:bodyPr>
          <a:lstStyle/>
          <a:p>
            <a:pPr defTabSz="1036271">
              <a:lnSpc>
                <a:spcPct val="100000"/>
              </a:lnSpc>
              <a:defRPr/>
            </a:pPr>
            <a:r>
              <a:rPr lang="en-US" sz="2400" dirty="0">
                <a:solidFill>
                  <a:srgbClr val="0085C3"/>
                </a:solidFill>
              </a:rPr>
              <a:t>Dell UltraSharp 24 Wireless Connect Monitor – U2417HWi</a:t>
            </a:r>
          </a:p>
        </p:txBody>
      </p:sp>
      <p:sp>
        <p:nvSpPr>
          <p:cNvPr id="6" name="Text Placeholder 5"/>
          <p:cNvSpPr>
            <a:spLocks noGrp="1"/>
          </p:cNvSpPr>
          <p:nvPr>
            <p:ph sz="half" idx="1"/>
          </p:nvPr>
        </p:nvSpPr>
        <p:spPr>
          <a:xfrm>
            <a:off x="226342" y="868433"/>
            <a:ext cx="10607039" cy="234177"/>
          </a:xfrm>
        </p:spPr>
        <p:txBody>
          <a:bodyPr/>
          <a:lstStyle/>
          <a:p>
            <a:r>
              <a:rPr lang="en-US" sz="1400" dirty="0">
                <a:solidFill>
                  <a:schemeClr val="tx1">
                    <a:lumMod val="60000"/>
                    <a:lumOff val="40000"/>
                  </a:schemeClr>
                </a:solidFill>
              </a:rPr>
              <a:t>World’s first monitor that allows two mobile devices to be connected </a:t>
            </a:r>
            <a:r>
              <a:rPr lang="en-US" sz="1400" dirty="0" smtClean="0">
                <a:solidFill>
                  <a:schemeClr val="tx1">
                    <a:lumMod val="60000"/>
                    <a:lumOff val="40000"/>
                  </a:schemeClr>
                </a:solidFill>
              </a:rPr>
              <a:t>wirelessly</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2985244621"/>
              </p:ext>
            </p:extLst>
          </p:nvPr>
        </p:nvGraphicFramePr>
        <p:xfrm>
          <a:off x="226342" y="1354275"/>
          <a:ext cx="11655553" cy="4609045"/>
        </p:xfrm>
        <a:graphic>
          <a:graphicData uri="http://schemas.openxmlformats.org/drawingml/2006/table">
            <a:tbl>
              <a:tblPr firstRow="1" bandRow="1"/>
              <a:tblGrid>
                <a:gridCol w="2414221"/>
                <a:gridCol w="3023119"/>
                <a:gridCol w="690465"/>
                <a:gridCol w="5527748"/>
              </a:tblGrid>
              <a:tr h="623810">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offer a convenient way to connect with two mobile devices without cables in the workplace  and in turn respond to the growing user demand for more flexible connectivity.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Wireless Keyboard and Mouse – KM714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Dual Monitor Stand – MDS14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Single Monitor Arm – MSA14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091686">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Small business </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4"/>
                        </a:rPr>
                        <a:t>For more information </a:t>
                      </a:r>
                      <a:r>
                        <a:rPr lang="en-US" sz="1200" b="0" kern="0" cap="none" baseline="0" noProof="0" dirty="0" smtClean="0">
                          <a:solidFill>
                            <a:srgbClr val="0085C3"/>
                          </a:solidFill>
                          <a:latin typeface="+mj-lt"/>
                          <a:ea typeface="Museo For Dell" pitchFamily="2" charset="0"/>
                          <a:cs typeface="+mn-cs"/>
                          <a:hlinkClick r:id="rId4"/>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29723">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Wireless freedom</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baseline="0" dirty="0" smtClean="0">
                          <a:solidFill>
                            <a:schemeClr val="bg2"/>
                          </a:solidFill>
                          <a:latin typeface="Arial" panose="020B0604020202020204" pitchFamily="34" charset="0"/>
                          <a:cs typeface="Arial" panose="020B0604020202020204" pitchFamily="34" charset="0"/>
                        </a:rPr>
                        <a:t>Wire-free, worry-free, hassle-free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Wire-free: Connect mobile devices to the monitor without wires</a:t>
                      </a:r>
                    </a:p>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Worry-free: No more need to find the right connectivity or cable</a:t>
                      </a:r>
                    </a:p>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Hassle-free: Set up once, then connect every time.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Display content from a Windows laptop and Android mobile device wirelessly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rgbClr val="000000"/>
                          </a:solidFill>
                          <a:latin typeface="Arial" panose="020B0604020202020204" pitchFamily="34" charset="0"/>
                          <a:cs typeface="Arial" panose="020B0604020202020204" pitchFamily="34" charset="0"/>
                        </a:rPr>
                        <a:t>Display content from both mobile devices on the monitor, then edit with just one keyboard and mouse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000" b="0" dirty="0" smtClean="0">
                          <a:solidFill>
                            <a:srgbClr val="000000"/>
                          </a:solidFill>
                          <a:latin typeface="Arial" panose="020B0604020202020204" pitchFamily="34" charset="0"/>
                          <a:cs typeface="Arial" panose="020B0604020202020204" pitchFamily="34" charset="0"/>
                        </a:rPr>
                        <a:t>Increase</a:t>
                      </a:r>
                      <a:r>
                        <a:rPr lang="en-US" sz="1000" b="0" baseline="0" dirty="0" smtClean="0">
                          <a:solidFill>
                            <a:srgbClr val="000000"/>
                          </a:solidFill>
                          <a:latin typeface="Arial" panose="020B0604020202020204" pitchFamily="34" charset="0"/>
                          <a:cs typeface="Arial" panose="020B0604020202020204" pitchFamily="34" charset="0"/>
                        </a:rPr>
                        <a:t> productivity by improving multitasking and collaboration with easy transitions between multiple devices on a single monitor</a:t>
                      </a:r>
                    </a:p>
                    <a:p>
                      <a:pPr marL="171450" indent="-171450">
                        <a:lnSpc>
                          <a:spcPct val="100000"/>
                        </a:lnSpc>
                        <a:buFont typeface="Arial" panose="020B0604020202020204" pitchFamily="34" charset="0"/>
                        <a:buChar char="•"/>
                      </a:pPr>
                      <a:r>
                        <a:rPr lang="en-US" sz="1000" b="0" dirty="0" smtClean="0">
                          <a:solidFill>
                            <a:srgbClr val="000000"/>
                          </a:solidFill>
                          <a:latin typeface="Arial" panose="020B0604020202020204" pitchFamily="34" charset="0"/>
                          <a:cs typeface="Arial" panose="020B0604020202020204" pitchFamily="34" charset="0"/>
                        </a:rPr>
                        <a:t>Collaborate across two mobile devices  - (Windows laptop1 + Android smartphone/ tablet2) and single monitor, keyboard and mouse with ease. </a:t>
                      </a:r>
                    </a:p>
                    <a:p>
                      <a:pPr marL="171450" indent="-171450">
                        <a:lnSpc>
                          <a:spcPct val="100000"/>
                        </a:lnSpc>
                        <a:buFont typeface="Arial" panose="020B0604020202020204" pitchFamily="34" charset="0"/>
                        <a:buChar char="•"/>
                      </a:pPr>
                      <a:r>
                        <a:rPr lang="en-US" sz="1000" b="0" dirty="0" smtClean="0">
                          <a:solidFill>
                            <a:srgbClr val="000000"/>
                          </a:solidFill>
                          <a:latin typeface="Arial" panose="020B0604020202020204" pitchFamily="34" charset="0"/>
                          <a:cs typeface="Arial" panose="020B0604020202020204" pitchFamily="34" charset="0"/>
                        </a:rPr>
                        <a:t>Seamlessly transition tasks between mobile devices and monitor</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69917">
                <a:tc>
                  <a:txBody>
                    <a:bodyPr/>
                    <a:lstStyle/>
                    <a:p>
                      <a:pPr algn="l"/>
                      <a:r>
                        <a:rPr lang="en-US" sz="1000" b="1" dirty="0" smtClean="0">
                          <a:solidFill>
                            <a:schemeClr val="bg2"/>
                          </a:solidFill>
                          <a:latin typeface="+mj-lt"/>
                        </a:rPr>
                        <a:t>Full HD clarity and consistent colors across an ultra-wide viewing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rgbClr val="000000"/>
                          </a:solidFill>
                          <a:latin typeface="Arial" panose="020B0604020202020204" pitchFamily="34" charset="0"/>
                          <a:cs typeface="Arial" panose="020B0604020202020204" pitchFamily="34" charset="0"/>
                        </a:rPr>
                        <a:t>Superb viewing experience.</a:t>
                      </a:r>
                      <a:endParaRPr lang="en-US" sz="1000" b="0" dirty="0" smtClean="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Ultra-thin bezel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rgbClr val="000000"/>
                          </a:solidFill>
                          <a:latin typeface="Arial" panose="020B0604020202020204" pitchFamily="34" charset="0"/>
                          <a:cs typeface="Arial" panose="020B0604020202020204" pitchFamily="34" charset="0"/>
                        </a:rPr>
                        <a:t>Almost borderless viewing</a:t>
                      </a:r>
                      <a:endParaRPr lang="en-US" sz="10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Optimizes the</a:t>
                      </a:r>
                      <a:r>
                        <a:rPr lang="en-US" sz="1000" b="0" baseline="0" dirty="0" smtClean="0">
                          <a:solidFill>
                            <a:schemeClr val="bg2"/>
                          </a:solidFill>
                          <a:latin typeface="Arial" panose="020B0604020202020204" pitchFamily="34" charset="0"/>
                          <a:cs typeface="Arial" panose="020B0604020202020204" pitchFamily="34" charset="0"/>
                        </a:rPr>
                        <a:t> viewing area</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t>
                      </a:r>
                      <a:b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b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grpSp>
        <p:nvGrpSpPr>
          <p:cNvPr id="23" name="Group 22"/>
          <p:cNvGrpSpPr/>
          <p:nvPr/>
        </p:nvGrpSpPr>
        <p:grpSpPr>
          <a:xfrm flipV="1">
            <a:off x="245004" y="1172928"/>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2" name="Group 1"/>
          <p:cNvGrpSpPr/>
          <p:nvPr/>
        </p:nvGrpSpPr>
        <p:grpSpPr>
          <a:xfrm>
            <a:off x="8270687" y="70404"/>
            <a:ext cx="3782126" cy="705395"/>
            <a:chOff x="8270687" y="70404"/>
            <a:chExt cx="3782126" cy="705395"/>
          </a:xfrm>
        </p:grpSpPr>
        <p:pic>
          <p:nvPicPr>
            <p:cNvPr id="35" name="Picture 34"/>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9770" y="70404"/>
              <a:ext cx="914399" cy="705395"/>
            </a:xfrm>
            <a:prstGeom prst="rect">
              <a:avLst/>
            </a:prstGeom>
          </p:spPr>
        </p:pic>
        <p:grpSp>
          <p:nvGrpSpPr>
            <p:cNvPr id="36" name="Group 35"/>
            <p:cNvGrpSpPr/>
            <p:nvPr/>
          </p:nvGrpSpPr>
          <p:grpSpPr>
            <a:xfrm>
              <a:off x="8270687" y="70404"/>
              <a:ext cx="914400" cy="705395"/>
              <a:chOff x="11130511" y="84667"/>
              <a:chExt cx="914400" cy="705395"/>
            </a:xfrm>
          </p:grpSpPr>
          <p:sp>
            <p:nvSpPr>
              <p:cNvPr id="37" name="Rectangle 36"/>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8" name="Group 37"/>
              <p:cNvGrpSpPr>
                <a:grpSpLocks noChangeAspect="1"/>
              </p:cNvGrpSpPr>
              <p:nvPr/>
            </p:nvGrpSpPr>
            <p:grpSpPr>
              <a:xfrm>
                <a:off x="11404831" y="205294"/>
                <a:ext cx="365760" cy="464141"/>
                <a:chOff x="700396" y="366353"/>
                <a:chExt cx="525543" cy="666902"/>
              </a:xfrm>
            </p:grpSpPr>
            <p:sp>
              <p:nvSpPr>
                <p:cNvPr id="39"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0"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1"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2"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3"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22" name="Group 21"/>
            <p:cNvGrpSpPr>
              <a:grpSpLocks noChangeAspect="1"/>
            </p:cNvGrpSpPr>
            <p:nvPr/>
          </p:nvGrpSpPr>
          <p:grpSpPr>
            <a:xfrm>
              <a:off x="10177168" y="71059"/>
              <a:ext cx="914400" cy="704086"/>
              <a:chOff x="8083504" y="379370"/>
              <a:chExt cx="1204385" cy="927374"/>
            </a:xfrm>
          </p:grpSpPr>
          <p:sp>
            <p:nvSpPr>
              <p:cNvPr id="29"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0" name="Group 29"/>
              <p:cNvGrpSpPr/>
              <p:nvPr/>
            </p:nvGrpSpPr>
            <p:grpSpPr>
              <a:xfrm>
                <a:off x="8419625" y="481200"/>
                <a:ext cx="520700" cy="678993"/>
                <a:chOff x="703181" y="4463913"/>
                <a:chExt cx="520700" cy="678993"/>
              </a:xfrm>
            </p:grpSpPr>
            <p:sp>
              <p:nvSpPr>
                <p:cNvPr id="31"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32"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33"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34"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nvGrpSpPr>
            <p:cNvPr id="44" name="Group 43"/>
            <p:cNvGrpSpPr/>
            <p:nvPr/>
          </p:nvGrpSpPr>
          <p:grpSpPr>
            <a:xfrm>
              <a:off x="11138413" y="71057"/>
              <a:ext cx="914400" cy="704088"/>
              <a:chOff x="505092" y="3130474"/>
              <a:chExt cx="914400" cy="704088"/>
            </a:xfrm>
          </p:grpSpPr>
          <p:sp>
            <p:nvSpPr>
              <p:cNvPr id="4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46" name="Group 45"/>
              <p:cNvGrpSpPr/>
              <p:nvPr/>
            </p:nvGrpSpPr>
            <p:grpSpPr>
              <a:xfrm>
                <a:off x="714246" y="3191091"/>
                <a:ext cx="494251" cy="574633"/>
                <a:chOff x="714246" y="3191091"/>
                <a:chExt cx="494251" cy="574633"/>
              </a:xfrm>
            </p:grpSpPr>
            <p:sp>
              <p:nvSpPr>
                <p:cNvPr id="47"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48"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49"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307460423"/>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a:spLocks noGrp="1"/>
          </p:cNvSpPr>
          <p:nvPr>
            <p:ph sz="half" idx="1"/>
          </p:nvPr>
        </p:nvSpPr>
        <p:spPr>
          <a:xfrm>
            <a:off x="693019" y="1379085"/>
            <a:ext cx="10674417" cy="4267200"/>
          </a:xfrm>
        </p:spPr>
        <p:txBody>
          <a:bodyPr>
            <a:noAutofit/>
          </a:bodyPr>
          <a:lstStyle/>
          <a:p>
            <a:pPr marL="285750" indent="-285750" algn="just">
              <a:spcBef>
                <a:spcPts val="0"/>
              </a:spcBef>
              <a:spcAft>
                <a:spcPts val="600"/>
              </a:spcAft>
              <a:buClr>
                <a:srgbClr val="007DB8"/>
              </a:buClr>
              <a:buFont typeface="Arial" panose="020B0604020202020204" pitchFamily="34" charset="0"/>
              <a:buChar char="•"/>
            </a:pPr>
            <a:r>
              <a:rPr lang="en-US" sz="1800" kern="1200" dirty="0">
                <a:solidFill>
                  <a:srgbClr val="C0D34A"/>
                </a:solidFill>
              </a:rPr>
              <a:t>NEW! </a:t>
            </a:r>
            <a:r>
              <a:rPr lang="en-US" sz="1800" kern="1200" dirty="0" smtClean="0">
                <a:solidFill>
                  <a:schemeClr val="bg2"/>
                </a:solidFill>
              </a:rPr>
              <a:t>Put into new template.</a:t>
            </a:r>
          </a:p>
          <a:p>
            <a:pPr marL="285750" indent="-285750" algn="just">
              <a:spcBef>
                <a:spcPts val="0"/>
              </a:spcBef>
              <a:spcAft>
                <a:spcPts val="600"/>
              </a:spcAft>
              <a:buClr>
                <a:srgbClr val="007DB8"/>
              </a:buClr>
              <a:buFont typeface="Arial" panose="020B0604020202020204" pitchFamily="34" charset="0"/>
              <a:buChar char="•"/>
            </a:pPr>
            <a:r>
              <a:rPr lang="en-US" sz="1800" kern="1200" dirty="0" smtClean="0">
                <a:solidFill>
                  <a:schemeClr val="bg2"/>
                </a:solidFill>
              </a:rPr>
              <a:t>Added new monitors, large conference room displays, projectors, and client peripherals.</a:t>
            </a:r>
          </a:p>
          <a:p>
            <a:pPr marL="285750" indent="-285750" algn="just">
              <a:spcBef>
                <a:spcPts val="0"/>
              </a:spcBef>
              <a:spcAft>
                <a:spcPts val="600"/>
              </a:spcAft>
              <a:buClr>
                <a:srgbClr val="007DB8"/>
              </a:buClr>
              <a:buFont typeface="Arial" panose="020B0604020202020204" pitchFamily="34" charset="0"/>
              <a:buChar char="•"/>
            </a:pPr>
            <a:r>
              <a:rPr lang="en-US" sz="1800" kern="1200" dirty="0" smtClean="0">
                <a:solidFill>
                  <a:schemeClr val="bg2"/>
                </a:solidFill>
              </a:rPr>
              <a:t>Added Why CP, CP Portfolio, Docking content, including Why switch to Dell USB-C Docks and Docking portfolio overview</a:t>
            </a:r>
          </a:p>
          <a:p>
            <a:pPr marL="285750" indent="-285750" algn="just">
              <a:spcBef>
                <a:spcPts val="0"/>
              </a:spcBef>
              <a:spcAft>
                <a:spcPts val="600"/>
              </a:spcAft>
              <a:buClr>
                <a:srgbClr val="007DB8"/>
              </a:buClr>
              <a:buFont typeface="Arial" panose="020B0604020202020204" pitchFamily="34" charset="0"/>
              <a:buChar char="•"/>
            </a:pPr>
            <a:r>
              <a:rPr lang="en-US" sz="1800" kern="1200" dirty="0" smtClean="0">
                <a:solidFill>
                  <a:schemeClr val="bg2"/>
                </a:solidFill>
              </a:rPr>
              <a:t>Added Why Dell Docks, Why Dell Keyboards, Mice, Styluses, Why Dell Power, Why Dell Audio and Why Dell Carrying Cases</a:t>
            </a:r>
          </a:p>
          <a:p>
            <a:pPr marL="285750" indent="-285750" algn="just">
              <a:spcBef>
                <a:spcPts val="0"/>
              </a:spcBef>
              <a:spcAft>
                <a:spcPts val="600"/>
              </a:spcAft>
              <a:buClr>
                <a:srgbClr val="007DB8"/>
              </a:buClr>
              <a:buFont typeface="Arial" panose="020B0604020202020204" pitchFamily="34" charset="0"/>
              <a:buChar char="•"/>
            </a:pPr>
            <a:endParaRPr lang="en-US" sz="1800" dirty="0">
              <a:solidFill>
                <a:srgbClr val="444444"/>
              </a:solidFill>
              <a:latin typeface="+mj-lt"/>
            </a:endParaRPr>
          </a:p>
        </p:txBody>
      </p:sp>
      <p:sp>
        <p:nvSpPr>
          <p:cNvPr id="9" name="Title 3"/>
          <p:cNvSpPr txBox="1">
            <a:spLocks/>
          </p:cNvSpPr>
          <p:nvPr/>
        </p:nvSpPr>
        <p:spPr>
          <a:xfrm>
            <a:off x="226342" y="365580"/>
            <a:ext cx="10607040" cy="564265"/>
          </a:xfrm>
          <a:prstGeom prst="rect">
            <a:avLst/>
          </a:prstGeom>
        </p:spPr>
        <p:txBody>
          <a:bodyPr lIns="0" rIns="0"/>
          <a:lstStyle>
            <a:lvl1pPr algn="l" rtl="0" eaLnBrk="1" fontAlgn="base" hangingPunct="1">
              <a:lnSpc>
                <a:spcPct val="90000"/>
              </a:lnSpc>
              <a:spcBef>
                <a:spcPct val="0"/>
              </a:spcBef>
              <a:spcAft>
                <a:spcPct val="0"/>
              </a:spcAft>
              <a:defRPr sz="3733" b="0" cap="none" baseline="0">
                <a:solidFill>
                  <a:srgbClr val="007DB8"/>
                </a:solidFill>
                <a:latin typeface="Arial" panose="020B0604020202020204" pitchFamily="34" charset="0"/>
                <a:ea typeface="Museo Sans For Dell" panose="02000000000000000000" pitchFamily="2" charset="0"/>
                <a:cs typeface="Arial" panose="020B0604020202020204" pitchFamily="34" charset="0"/>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a:lstStyle>
          <a:p>
            <a:r>
              <a:rPr lang="en-US" kern="0" dirty="0" smtClean="0"/>
              <a:t>Updates</a:t>
            </a:r>
            <a:endParaRPr lang="en-US" kern="0" dirty="0"/>
          </a:p>
        </p:txBody>
      </p:sp>
      <p:grpSp>
        <p:nvGrpSpPr>
          <p:cNvPr id="10" name="Group 9"/>
          <p:cNvGrpSpPr/>
          <p:nvPr/>
        </p:nvGrpSpPr>
        <p:grpSpPr>
          <a:xfrm flipV="1">
            <a:off x="226342" y="1107543"/>
            <a:ext cx="2279352" cy="45719"/>
            <a:chOff x="-2198599" y="3158843"/>
            <a:chExt cx="2559474" cy="273977"/>
          </a:xfrm>
        </p:grpSpPr>
        <p:sp>
          <p:nvSpPr>
            <p:cNvPr id="11" name="Rectangle 10"/>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2" name="Rectangle 11"/>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3" name="Rectangle 12"/>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4" name="Rectangle 13"/>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5" name="Rectangle 14"/>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Tree>
    <p:extLst>
      <p:ext uri="{BB962C8B-B14F-4D97-AF65-F5344CB8AC3E}">
        <p14:creationId xmlns:p14="http://schemas.microsoft.com/office/powerpoint/2010/main" val="2857778439"/>
      </p:ext>
    </p:extLst>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597" y="371225"/>
            <a:ext cx="7809058" cy="511520"/>
          </a:xfrm>
        </p:spPr>
        <p:txBody>
          <a:bodyPr>
            <a:noAutofit/>
          </a:bodyPr>
          <a:lstStyle/>
          <a:p>
            <a:pPr defTabSz="1036271">
              <a:defRPr/>
            </a:pPr>
            <a:r>
              <a:rPr lang="en-US" sz="2400" dirty="0">
                <a:solidFill>
                  <a:srgbClr val="0085C3"/>
                </a:solidFill>
              </a:rPr>
              <a:t>Dell UltraSharp 24 Monitor with Wireless Charging Stand – U2417HJ</a:t>
            </a:r>
          </a:p>
        </p:txBody>
      </p:sp>
      <p:sp>
        <p:nvSpPr>
          <p:cNvPr id="6" name="Text Placeholder 5"/>
          <p:cNvSpPr>
            <a:spLocks noGrp="1"/>
          </p:cNvSpPr>
          <p:nvPr>
            <p:ph sz="half" idx="1"/>
          </p:nvPr>
        </p:nvSpPr>
        <p:spPr>
          <a:xfrm>
            <a:off x="278596" y="1112276"/>
            <a:ext cx="10607039" cy="234177"/>
          </a:xfrm>
        </p:spPr>
        <p:txBody>
          <a:bodyPr/>
          <a:lstStyle/>
          <a:p>
            <a:r>
              <a:rPr lang="en-US" sz="1400" dirty="0">
                <a:solidFill>
                  <a:schemeClr val="tx1">
                    <a:lumMod val="60000"/>
                    <a:lumOff val="40000"/>
                  </a:schemeClr>
                </a:solidFill>
              </a:rPr>
              <a:t>Uncompromising performance with wireless charging </a:t>
            </a:r>
            <a:r>
              <a:rPr lang="en-US" sz="1400" dirty="0" smtClean="0">
                <a:solidFill>
                  <a:schemeClr val="tx1">
                    <a:lumMod val="60000"/>
                    <a:lumOff val="40000"/>
                  </a:schemeClr>
                </a:solidFill>
              </a:rPr>
              <a:t>convenience</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3780375280"/>
              </p:ext>
            </p:extLst>
          </p:nvPr>
        </p:nvGraphicFramePr>
        <p:xfrm>
          <a:off x="226342" y="1571994"/>
          <a:ext cx="11655553" cy="4437313"/>
        </p:xfrm>
        <a:graphic>
          <a:graphicData uri="http://schemas.openxmlformats.org/drawingml/2006/table">
            <a:tbl>
              <a:tblPr firstRow="1" bandRow="1"/>
              <a:tblGrid>
                <a:gridCol w="2414221"/>
                <a:gridCol w="3023119"/>
                <a:gridCol w="690465"/>
                <a:gridCol w="5527748"/>
              </a:tblGrid>
              <a:tr h="623810">
                <a:tc gridSpan="3">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offer convenient wireless charging for Qi and PMA compatible smartphones and address increasing reliance of customers on smartphones.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Dual Monitor Stand – MDS14A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Single Monitor Arm – MSA14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Professional Stereo Headset – UC300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97106">
                <a:tc gridSpan="3">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Small and medium businesses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200" i="0" dirty="0">
                        <a:solidFill>
                          <a:schemeClr val="tx2"/>
                        </a:solidFill>
                        <a:latin typeface="+mj-lt"/>
                      </a:endParaRPr>
                    </a:p>
                  </a:txBody>
                  <a:tcPr marL="118334" marR="118334" marT="60960" marB="6096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29723">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56089">
                <a:tc>
                  <a:txBody>
                    <a:bodyPr/>
                    <a:lstStyle/>
                    <a:p>
                      <a:pPr algn="l"/>
                      <a:r>
                        <a:rPr lang="en-US" sz="1000" b="1" dirty="0" smtClean="0">
                          <a:solidFill>
                            <a:schemeClr val="bg2"/>
                          </a:solidFill>
                          <a:latin typeface="+mj-lt"/>
                        </a:rPr>
                        <a:t>Conveniently wireless device charging</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indent="0">
                        <a:buFont typeface="Arial" panose="020B0604020202020204" pitchFamily="34" charset="0"/>
                        <a:buNone/>
                      </a:pPr>
                      <a:r>
                        <a:rPr lang="en-US" sz="1000" b="0" baseline="0" dirty="0" smtClean="0">
                          <a:solidFill>
                            <a:srgbClr val="000000"/>
                          </a:solidFill>
                          <a:latin typeface="Arial" panose="020B0604020202020204" pitchFamily="34" charset="0"/>
                          <a:cs typeface="Arial" panose="020B0604020202020204" pitchFamily="34" charset="0"/>
                        </a:rPr>
                        <a:t>Qi and PMA compatible smartphones without wires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r>
                        <a:rPr lang="en-US" sz="1000" b="0" dirty="0" smtClean="0">
                          <a:solidFill>
                            <a:srgbClr val="000000"/>
                          </a:solidFill>
                          <a:latin typeface="Arial" panose="020B0604020202020204" pitchFamily="34" charset="0"/>
                          <a:cs typeface="Arial" panose="020B0604020202020204" pitchFamily="34" charset="0"/>
                        </a:rPr>
                        <a:t>Designed to help improve productivity and convenience by ensuring that your smartphone is always charged and ready.</a:t>
                      </a:r>
                      <a:endParaRPr lang="en-US" sz="10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89686">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Full adjustability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rgbClr val="000000"/>
                          </a:solidFill>
                          <a:latin typeface="Arial" panose="020B0604020202020204" pitchFamily="34" charset="0"/>
                          <a:cs typeface="Arial" panose="020B0604020202020204" pitchFamily="34" charset="0"/>
                        </a:rPr>
                        <a:t>Tilt, pivot, swivel and height-adjustable stand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Adjust your monitor</a:t>
                      </a:r>
                      <a:r>
                        <a:rPr lang="en-US" sz="1000" kern="1200" baseline="0" dirty="0" smtClean="0">
                          <a:solidFill>
                            <a:schemeClr val="bg2"/>
                          </a:solidFill>
                          <a:latin typeface="+mn-lt"/>
                          <a:ea typeface="+mn-ea"/>
                          <a:cs typeface="+mn-cs"/>
                        </a:rPr>
                        <a:t> to suit your needs so you can w</a:t>
                      </a:r>
                      <a:r>
                        <a:rPr lang="en-US" sz="1000" b="0" dirty="0" smtClean="0">
                          <a:solidFill>
                            <a:schemeClr val="bg2"/>
                          </a:solidFill>
                          <a:latin typeface="Arial" panose="020B0604020202020204" pitchFamily="34" charset="0"/>
                          <a:cs typeface="Arial" panose="020B0604020202020204" pitchFamily="34" charset="0"/>
                        </a:rPr>
                        <a:t>ork the way you like, comfortably.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69917">
                <a:tc>
                  <a:txBody>
                    <a:bodyPr/>
                    <a:lstStyle/>
                    <a:p>
                      <a:pPr algn="l"/>
                      <a:r>
                        <a:rPr lang="en-US" sz="1000" b="1" dirty="0" smtClean="0">
                          <a:solidFill>
                            <a:schemeClr val="bg2"/>
                          </a:solidFill>
                          <a:latin typeface="+mj-lt"/>
                        </a:rPr>
                        <a:t>Full array of connectivity options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rPr>
                        <a:t>DisplayPort (DP), mini-DP, DP-out, 2 x HDMI (MHL), 4 x USB3.0, Audio line-out</a:t>
                      </a:r>
                      <a:endParaRPr lang="en-US" sz="1000" b="0" dirty="0" smtClean="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rgbClr val="000000"/>
                          </a:solidFill>
                          <a:latin typeface="Arial" panose="020B0604020202020204" pitchFamily="34" charset="0"/>
                          <a:cs typeface="Arial" panose="020B0604020202020204" pitchFamily="34" charset="0"/>
                        </a:rPr>
                        <a:t>Convenient connection to your choice of secondary peripherals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Full HD with a wide viewing angle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rgbClr val="000000"/>
                          </a:solidFill>
                          <a:latin typeface="Arial" panose="020B0604020202020204" pitchFamily="34" charset="0"/>
                          <a:cs typeface="Arial" panose="020B0604020202020204" pitchFamily="34" charset="0"/>
                        </a:rPr>
                        <a:t>Full HD and consistent colors across an ultra-wide viewing angle. Accurate colors and more than 96% </a:t>
                      </a:r>
                      <a:r>
                        <a:rPr lang="en-US" sz="1000" b="0" baseline="0" dirty="0" err="1" smtClean="0">
                          <a:solidFill>
                            <a:srgbClr val="000000"/>
                          </a:solidFill>
                          <a:latin typeface="Arial" panose="020B0604020202020204" pitchFamily="34" charset="0"/>
                          <a:cs typeface="Arial" panose="020B0604020202020204" pitchFamily="34" charset="0"/>
                        </a:rPr>
                        <a:t>sRGB</a:t>
                      </a:r>
                      <a:r>
                        <a:rPr lang="en-US" sz="1000" b="0" baseline="0" dirty="0" smtClean="0">
                          <a:solidFill>
                            <a:srgbClr val="000000"/>
                          </a:solidFill>
                          <a:latin typeface="Arial" panose="020B0604020202020204" pitchFamily="34" charset="0"/>
                          <a:cs typeface="Arial" panose="020B0604020202020204" pitchFamily="34" charset="0"/>
                        </a:rPr>
                        <a:t> color coverage</a:t>
                      </a:r>
                      <a:endParaRPr lang="en-US" sz="1000" b="0" dirty="0" smtClean="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Delivers sharp,</a:t>
                      </a:r>
                      <a:r>
                        <a:rPr lang="en-US" sz="1000" b="0" baseline="0" dirty="0" smtClean="0">
                          <a:solidFill>
                            <a:schemeClr val="bg2"/>
                          </a:solidFill>
                          <a:latin typeface="Arial" panose="020B0604020202020204" pitchFamily="34" charset="0"/>
                          <a:cs typeface="Arial" panose="020B0604020202020204" pitchFamily="34" charset="0"/>
                        </a:rPr>
                        <a:t> clear, vibrant images with accurate color.</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356089">
                <a:tc>
                  <a:txBody>
                    <a:bodyPr/>
                    <a:lstStyle/>
                    <a:p>
                      <a:pPr algn="l"/>
                      <a:r>
                        <a:rPr lang="en-US" sz="1000" b="1" dirty="0" smtClean="0">
                          <a:solidFill>
                            <a:schemeClr val="bg2"/>
                          </a:solidFill>
                          <a:latin typeface="+mj-lt"/>
                        </a:rPr>
                        <a:t>Ultra-thin bezel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rgbClr val="000000"/>
                          </a:solidFill>
                          <a:latin typeface="Arial" panose="020B0604020202020204" pitchFamily="34" charset="0"/>
                          <a:cs typeface="Arial" panose="020B0604020202020204" pitchFamily="34" charset="0"/>
                        </a:rPr>
                        <a:t>Almost borderless viewing</a:t>
                      </a:r>
                      <a:endParaRPr lang="en-US" sz="10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Optimizes the</a:t>
                      </a:r>
                      <a:r>
                        <a:rPr lang="en-US" sz="1000" b="0" baseline="0" dirty="0" smtClean="0">
                          <a:solidFill>
                            <a:schemeClr val="bg2"/>
                          </a:solidFill>
                          <a:latin typeface="Arial" panose="020B0604020202020204" pitchFamily="34" charset="0"/>
                          <a:cs typeface="Arial" panose="020B0604020202020204" pitchFamily="34" charset="0"/>
                        </a:rPr>
                        <a:t> viewing area</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t>
                      </a:r>
                      <a:b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b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97258" y="1416771"/>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7888" y="1457555"/>
            <a:ext cx="2284007" cy="1277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8270687" y="70404"/>
            <a:ext cx="3782126" cy="705395"/>
            <a:chOff x="8270687" y="70404"/>
            <a:chExt cx="3782126" cy="705395"/>
          </a:xfrm>
        </p:grpSpPr>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9770" y="70404"/>
              <a:ext cx="914399" cy="705395"/>
            </a:xfrm>
            <a:prstGeom prst="rect">
              <a:avLst/>
            </a:prstGeom>
          </p:spPr>
        </p:pic>
        <p:grpSp>
          <p:nvGrpSpPr>
            <p:cNvPr id="22" name="Group 21"/>
            <p:cNvGrpSpPr/>
            <p:nvPr/>
          </p:nvGrpSpPr>
          <p:grpSpPr>
            <a:xfrm>
              <a:off x="8270687" y="70404"/>
              <a:ext cx="914400" cy="705395"/>
              <a:chOff x="11130511" y="84667"/>
              <a:chExt cx="914400" cy="705395"/>
            </a:xfrm>
          </p:grpSpPr>
          <p:sp>
            <p:nvSpPr>
              <p:cNvPr id="42" name="Rectangle 41"/>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3" name="Group 42"/>
              <p:cNvGrpSpPr>
                <a:grpSpLocks noChangeAspect="1"/>
              </p:cNvGrpSpPr>
              <p:nvPr/>
            </p:nvGrpSpPr>
            <p:grpSpPr>
              <a:xfrm>
                <a:off x="11404831" y="205294"/>
                <a:ext cx="365760" cy="464141"/>
                <a:chOff x="700396" y="366353"/>
                <a:chExt cx="525543" cy="666902"/>
              </a:xfrm>
            </p:grpSpPr>
            <p:sp>
              <p:nvSpPr>
                <p:cNvPr id="44"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5"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6"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7"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8"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29" name="Group 28"/>
            <p:cNvGrpSpPr>
              <a:grpSpLocks noChangeAspect="1"/>
            </p:cNvGrpSpPr>
            <p:nvPr/>
          </p:nvGrpSpPr>
          <p:grpSpPr>
            <a:xfrm>
              <a:off x="10177168" y="71059"/>
              <a:ext cx="914400" cy="704086"/>
              <a:chOff x="8083504" y="379370"/>
              <a:chExt cx="1204385" cy="927374"/>
            </a:xfrm>
          </p:grpSpPr>
          <p:sp>
            <p:nvSpPr>
              <p:cNvPr id="36"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7" name="Group 36"/>
              <p:cNvGrpSpPr/>
              <p:nvPr/>
            </p:nvGrpSpPr>
            <p:grpSpPr>
              <a:xfrm>
                <a:off x="8419625" y="481200"/>
                <a:ext cx="520700" cy="678993"/>
                <a:chOff x="703181" y="4463913"/>
                <a:chExt cx="520700" cy="678993"/>
              </a:xfrm>
            </p:grpSpPr>
            <p:sp>
              <p:nvSpPr>
                <p:cNvPr id="38"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39"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0"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1"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nvGrpSpPr>
            <p:cNvPr id="30" name="Group 29"/>
            <p:cNvGrpSpPr/>
            <p:nvPr/>
          </p:nvGrpSpPr>
          <p:grpSpPr>
            <a:xfrm>
              <a:off x="11138413" y="71057"/>
              <a:ext cx="914400" cy="704088"/>
              <a:chOff x="505092" y="3130474"/>
              <a:chExt cx="914400" cy="704088"/>
            </a:xfrm>
          </p:grpSpPr>
          <p:sp>
            <p:nvSpPr>
              <p:cNvPr id="31"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2" name="Group 31"/>
              <p:cNvGrpSpPr/>
              <p:nvPr/>
            </p:nvGrpSpPr>
            <p:grpSpPr>
              <a:xfrm>
                <a:off x="714246" y="3191091"/>
                <a:ext cx="494251" cy="574633"/>
                <a:chOff x="714246" y="3191091"/>
                <a:chExt cx="494251" cy="574633"/>
              </a:xfrm>
            </p:grpSpPr>
            <p:sp>
              <p:nvSpPr>
                <p:cNvPr id="33"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34"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35"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97275983"/>
      </p:ext>
    </p:extLst>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3225" y="2703675"/>
            <a:ext cx="9134475" cy="729991"/>
          </a:xfrm>
          <a:prstGeom prst="rect">
            <a:avLst/>
          </a:prstGeom>
        </p:spPr>
        <p:txBody>
          <a:bodyPr>
            <a:normAutofit/>
          </a:bodyPr>
          <a:lstStyle/>
          <a:p>
            <a:r>
              <a:rPr lang="en-US" dirty="0" smtClean="0"/>
              <a:t>Dell Monitors — P Models and E Models</a:t>
            </a:r>
            <a:endParaRPr lang="en-US" dirty="0"/>
          </a:p>
        </p:txBody>
      </p:sp>
      <p:grpSp>
        <p:nvGrpSpPr>
          <p:cNvPr id="10" name="Group 9"/>
          <p:cNvGrpSpPr/>
          <p:nvPr/>
        </p:nvGrpSpPr>
        <p:grpSpPr>
          <a:xfrm flipV="1">
            <a:off x="9192461" y="2982731"/>
            <a:ext cx="2286000" cy="85939"/>
            <a:chOff x="-2198599" y="3158843"/>
            <a:chExt cx="2559474" cy="273977"/>
          </a:xfrm>
        </p:grpSpPr>
        <p:sp>
          <p:nvSpPr>
            <p:cNvPr id="11" name="Rectangle 10"/>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2" name="Rectangle 11"/>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3" name="Rectangle 12"/>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4" name="Rectangle 13"/>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5" name="Rectangle 14"/>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9" name="TextBox 1">
            <a:hlinkClick r:id="rId2"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746661619"/>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3" cstate="print">
            <a:extLst>
              <a:ext uri="{28A0092B-C50C-407E-A947-70E740481C1C}">
                <a14:useLocalDpi xmlns:a14="http://schemas.microsoft.com/office/drawing/2010/main" val="0"/>
              </a:ext>
            </a:extLst>
          </a:blip>
          <a:srcRect t="24034" b="9129"/>
          <a:stretch/>
        </p:blipFill>
        <p:spPr>
          <a:xfrm>
            <a:off x="7066972" y="71467"/>
            <a:ext cx="4984435" cy="1122218"/>
          </a:xfrm>
          <a:prstGeom prst="rect">
            <a:avLst/>
          </a:prstGeom>
          <a:effectLst>
            <a:softEdge rad="127000"/>
          </a:effectLst>
        </p:spPr>
      </p:pic>
      <p:sp>
        <p:nvSpPr>
          <p:cNvPr id="14" name="Title 1"/>
          <p:cNvSpPr txBox="1">
            <a:spLocks/>
          </p:cNvSpPr>
          <p:nvPr/>
        </p:nvSpPr>
        <p:spPr bwMode="auto">
          <a:xfrm>
            <a:off x="457200" y="2189122"/>
            <a:ext cx="8210939" cy="520655"/>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lgn="l" rtl="0" eaLnBrk="1" fontAlgn="base" hangingPunct="1">
              <a:lnSpc>
                <a:spcPct val="90000"/>
              </a:lnSpc>
              <a:spcBef>
                <a:spcPct val="0"/>
              </a:spcBef>
              <a:spcAft>
                <a:spcPct val="0"/>
              </a:spcAft>
              <a:defRPr sz="3200" b="0" cap="none" baseline="0">
                <a:solidFill>
                  <a:schemeClr val="bg1"/>
                </a:solidFill>
                <a:latin typeface="+mn-lt"/>
                <a:ea typeface="Museo For Dell" pitchFamily="2" charset="0"/>
                <a:cs typeface="+mj-cs"/>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a:lstStyle>
          <a:p>
            <a:pPr>
              <a:lnSpc>
                <a:spcPct val="100000"/>
              </a:lnSpc>
              <a:spcAft>
                <a:spcPts val="409"/>
              </a:spcAft>
              <a:defRPr/>
            </a:pPr>
            <a:r>
              <a:rPr lang="en-US" sz="2000" kern="0" dirty="0">
                <a:solidFill>
                  <a:srgbClr val="0085C3"/>
                </a:solidFill>
                <a:latin typeface="Arial" panose="020B0604020202020204" pitchFamily="34" charset="0"/>
                <a:cs typeface="Arial" panose="020B0604020202020204" pitchFamily="34" charset="0"/>
              </a:rPr>
              <a:t>Discover if your customer needs a Dell monitor.</a:t>
            </a:r>
          </a:p>
          <a:p>
            <a:pPr>
              <a:lnSpc>
                <a:spcPct val="100000"/>
              </a:lnSpc>
              <a:defRPr/>
            </a:pPr>
            <a:r>
              <a:rPr lang="en-US" sz="1050" kern="0" dirty="0">
                <a:solidFill>
                  <a:srgbClr val="000000"/>
                </a:solidFill>
                <a:latin typeface="Arial" panose="020B0604020202020204" pitchFamily="34" charset="0"/>
                <a:cs typeface="Arial" panose="020B0604020202020204" pitchFamily="34" charset="0"/>
              </a:rPr>
              <a:t>Basic questions to ask and words to listen for:</a:t>
            </a:r>
          </a:p>
        </p:txBody>
      </p:sp>
      <p:sp>
        <p:nvSpPr>
          <p:cNvPr id="27" name="Title 1"/>
          <p:cNvSpPr txBox="1">
            <a:spLocks/>
          </p:cNvSpPr>
          <p:nvPr/>
        </p:nvSpPr>
        <p:spPr bwMode="auto">
          <a:xfrm>
            <a:off x="8719003" y="2034745"/>
            <a:ext cx="2790760" cy="276999"/>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lgn="l" rtl="0" eaLnBrk="1" fontAlgn="base" hangingPunct="1">
              <a:lnSpc>
                <a:spcPct val="90000"/>
              </a:lnSpc>
              <a:spcBef>
                <a:spcPct val="0"/>
              </a:spcBef>
              <a:spcAft>
                <a:spcPct val="0"/>
              </a:spcAft>
              <a:defRPr sz="3200" b="0" cap="none" baseline="0">
                <a:solidFill>
                  <a:schemeClr val="bg1"/>
                </a:solidFill>
                <a:latin typeface="+mn-lt"/>
                <a:ea typeface="Museo For Dell" pitchFamily="2" charset="0"/>
                <a:cs typeface="+mj-cs"/>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a:lstStyle>
          <a:p>
            <a:pPr>
              <a:defRPr/>
            </a:pPr>
            <a:r>
              <a:rPr lang="en-US" sz="2000" kern="0" dirty="0">
                <a:solidFill>
                  <a:schemeClr val="accent3"/>
                </a:solidFill>
                <a:latin typeface="Arial" panose="020B0604020202020204" pitchFamily="34" charset="0"/>
                <a:cs typeface="Arial" panose="020B0604020202020204" pitchFamily="34" charset="0"/>
              </a:rPr>
              <a:t>Awards &amp; Recognition</a:t>
            </a:r>
            <a:endParaRPr lang="en-US" sz="1600" kern="0" dirty="0">
              <a:solidFill>
                <a:schemeClr val="accent3"/>
              </a:solidFill>
              <a:latin typeface="Arial" panose="020B0604020202020204" pitchFamily="34" charset="0"/>
              <a:cs typeface="Arial" panose="020B0604020202020204" pitchFamily="34" charset="0"/>
            </a:endParaRPr>
          </a:p>
        </p:txBody>
      </p:sp>
      <p:sp>
        <p:nvSpPr>
          <p:cNvPr id="44" name="TextBox 43"/>
          <p:cNvSpPr txBox="1"/>
          <p:nvPr/>
        </p:nvSpPr>
        <p:spPr>
          <a:xfrm>
            <a:off x="335897" y="317137"/>
            <a:ext cx="5805952" cy="646331"/>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Dell </a:t>
            </a:r>
            <a:r>
              <a:rPr lang="en-US" sz="3600" dirty="0" smtClean="0">
                <a:solidFill>
                  <a:schemeClr val="bg1"/>
                </a:solidFill>
                <a:latin typeface="Arial" panose="020B0604020202020204" pitchFamily="34" charset="0"/>
                <a:cs typeface="Arial" panose="020B0604020202020204" pitchFamily="34" charset="0"/>
              </a:rPr>
              <a:t>Monitors</a:t>
            </a:r>
            <a:endParaRPr lang="en-US" sz="3600" dirty="0">
              <a:solidFill>
                <a:schemeClr val="bg1"/>
              </a:solidFill>
              <a:latin typeface="Arial" panose="020B0604020202020204" pitchFamily="34" charset="0"/>
              <a:cs typeface="Arial" panose="020B0604020202020204" pitchFamily="34" charset="0"/>
            </a:endParaRPr>
          </a:p>
        </p:txBody>
      </p:sp>
      <p:sp>
        <p:nvSpPr>
          <p:cNvPr id="48" name="TextBox 47"/>
          <p:cNvSpPr txBox="1"/>
          <p:nvPr/>
        </p:nvSpPr>
        <p:spPr>
          <a:xfrm>
            <a:off x="457200" y="1327561"/>
            <a:ext cx="9941098" cy="759182"/>
          </a:xfrm>
          <a:prstGeom prst="rect">
            <a:avLst/>
          </a:prstGeom>
          <a:noFill/>
        </p:spPr>
        <p:txBody>
          <a:bodyPr wrap="square" rtlCol="0">
            <a:spAutoFit/>
          </a:bodyPr>
          <a:lstStyle/>
          <a:p>
            <a:pPr marL="116895" indent="-116895">
              <a:buFont typeface="Arial" panose="020B0604020202020204" pitchFamily="34" charset="0"/>
              <a:buChar char="•"/>
            </a:pPr>
            <a:r>
              <a:rPr lang="en-US" sz="1000" dirty="0" smtClean="0">
                <a:solidFill>
                  <a:srgbClr val="000000"/>
                </a:solidFill>
                <a:latin typeface="Arial" panose="020B0604020202020204" pitchFamily="34" charset="0"/>
                <a:cs typeface="Arial" panose="020B0604020202020204" pitchFamily="34" charset="0"/>
              </a:rPr>
              <a:t>Essential </a:t>
            </a:r>
            <a:r>
              <a:rPr lang="en-US" sz="1000" dirty="0">
                <a:solidFill>
                  <a:srgbClr val="000000"/>
                </a:solidFill>
                <a:latin typeface="Arial" panose="020B0604020202020204" pitchFamily="34" charset="0"/>
                <a:cs typeface="Arial" panose="020B0604020202020204" pitchFamily="34" charset="0"/>
              </a:rPr>
              <a:t>features for productivity</a:t>
            </a:r>
          </a:p>
          <a:p>
            <a:pPr marL="116895" indent="-116895">
              <a:buFont typeface="Arial" panose="020B0604020202020204" pitchFamily="34" charset="0"/>
              <a:buChar char="•"/>
            </a:pPr>
            <a:r>
              <a:rPr lang="en-US" sz="1000" dirty="0">
                <a:solidFill>
                  <a:srgbClr val="000000"/>
                </a:solidFill>
                <a:latin typeface="Arial" panose="020B0604020202020204" pitchFamily="34" charset="0"/>
                <a:cs typeface="Arial" panose="020B0604020202020204" pitchFamily="34" charset="0"/>
              </a:rPr>
              <a:t>Choices for your budget</a:t>
            </a:r>
          </a:p>
          <a:p>
            <a:pPr marL="116895" indent="-116895">
              <a:buFont typeface="Arial" panose="020B0604020202020204" pitchFamily="34" charset="0"/>
              <a:buChar char="•"/>
            </a:pPr>
            <a:r>
              <a:rPr lang="en-US" sz="1000" dirty="0">
                <a:solidFill>
                  <a:srgbClr val="000000"/>
                </a:solidFill>
                <a:latin typeface="Arial" panose="020B0604020202020204" pitchFamily="34" charset="0"/>
                <a:cs typeface="Arial" panose="020B0604020202020204" pitchFamily="34" charset="0"/>
              </a:rPr>
              <a:t>Eco-friendly reliability</a:t>
            </a:r>
          </a:p>
          <a:p>
            <a:pPr>
              <a:spcBef>
                <a:spcPts val="409"/>
              </a:spcBef>
            </a:pPr>
            <a:r>
              <a:rPr lang="en-US" sz="1000" dirty="0">
                <a:solidFill>
                  <a:srgbClr val="000000"/>
                </a:solidFill>
                <a:latin typeface="Arial" panose="020B0604020202020204" pitchFamily="34" charset="0"/>
                <a:cs typeface="Arial" panose="020B0604020202020204" pitchFamily="34" charset="0"/>
              </a:rPr>
              <a:t>Models: MR, E, SE, S, P (including Touch)</a:t>
            </a:r>
          </a:p>
        </p:txBody>
      </p:sp>
      <p:grpSp>
        <p:nvGrpSpPr>
          <p:cNvPr id="31" name="Group 30"/>
          <p:cNvGrpSpPr/>
          <p:nvPr/>
        </p:nvGrpSpPr>
        <p:grpSpPr>
          <a:xfrm>
            <a:off x="8635004" y="4729375"/>
            <a:ext cx="2938537" cy="1242532"/>
            <a:chOff x="8674683" y="4088981"/>
            <a:chExt cx="2938537" cy="1242532"/>
          </a:xfrm>
        </p:grpSpPr>
        <p:sp>
          <p:nvSpPr>
            <p:cNvPr id="3" name="TextBox 40"/>
            <p:cNvSpPr txBox="1">
              <a:spLocks noChangeAspect="1"/>
            </p:cNvSpPr>
            <p:nvPr/>
          </p:nvSpPr>
          <p:spPr>
            <a:xfrm>
              <a:off x="8674683" y="4088981"/>
              <a:ext cx="2938537" cy="323165"/>
            </a:xfrm>
            <a:prstGeom prst="rect">
              <a:avLst/>
            </a:prstGeom>
            <a:noFill/>
          </p:spPr>
          <p:txBody>
            <a:bodyPr wrap="square" rtlCol="0">
              <a:spAutoFit/>
            </a:bodyPr>
            <a:lstStyle/>
            <a:p>
              <a:r>
                <a:rPr lang="en-US" sz="1000" b="1" dirty="0">
                  <a:solidFill>
                    <a:srgbClr val="0085C3"/>
                  </a:solidFill>
                  <a:latin typeface="Arial" panose="020B0604020202020204" pitchFamily="34" charset="0"/>
                  <a:cs typeface="Arial" panose="020B0604020202020204" pitchFamily="34" charset="0"/>
                </a:rPr>
                <a:t>Dell Medical Review 24 Monitor – MR2416 </a:t>
              </a:r>
            </a:p>
            <a:p>
              <a:endParaRPr lang="en-US" sz="500" b="1" dirty="0">
                <a:solidFill>
                  <a:srgbClr val="0085C3"/>
                </a:solidFill>
                <a:latin typeface="Arial" panose="020B0604020202020204" pitchFamily="34" charset="0"/>
                <a:cs typeface="Arial" panose="020B0604020202020204" pitchFamily="34" charset="0"/>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1562" y="4289688"/>
              <a:ext cx="1098913" cy="104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
          <p:cNvSpPr txBox="1">
            <a:spLocks noChangeAspect="1"/>
          </p:cNvSpPr>
          <p:nvPr/>
        </p:nvSpPr>
        <p:spPr>
          <a:xfrm>
            <a:off x="8880992" y="2483471"/>
            <a:ext cx="2978216" cy="230832"/>
          </a:xfrm>
          <a:prstGeom prst="rect">
            <a:avLst/>
          </a:prstGeom>
          <a:noFill/>
        </p:spPr>
        <p:txBody>
          <a:bodyPr wrap="square" rtlCol="0">
            <a:spAutoFit/>
          </a:bodyPr>
          <a:lstStyle/>
          <a:p>
            <a:pPr>
              <a:lnSpc>
                <a:spcPct val="90000"/>
              </a:lnSpc>
              <a:spcBef>
                <a:spcPts val="409"/>
              </a:spcBef>
              <a:buClr>
                <a:schemeClr val="bg1"/>
              </a:buClr>
            </a:pPr>
            <a:r>
              <a:rPr lang="en-US" sz="1000" b="1" dirty="0">
                <a:solidFill>
                  <a:schemeClr val="bg1"/>
                </a:solidFill>
                <a:latin typeface="Arial" panose="020B0604020202020204" pitchFamily="34" charset="0"/>
                <a:cs typeface="Arial" panose="020B0604020202020204" pitchFamily="34" charset="0"/>
              </a:rPr>
              <a:t>Dell </a:t>
            </a:r>
            <a:r>
              <a:rPr lang="en-US" sz="1000" b="1" dirty="0" smtClean="0">
                <a:solidFill>
                  <a:schemeClr val="bg1"/>
                </a:solidFill>
                <a:latin typeface="Arial" panose="020B0604020202020204" pitchFamily="34" charset="0"/>
                <a:cs typeface="Arial" panose="020B0604020202020204" pitchFamily="34" charset="0"/>
              </a:rPr>
              <a:t>27 Ultrathin Monitor </a:t>
            </a:r>
            <a:r>
              <a:rPr lang="en-US" sz="1000" b="1" dirty="0">
                <a:solidFill>
                  <a:schemeClr val="bg1"/>
                </a:solidFill>
                <a:latin typeface="Arial" panose="020B0604020202020204" pitchFamily="34" charset="0"/>
                <a:cs typeface="Arial" panose="020B0604020202020204" pitchFamily="34" charset="0"/>
              </a:rPr>
              <a:t>– </a:t>
            </a:r>
            <a:r>
              <a:rPr lang="en-US" sz="1000" b="1" dirty="0" smtClean="0">
                <a:solidFill>
                  <a:schemeClr val="bg1"/>
                </a:solidFill>
                <a:latin typeface="Arial" panose="020B0604020202020204" pitchFamily="34" charset="0"/>
                <a:cs typeface="Arial" panose="020B0604020202020204" pitchFamily="34" charset="0"/>
              </a:rPr>
              <a:t>S2718D</a:t>
            </a:r>
            <a:endParaRPr lang="en-US" sz="1000" b="1" dirty="0">
              <a:solidFill>
                <a:schemeClr val="bg1"/>
              </a:solidFill>
              <a:latin typeface="Arial" panose="020B0604020202020204" pitchFamily="34" charset="0"/>
              <a:cs typeface="Arial" panose="020B0604020202020204" pitchFamily="34" charset="0"/>
            </a:endParaRPr>
          </a:p>
        </p:txBody>
      </p:sp>
      <p:grpSp>
        <p:nvGrpSpPr>
          <p:cNvPr id="59" name="Group 58"/>
          <p:cNvGrpSpPr/>
          <p:nvPr/>
        </p:nvGrpSpPr>
        <p:grpSpPr>
          <a:xfrm>
            <a:off x="444264" y="2771078"/>
            <a:ext cx="2742084" cy="3303152"/>
            <a:chOff x="444264" y="3069656"/>
            <a:chExt cx="2742084" cy="3303152"/>
          </a:xfrm>
        </p:grpSpPr>
        <p:sp>
          <p:nvSpPr>
            <p:cNvPr id="29" name="Rectangle 28"/>
            <p:cNvSpPr/>
            <p:nvPr/>
          </p:nvSpPr>
          <p:spPr>
            <a:xfrm>
              <a:off x="457200" y="3258678"/>
              <a:ext cx="2720422" cy="3114130"/>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lIns="83125" tIns="41562" rIns="83125" bIns="41562" rtlCol="0" anchor="ctr"/>
            <a:lstStyle/>
            <a:p>
              <a:pPr algn="ctr"/>
              <a:endParaRPr lang="en-US" sz="1227" dirty="0">
                <a:solidFill>
                  <a:srgbClr val="EEEEEE"/>
                </a:solidFill>
                <a:latin typeface="Arial" panose="020B0604020202020204" pitchFamily="34" charset="0"/>
                <a:cs typeface="Arial" panose="020B0604020202020204" pitchFamily="34" charset="0"/>
              </a:endParaRPr>
            </a:p>
          </p:txBody>
        </p:sp>
        <p:sp>
          <p:nvSpPr>
            <p:cNvPr id="46" name="TextBox 45"/>
            <p:cNvSpPr txBox="1"/>
            <p:nvPr/>
          </p:nvSpPr>
          <p:spPr>
            <a:xfrm>
              <a:off x="501501" y="3823957"/>
              <a:ext cx="2601905" cy="2340964"/>
            </a:xfrm>
            <a:prstGeom prst="rect">
              <a:avLst/>
            </a:prstGeom>
            <a:noFill/>
          </p:spPr>
          <p:txBody>
            <a:bodyPr wrap="square" lIns="83125" tIns="41562" rIns="83125" bIns="41562" rtlCol="0">
              <a:spAutoFit/>
            </a:bodyPr>
            <a:lstStyle/>
            <a:p>
              <a:pPr marL="116895" indent="-116895">
                <a:spcAft>
                  <a:spcPts val="545"/>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Knowledge workers:  Financial /  administrative tasks, sales/ marketing presentations /reports </a:t>
              </a:r>
            </a:p>
            <a:p>
              <a:pPr marL="116895" indent="-116895">
                <a:spcAft>
                  <a:spcPts val="545"/>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Task workers:  Call centers, data manipulation and collection.</a:t>
              </a:r>
            </a:p>
            <a:p>
              <a:pPr marL="116895" indent="-116895">
                <a:spcAft>
                  <a:spcPts val="545"/>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Educational institutions : Learning modules, classroom activities, language labs. </a:t>
              </a:r>
            </a:p>
            <a:p>
              <a:pPr marL="116895" indent="-116895">
                <a:spcAft>
                  <a:spcPts val="545"/>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Healthcare organizations: Administration, clinical staff for viewing patient records, medical data and charts.</a:t>
              </a:r>
            </a:p>
            <a:p>
              <a:pPr marL="116895" indent="-116895">
                <a:spcAft>
                  <a:spcPts val="545"/>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Home use for work applications, internet searching, research, movies and </a:t>
              </a:r>
              <a:r>
                <a:rPr lang="en-US" sz="1000" dirty="0" smtClean="0">
                  <a:solidFill>
                    <a:schemeClr val="bg2"/>
                  </a:solidFill>
                  <a:latin typeface="Arial" panose="020B0604020202020204" pitchFamily="34" charset="0"/>
                  <a:cs typeface="Arial" panose="020B0604020202020204" pitchFamily="34" charset="0"/>
                </a:rPr>
                <a:t>gaming</a:t>
              </a:r>
              <a:r>
                <a:rPr lang="en-US" sz="1000" dirty="0">
                  <a:solidFill>
                    <a:schemeClr val="bg2"/>
                  </a:solidFill>
                  <a:latin typeface="Arial" panose="020B0604020202020204" pitchFamily="34" charset="0"/>
                  <a:cs typeface="Arial" panose="020B0604020202020204" pitchFamily="34" charset="0"/>
                </a:rPr>
                <a:t>.</a:t>
              </a:r>
            </a:p>
          </p:txBody>
        </p:sp>
        <p:sp>
          <p:nvSpPr>
            <p:cNvPr id="18" name="Rectangle 17"/>
            <p:cNvSpPr/>
            <p:nvPr/>
          </p:nvSpPr>
          <p:spPr>
            <a:xfrm>
              <a:off x="444264" y="3069656"/>
              <a:ext cx="2742084" cy="628893"/>
            </a:xfrm>
            <a:prstGeom prst="rect">
              <a:avLst/>
            </a:prstGeom>
            <a:solidFill>
              <a:schemeClr val="bg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33" name="TextBox 32"/>
            <p:cNvSpPr txBox="1"/>
            <p:nvPr/>
          </p:nvSpPr>
          <p:spPr>
            <a:xfrm>
              <a:off x="569167" y="3135787"/>
              <a:ext cx="2362299" cy="514823"/>
            </a:xfrm>
            <a:prstGeom prst="rect">
              <a:avLst/>
            </a:prstGeom>
            <a:noFill/>
          </p:spPr>
          <p:txBody>
            <a:bodyPr wrap="square" lIns="83125" tIns="41562" rIns="83125" bIns="41562" rtlCol="0">
              <a:spAutoFit/>
            </a:bodyPr>
            <a:lstStyle/>
            <a:p>
              <a:r>
                <a:rPr lang="en-US" sz="1400" dirty="0">
                  <a:solidFill>
                    <a:srgbClr val="FFFFFF"/>
                  </a:solidFill>
                  <a:latin typeface="Arial" panose="020B0604020202020204" pitchFamily="34" charset="0"/>
                  <a:cs typeface="Arial" panose="020B0604020202020204" pitchFamily="34" charset="0"/>
                </a:rPr>
                <a:t>What type of work will you be using your monitor for? </a:t>
              </a:r>
            </a:p>
          </p:txBody>
        </p:sp>
      </p:grpSp>
      <p:grpSp>
        <p:nvGrpSpPr>
          <p:cNvPr id="25" name="Group 24"/>
          <p:cNvGrpSpPr/>
          <p:nvPr/>
        </p:nvGrpSpPr>
        <p:grpSpPr>
          <a:xfrm>
            <a:off x="3282638" y="2775846"/>
            <a:ext cx="2307377" cy="3298384"/>
            <a:chOff x="3487916" y="3074424"/>
            <a:chExt cx="2307377" cy="3298384"/>
          </a:xfrm>
        </p:grpSpPr>
        <p:sp>
          <p:nvSpPr>
            <p:cNvPr id="41" name="Rectangle 40"/>
            <p:cNvSpPr/>
            <p:nvPr/>
          </p:nvSpPr>
          <p:spPr>
            <a:xfrm>
              <a:off x="3489928" y="3258678"/>
              <a:ext cx="2305365" cy="3114130"/>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lIns="83125" tIns="41562" rIns="83125" bIns="41562" rtlCol="0" anchor="ctr"/>
            <a:lstStyle/>
            <a:p>
              <a:pPr algn="ctr"/>
              <a:endParaRPr lang="en-US" sz="1227" dirty="0">
                <a:solidFill>
                  <a:srgbClr val="EEEEEE"/>
                </a:solidFill>
                <a:latin typeface="Arial" panose="020B0604020202020204" pitchFamily="34" charset="0"/>
                <a:cs typeface="Arial" panose="020B0604020202020204" pitchFamily="34" charset="0"/>
              </a:endParaRPr>
            </a:p>
          </p:txBody>
        </p:sp>
        <p:sp>
          <p:nvSpPr>
            <p:cNvPr id="47" name="TextBox 46"/>
            <p:cNvSpPr txBox="1"/>
            <p:nvPr/>
          </p:nvSpPr>
          <p:spPr>
            <a:xfrm>
              <a:off x="3567431" y="3818022"/>
              <a:ext cx="2025514" cy="981617"/>
            </a:xfrm>
            <a:prstGeom prst="rect">
              <a:avLst/>
            </a:prstGeom>
            <a:noFill/>
          </p:spPr>
          <p:txBody>
            <a:bodyPr wrap="square" lIns="83125" tIns="41562" rIns="83125" bIns="41562" rtlCol="0">
              <a:spAutoFit/>
            </a:bodyPr>
            <a:lstStyle/>
            <a:p>
              <a:pPr marL="116895" indent="-116895">
                <a:spcAft>
                  <a:spcPts val="545"/>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Knowledge workers: Adobe Acrobat, Microsoft Office </a:t>
              </a:r>
            </a:p>
            <a:p>
              <a:pPr marL="116895" indent="-116895">
                <a:spcAft>
                  <a:spcPts val="545"/>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Task workers: Microsoft Office</a:t>
              </a:r>
            </a:p>
            <a:p>
              <a:pPr marL="116895" indent="-116895">
                <a:spcAft>
                  <a:spcPts val="545"/>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Educational institutions:  Microsoft Office</a:t>
              </a:r>
            </a:p>
          </p:txBody>
        </p:sp>
        <p:sp>
          <p:nvSpPr>
            <p:cNvPr id="43" name="Rectangle 42"/>
            <p:cNvSpPr/>
            <p:nvPr/>
          </p:nvSpPr>
          <p:spPr>
            <a:xfrm>
              <a:off x="3487916" y="3074424"/>
              <a:ext cx="2307377" cy="628893"/>
            </a:xfrm>
            <a:prstGeom prst="rect">
              <a:avLst/>
            </a:prstGeom>
            <a:solidFill>
              <a:schemeClr val="accent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34" name="TextBox 33"/>
            <p:cNvSpPr txBox="1"/>
            <p:nvPr/>
          </p:nvSpPr>
          <p:spPr>
            <a:xfrm>
              <a:off x="3540044" y="3127566"/>
              <a:ext cx="2223033" cy="514823"/>
            </a:xfrm>
            <a:prstGeom prst="rect">
              <a:avLst/>
            </a:prstGeom>
            <a:noFill/>
          </p:spPr>
          <p:txBody>
            <a:bodyPr wrap="square" lIns="83125" tIns="41562" rIns="83125" bIns="41562" rtlCol="0">
              <a:spAutoFit/>
            </a:bodyPr>
            <a:lstStyle/>
            <a:p>
              <a:r>
                <a:rPr lang="en-US" sz="1400" dirty="0" smtClean="0">
                  <a:solidFill>
                    <a:srgbClr val="FFFFFF"/>
                  </a:solidFill>
                  <a:latin typeface="Arial" panose="020B0604020202020204" pitchFamily="34" charset="0"/>
                  <a:cs typeface="Arial" panose="020B0604020202020204" pitchFamily="34" charset="0"/>
                </a:rPr>
                <a:t>What type of software </a:t>
              </a:r>
              <a:r>
                <a:rPr lang="en-US" sz="1400" dirty="0">
                  <a:solidFill>
                    <a:srgbClr val="FFFFFF"/>
                  </a:solidFill>
                  <a:latin typeface="Arial" panose="020B0604020202020204" pitchFamily="34" charset="0"/>
                  <a:cs typeface="Arial" panose="020B0604020202020204" pitchFamily="34" charset="0"/>
                </a:rPr>
                <a:t>applications </a:t>
              </a:r>
              <a:r>
                <a:rPr lang="en-US" sz="1400" dirty="0" smtClean="0">
                  <a:solidFill>
                    <a:srgbClr val="FFFFFF"/>
                  </a:solidFill>
                  <a:latin typeface="Arial" panose="020B0604020202020204" pitchFamily="34" charset="0"/>
                  <a:cs typeface="Arial" panose="020B0604020202020204" pitchFamily="34" charset="0"/>
                </a:rPr>
                <a:t>do </a:t>
              </a:r>
              <a:r>
                <a:rPr lang="en-US" sz="1400" dirty="0">
                  <a:solidFill>
                    <a:srgbClr val="FFFFFF"/>
                  </a:solidFill>
                  <a:latin typeface="Arial" panose="020B0604020202020204" pitchFamily="34" charset="0"/>
                  <a:cs typeface="Arial" panose="020B0604020202020204" pitchFamily="34" charset="0"/>
                </a:rPr>
                <a:t>you </a:t>
              </a:r>
              <a:r>
                <a:rPr lang="en-US" sz="1400" dirty="0" smtClean="0">
                  <a:solidFill>
                    <a:srgbClr val="FFFFFF"/>
                  </a:solidFill>
                  <a:latin typeface="Arial" panose="020B0604020202020204" pitchFamily="34" charset="0"/>
                  <a:cs typeface="Arial" panose="020B0604020202020204" pitchFamily="34" charset="0"/>
                </a:rPr>
                <a:t>use?  </a:t>
              </a:r>
              <a:endParaRPr lang="en-US" sz="1400" dirty="0">
                <a:solidFill>
                  <a:srgbClr val="FFFFFF"/>
                </a:solidFill>
                <a:latin typeface="Arial" panose="020B0604020202020204" pitchFamily="34" charset="0"/>
                <a:cs typeface="Arial" panose="020B0604020202020204" pitchFamily="34" charset="0"/>
              </a:endParaRPr>
            </a:p>
          </p:txBody>
        </p:sp>
      </p:grpSp>
      <p:grpSp>
        <p:nvGrpSpPr>
          <p:cNvPr id="26" name="Group 25"/>
          <p:cNvGrpSpPr/>
          <p:nvPr/>
        </p:nvGrpSpPr>
        <p:grpSpPr>
          <a:xfrm>
            <a:off x="5677294" y="2766697"/>
            <a:ext cx="2704706" cy="3307533"/>
            <a:chOff x="5910563" y="3065275"/>
            <a:chExt cx="2704706" cy="3307533"/>
          </a:xfrm>
        </p:grpSpPr>
        <p:sp>
          <p:nvSpPr>
            <p:cNvPr id="42" name="Rectangle 41"/>
            <p:cNvSpPr/>
            <p:nvPr/>
          </p:nvSpPr>
          <p:spPr>
            <a:xfrm>
              <a:off x="5910563" y="3356655"/>
              <a:ext cx="2704706" cy="301615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lIns="83125" tIns="41562" rIns="83125" bIns="41562" rtlCol="0" anchor="ctr"/>
            <a:lstStyle/>
            <a:p>
              <a:pPr algn="ctr"/>
              <a:endParaRPr lang="en-US" sz="1227" dirty="0">
                <a:solidFill>
                  <a:srgbClr val="EEEEEE"/>
                </a:solidFill>
                <a:latin typeface="Arial" panose="020B0604020202020204" pitchFamily="34" charset="0"/>
                <a:cs typeface="Arial" panose="020B0604020202020204" pitchFamily="34" charset="0"/>
              </a:endParaRPr>
            </a:p>
          </p:txBody>
        </p:sp>
        <p:sp>
          <p:nvSpPr>
            <p:cNvPr id="40" name="TextBox 39"/>
            <p:cNvSpPr txBox="1"/>
            <p:nvPr/>
          </p:nvSpPr>
          <p:spPr>
            <a:xfrm>
              <a:off x="5965945" y="3795438"/>
              <a:ext cx="2631270" cy="2379436"/>
            </a:xfrm>
            <a:prstGeom prst="rect">
              <a:avLst/>
            </a:prstGeom>
            <a:noFill/>
          </p:spPr>
          <p:txBody>
            <a:bodyPr wrap="square" lIns="83125" tIns="41562" rIns="83125" bIns="41562" rtlCol="0">
              <a:spAutoFit/>
            </a:bodyPr>
            <a:lstStyle/>
            <a:p>
              <a:pPr marL="116895" indent="-116895">
                <a:spcAft>
                  <a:spcPts val="477"/>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Superb  viewing experience including Ultra HD 4K  and QHD for everyday use.</a:t>
              </a:r>
            </a:p>
            <a:p>
              <a:pPr marL="116895" indent="-116895">
                <a:spcAft>
                  <a:spcPts val="477"/>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Accurate consistent colors  with wide viewing angle.</a:t>
              </a:r>
            </a:p>
            <a:p>
              <a:pPr marL="116895" indent="-116895">
                <a:spcAft>
                  <a:spcPts val="477"/>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Broad range of connectivity for peripherals, dual monitors , legacy PCs.</a:t>
              </a:r>
            </a:p>
            <a:p>
              <a:pPr marL="116895" indent="-116895">
                <a:spcAft>
                  <a:spcPts val="477"/>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Flexible viewing options.</a:t>
              </a:r>
            </a:p>
            <a:p>
              <a:pPr marL="116895" indent="-116895">
                <a:spcAft>
                  <a:spcPts val="477"/>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Medical  monitor compliance.</a:t>
              </a:r>
            </a:p>
            <a:p>
              <a:pPr marL="116895" indent="-116895">
                <a:spcAft>
                  <a:spcPts val="477"/>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Conference room options  with better viewing quality.</a:t>
              </a:r>
            </a:p>
            <a:p>
              <a:pPr marL="116895" indent="-116895">
                <a:spcAft>
                  <a:spcPts val="477"/>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Touch screen options.</a:t>
              </a:r>
            </a:p>
            <a:p>
              <a:pPr marL="116895" indent="-116895">
                <a:spcAft>
                  <a:spcPts val="477"/>
                </a:spcAft>
                <a:buFont typeface="Arial" panose="020B0604020202020204" pitchFamily="34" charset="0"/>
                <a:buChar char="•"/>
              </a:pPr>
              <a:r>
                <a:rPr lang="en-US" sz="1000" dirty="0">
                  <a:solidFill>
                    <a:schemeClr val="bg2"/>
                  </a:solidFill>
                  <a:latin typeface="Arial" panose="020B0604020202020204" pitchFamily="34" charset="0"/>
                  <a:cs typeface="Arial" panose="020B0604020202020204" pitchFamily="34" charset="0"/>
                </a:rPr>
                <a:t>Reliability  with world-class warranty.</a:t>
              </a:r>
            </a:p>
          </p:txBody>
        </p:sp>
        <p:sp>
          <p:nvSpPr>
            <p:cNvPr id="45" name="Rectangle 44"/>
            <p:cNvSpPr/>
            <p:nvPr/>
          </p:nvSpPr>
          <p:spPr>
            <a:xfrm>
              <a:off x="5910724" y="3065275"/>
              <a:ext cx="2704545" cy="628893"/>
            </a:xfrm>
            <a:prstGeom prst="rect">
              <a:avLst/>
            </a:prstGeom>
            <a:solidFill>
              <a:srgbClr val="EE6411"/>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38" name="TextBox 37"/>
            <p:cNvSpPr txBox="1"/>
            <p:nvPr/>
          </p:nvSpPr>
          <p:spPr>
            <a:xfrm>
              <a:off x="6036906" y="3126690"/>
              <a:ext cx="2398700" cy="514823"/>
            </a:xfrm>
            <a:prstGeom prst="rect">
              <a:avLst/>
            </a:prstGeom>
            <a:noFill/>
          </p:spPr>
          <p:txBody>
            <a:bodyPr wrap="square" lIns="83125" tIns="41562" rIns="83125" bIns="41562" rtlCol="0">
              <a:spAutoFit/>
            </a:bodyPr>
            <a:lstStyle/>
            <a:p>
              <a:r>
                <a:rPr lang="en-US" sz="1400" dirty="0">
                  <a:solidFill>
                    <a:srgbClr val="FFFFFF"/>
                  </a:solidFill>
                  <a:latin typeface="Arial" panose="020B0604020202020204" pitchFamily="34" charset="0"/>
                  <a:cs typeface="Arial" panose="020B0604020202020204" pitchFamily="34" charset="0"/>
                </a:rPr>
                <a:t>What do you need </a:t>
              </a:r>
              <a:r>
                <a:rPr lang="en-US" sz="1400" dirty="0" smtClean="0">
                  <a:solidFill>
                    <a:srgbClr val="FFFFFF"/>
                  </a:solidFill>
                  <a:latin typeface="Arial" panose="020B0604020202020204" pitchFamily="34" charset="0"/>
                  <a:cs typeface="Arial" panose="020B0604020202020204" pitchFamily="34" charset="0"/>
                </a:rPr>
                <a:t>from </a:t>
              </a:r>
              <a:r>
                <a:rPr lang="en-US" sz="1400" dirty="0">
                  <a:solidFill>
                    <a:srgbClr val="FFFFFF"/>
                  </a:solidFill>
                  <a:latin typeface="Arial" panose="020B0604020202020204" pitchFamily="34" charset="0"/>
                  <a:cs typeface="Arial" panose="020B0604020202020204" pitchFamily="34" charset="0"/>
                </a:rPr>
                <a:t>your monitor?   </a:t>
              </a:r>
            </a:p>
          </p:txBody>
        </p:sp>
      </p:grpSp>
      <p:grpSp>
        <p:nvGrpSpPr>
          <p:cNvPr id="50" name="Group 49"/>
          <p:cNvGrpSpPr/>
          <p:nvPr/>
        </p:nvGrpSpPr>
        <p:grpSpPr>
          <a:xfrm flipV="1">
            <a:off x="478264" y="984787"/>
            <a:ext cx="2279352" cy="45719"/>
            <a:chOff x="-2198599" y="3158843"/>
            <a:chExt cx="2559474" cy="273977"/>
          </a:xfrm>
        </p:grpSpPr>
        <p:sp>
          <p:nvSpPr>
            <p:cNvPr id="51" name="Rectangle 50"/>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52" name="Rectangle 51"/>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53" name="Rectangle 52"/>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54" name="Rectangle 53"/>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55" name="Rectangle 54"/>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24" name="Rectangle 23"/>
          <p:cNvSpPr/>
          <p:nvPr/>
        </p:nvSpPr>
        <p:spPr>
          <a:xfrm>
            <a:off x="9426161" y="3551311"/>
            <a:ext cx="2201244" cy="230832"/>
          </a:xfrm>
          <a:prstGeom prst="rect">
            <a:avLst/>
          </a:prstGeom>
        </p:spPr>
        <p:txBody>
          <a:bodyPr wrap="none">
            <a:spAutoFit/>
          </a:bodyPr>
          <a:lstStyle/>
          <a:p>
            <a:pPr lvl="0">
              <a:lnSpc>
                <a:spcPct val="90000"/>
              </a:lnSpc>
              <a:spcBef>
                <a:spcPts val="409"/>
              </a:spcBef>
              <a:buClr>
                <a:srgbClr val="007DB8"/>
              </a:buClr>
            </a:pPr>
            <a:r>
              <a:rPr lang="en-US" sz="1000" b="1" dirty="0">
                <a:solidFill>
                  <a:srgbClr val="007DB8"/>
                </a:solidFill>
                <a:latin typeface="Arial" panose="020B0604020202020204" pitchFamily="34" charset="0"/>
                <a:cs typeface="Arial" panose="020B0604020202020204" pitchFamily="34" charset="0"/>
              </a:rPr>
              <a:t>Dell </a:t>
            </a:r>
            <a:r>
              <a:rPr lang="en-US" sz="1000" b="1" dirty="0" smtClean="0">
                <a:solidFill>
                  <a:srgbClr val="007DB8"/>
                </a:solidFill>
                <a:latin typeface="Arial" panose="020B0604020202020204" pitchFamily="34" charset="0"/>
                <a:cs typeface="Arial" panose="020B0604020202020204" pitchFamily="34" charset="0"/>
              </a:rPr>
              <a:t>24 Touch Monitor </a:t>
            </a:r>
            <a:r>
              <a:rPr lang="en-US" sz="1000" b="1" dirty="0">
                <a:solidFill>
                  <a:srgbClr val="007DB8"/>
                </a:solidFill>
                <a:latin typeface="Arial" panose="020B0604020202020204" pitchFamily="34" charset="0"/>
                <a:cs typeface="Arial" panose="020B0604020202020204" pitchFamily="34" charset="0"/>
              </a:rPr>
              <a:t>– </a:t>
            </a:r>
            <a:r>
              <a:rPr lang="en-US" sz="1000" b="1" dirty="0" smtClean="0">
                <a:solidFill>
                  <a:srgbClr val="007DB8"/>
                </a:solidFill>
                <a:latin typeface="Arial" panose="020B0604020202020204" pitchFamily="34" charset="0"/>
                <a:cs typeface="Arial" panose="020B0604020202020204" pitchFamily="34" charset="0"/>
              </a:rPr>
              <a:t>P2418HT</a:t>
            </a:r>
            <a:endParaRPr lang="en-US" sz="1000" b="1" dirty="0">
              <a:solidFill>
                <a:srgbClr val="007DB8"/>
              </a:solidFill>
              <a:latin typeface="Arial" panose="020B0604020202020204" pitchFamily="34" charset="0"/>
              <a:cs typeface="Arial" panose="020B0604020202020204" pitchFamily="34" charset="0"/>
            </a:endParaRPr>
          </a:p>
        </p:txBody>
      </p:sp>
      <p:sp>
        <p:nvSpPr>
          <p:cNvPr id="28" name="Rectangle 27"/>
          <p:cNvSpPr/>
          <p:nvPr/>
        </p:nvSpPr>
        <p:spPr>
          <a:xfrm>
            <a:off x="8508182" y="1819469"/>
            <a:ext cx="3780233" cy="4254761"/>
          </a:xfrm>
          <a:prstGeom prst="rect">
            <a:avLst/>
          </a:prstGeom>
          <a:noFill/>
          <a:ln w="19050" cmpd="sng">
            <a:solidFill>
              <a:schemeClr val="accent3"/>
            </a:solid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58" name="Rectangle 57"/>
          <p:cNvSpPr/>
          <p:nvPr/>
        </p:nvSpPr>
        <p:spPr>
          <a:xfrm>
            <a:off x="395880" y="1057174"/>
            <a:ext cx="9578543" cy="307777"/>
          </a:xfrm>
          <a:prstGeom prst="rect">
            <a:avLst/>
          </a:prstGeom>
        </p:spPr>
        <p:txBody>
          <a:bodyPr wrap="square">
            <a:spAutoFit/>
          </a:bodyPr>
          <a:lstStyle/>
          <a:p>
            <a:pPr>
              <a:spcAft>
                <a:spcPts val="409"/>
              </a:spcAft>
            </a:pPr>
            <a:r>
              <a:rPr lang="en-US" sz="1400" dirty="0">
                <a:solidFill>
                  <a:schemeClr val="tx1">
                    <a:lumMod val="60000"/>
                    <a:lumOff val="40000"/>
                  </a:schemeClr>
                </a:solidFill>
                <a:latin typeface="Arial" panose="020B0604020202020204" pitchFamily="34" charset="0"/>
                <a:cs typeface="Arial" panose="020B0604020202020204" pitchFamily="34" charset="0"/>
              </a:rPr>
              <a:t>Reliable and environmentally efficient monitors with productivity-boosting features built for everyday work and play.  </a:t>
            </a:r>
          </a:p>
        </p:txBody>
      </p:sp>
      <p:pic>
        <p:nvPicPr>
          <p:cNvPr id="2" name="Picture 1"/>
          <p:cNvPicPr>
            <a:picLocks noChangeAspect="1"/>
          </p:cNvPicPr>
          <p:nvPr/>
        </p:nvPicPr>
        <p:blipFill>
          <a:blip r:embed="rId5"/>
          <a:stretch>
            <a:fillRect/>
          </a:stretch>
        </p:blipFill>
        <p:spPr>
          <a:xfrm>
            <a:off x="9655725" y="2792396"/>
            <a:ext cx="1428750" cy="542925"/>
          </a:xfrm>
          <a:prstGeom prst="rect">
            <a:avLst/>
          </a:prstGeom>
        </p:spPr>
      </p:pic>
      <p:pic>
        <p:nvPicPr>
          <p:cNvPr id="9" name="Picture 8"/>
          <p:cNvPicPr>
            <a:picLocks noChangeAspect="1"/>
          </p:cNvPicPr>
          <p:nvPr/>
        </p:nvPicPr>
        <p:blipFill>
          <a:blip r:embed="rId6"/>
          <a:stretch>
            <a:fillRect/>
          </a:stretch>
        </p:blipFill>
        <p:spPr>
          <a:xfrm>
            <a:off x="9017051" y="2755978"/>
            <a:ext cx="509504" cy="608285"/>
          </a:xfrm>
          <a:prstGeom prst="rect">
            <a:avLst/>
          </a:prstGeom>
        </p:spPr>
      </p:pic>
      <p:pic>
        <p:nvPicPr>
          <p:cNvPr id="10" name="Picture 9"/>
          <p:cNvPicPr>
            <a:picLocks noChangeAspect="1"/>
          </p:cNvPicPr>
          <p:nvPr/>
        </p:nvPicPr>
        <p:blipFill>
          <a:blip r:embed="rId7"/>
          <a:stretch>
            <a:fillRect/>
          </a:stretch>
        </p:blipFill>
        <p:spPr>
          <a:xfrm>
            <a:off x="8748431" y="3513749"/>
            <a:ext cx="647700" cy="1133475"/>
          </a:xfrm>
          <a:prstGeom prst="rect">
            <a:avLst/>
          </a:prstGeom>
        </p:spPr>
      </p:pic>
      <p:pic>
        <p:nvPicPr>
          <p:cNvPr id="11" name="Picture 10"/>
          <p:cNvPicPr>
            <a:picLocks noChangeAspect="1"/>
          </p:cNvPicPr>
          <p:nvPr/>
        </p:nvPicPr>
        <p:blipFill>
          <a:blip r:embed="rId8"/>
          <a:stretch>
            <a:fillRect/>
          </a:stretch>
        </p:blipFill>
        <p:spPr>
          <a:xfrm>
            <a:off x="9522313" y="3798511"/>
            <a:ext cx="1123950" cy="438150"/>
          </a:xfrm>
          <a:prstGeom prst="rect">
            <a:avLst/>
          </a:prstGeom>
        </p:spPr>
      </p:pic>
      <p:pic>
        <p:nvPicPr>
          <p:cNvPr id="16" name="Picture 15"/>
          <p:cNvPicPr>
            <a:picLocks noChangeAspect="1"/>
          </p:cNvPicPr>
          <p:nvPr/>
        </p:nvPicPr>
        <p:blipFill>
          <a:blip r:embed="rId9"/>
          <a:stretch>
            <a:fillRect/>
          </a:stretch>
        </p:blipFill>
        <p:spPr>
          <a:xfrm>
            <a:off x="8668139" y="5047290"/>
            <a:ext cx="1819275" cy="342900"/>
          </a:xfrm>
          <a:prstGeom prst="rect">
            <a:avLst/>
          </a:prstGeom>
        </p:spPr>
      </p:pic>
      <p:sp>
        <p:nvSpPr>
          <p:cNvPr id="19" name="Rectangle 18"/>
          <p:cNvSpPr/>
          <p:nvPr/>
        </p:nvSpPr>
        <p:spPr>
          <a:xfrm>
            <a:off x="10022890" y="5101558"/>
            <a:ext cx="81383" cy="139309"/>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Tree>
    <p:extLst>
      <p:ext uri="{BB962C8B-B14F-4D97-AF65-F5344CB8AC3E}">
        <p14:creationId xmlns:p14="http://schemas.microsoft.com/office/powerpoint/2010/main" val="3869624864"/>
      </p:ext>
    </p:extLst>
  </p:cSld>
  <p:clrMapOvr>
    <a:masterClrMapping/>
  </p:clrMapOvr>
  <p:transition spd="med">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Dell 43 Multi-Client Monitor – P4317Q </a:t>
            </a:r>
          </a:p>
        </p:txBody>
      </p:sp>
      <p:sp>
        <p:nvSpPr>
          <p:cNvPr id="6" name="Text Placeholder 5"/>
          <p:cNvSpPr>
            <a:spLocks noGrp="1"/>
          </p:cNvSpPr>
          <p:nvPr>
            <p:ph sz="half" idx="1"/>
          </p:nvPr>
        </p:nvSpPr>
        <p:spPr>
          <a:xfrm>
            <a:off x="226342" y="784454"/>
            <a:ext cx="10607039" cy="234177"/>
          </a:xfrm>
        </p:spPr>
        <p:txBody>
          <a:bodyPr/>
          <a:lstStyle/>
          <a:p>
            <a:r>
              <a:rPr lang="en-US" sz="1400" dirty="0">
                <a:solidFill>
                  <a:schemeClr val="tx1">
                    <a:lumMod val="60000"/>
                    <a:lumOff val="40000"/>
                  </a:schemeClr>
                </a:solidFill>
              </a:rPr>
              <a:t>View multi-client content in 43” Ultra HD clarity and enjoy simplified multi-monitor </a:t>
            </a:r>
            <a:r>
              <a:rPr lang="en-US" sz="1400" dirty="0" smtClean="0">
                <a:solidFill>
                  <a:schemeClr val="tx1">
                    <a:lumMod val="60000"/>
                    <a:lumOff val="40000"/>
                  </a:schemeClr>
                </a:solidFill>
              </a:rPr>
              <a:t>set-ups</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257538274"/>
              </p:ext>
            </p:extLst>
          </p:nvPr>
        </p:nvGraphicFramePr>
        <p:xfrm>
          <a:off x="226342" y="1211573"/>
          <a:ext cx="11655553" cy="4887468"/>
        </p:xfrm>
        <a:graphic>
          <a:graphicData uri="http://schemas.openxmlformats.org/drawingml/2006/table">
            <a:tbl>
              <a:tblPr firstRow="1" bandRow="1"/>
              <a:tblGrid>
                <a:gridCol w="2414221"/>
                <a:gridCol w="3713584"/>
                <a:gridCol w="5527748"/>
              </a:tblGrid>
              <a:tr h="623810">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eliminate complex multi-monitor arrays with complex mounting issues and enable specialized users to work more productively with multiple screens in one simple array with no bezels in between.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Chief </a:t>
                      </a:r>
                      <a:r>
                        <a:rPr kumimoji="0" lang="en-US" sz="1100" b="0" i="0" u="none" strike="noStrike" kern="1200" cap="none" spc="0" normalizeH="0" baseline="0" noProof="0" dirty="0" err="1" smtClean="0">
                          <a:ln>
                            <a:noFill/>
                          </a:ln>
                          <a:solidFill>
                            <a:schemeClr val="bg2"/>
                          </a:solidFill>
                          <a:effectLst/>
                          <a:uLnTx/>
                          <a:uFillTx/>
                          <a:latin typeface="+mn-lt"/>
                          <a:ea typeface="+mn-ea"/>
                          <a:cs typeface="+mn-cs"/>
                        </a:rPr>
                        <a:t>Kontour</a:t>
                      </a:r>
                      <a:r>
                        <a:rPr kumimoji="0" lang="en-US" sz="1100" b="0" i="0" u="none" strike="noStrike" kern="1200" cap="none" spc="0" normalizeH="0" baseline="0" noProof="0" dirty="0" smtClean="0">
                          <a:ln>
                            <a:noFill/>
                          </a:ln>
                          <a:solidFill>
                            <a:schemeClr val="bg2"/>
                          </a:solidFill>
                          <a:effectLst/>
                          <a:uLnTx/>
                          <a:uFillTx/>
                          <a:latin typeface="+mn-lt"/>
                          <a:ea typeface="+mn-ea"/>
                          <a:cs typeface="+mn-cs"/>
                        </a:rPr>
                        <a:t>™ K2C Articulating Column Mount,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1 Monitor – K2C110B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HumanScale M8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84693">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Financial market- trading desk workers; commercial/SMB – specialized uses such as code testing and web development. </a:t>
                      </a: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229723">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56089">
                <a:tc>
                  <a:txBody>
                    <a:bodyPr/>
                    <a:lstStyle/>
                    <a:p>
                      <a:pPr algn="l"/>
                      <a:r>
                        <a:rPr lang="en-US" sz="1000" b="1" dirty="0" smtClean="0">
                          <a:solidFill>
                            <a:schemeClr val="bg2"/>
                          </a:solidFill>
                          <a:latin typeface="+mj-lt"/>
                        </a:rPr>
                        <a:t>Large 43” Ultra HD 4K or Full HD resolution with no bezel breaks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aseline="0" dirty="0" smtClean="0">
                          <a:solidFill>
                            <a:schemeClr val="bg2"/>
                          </a:solidFill>
                          <a:latin typeface="Arial" panose="020B0604020202020204" pitchFamily="34" charset="0"/>
                          <a:cs typeface="Arial" panose="020B0604020202020204" pitchFamily="34" charset="0"/>
                        </a:rPr>
                        <a:t>Large, clear viewing of the equivalent of four 22” monitors without interruption of bezels. 4K in single view, Full HD in quad view.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aseline="0" dirty="0" smtClean="0">
                          <a:solidFill>
                            <a:schemeClr val="bg2"/>
                          </a:solidFill>
                          <a:latin typeface="Arial" panose="020B0604020202020204" pitchFamily="34" charset="0"/>
                          <a:cs typeface="Arial" panose="020B0604020202020204" pitchFamily="34" charset="0"/>
                        </a:rPr>
                        <a:t>Multiple-monitor set up benefits without bezels, while still delivering high resolution images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84898">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Matte screen, monitor scalar</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1000" b="0" dirty="0" smtClean="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Comfortable large scale viewing.</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9917">
                <a:tc>
                  <a:txBody>
                    <a:bodyPr/>
                    <a:lstStyle/>
                    <a:p>
                      <a:pPr algn="l"/>
                      <a:r>
                        <a:rPr lang="en-US" sz="1000" b="1" dirty="0" smtClean="0">
                          <a:solidFill>
                            <a:schemeClr val="bg2"/>
                          </a:solidFill>
                          <a:latin typeface="+mj-lt"/>
                        </a:rPr>
                        <a:t>Multiple client system connections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Connect up to four independent clients and view on one screen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Reduce complex multi-monitor</a:t>
                      </a:r>
                      <a:r>
                        <a:rPr lang="en-US" sz="1000" b="0" baseline="0" dirty="0" smtClean="0">
                          <a:solidFill>
                            <a:schemeClr val="bg2"/>
                          </a:solidFill>
                          <a:latin typeface="Arial" panose="020B0604020202020204" pitchFamily="34" charset="0"/>
                          <a:cs typeface="Arial" panose="020B0604020202020204" pitchFamily="34" charset="0"/>
                        </a:rPr>
                        <a:t> mounting and connectivity issues.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910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In-plane switching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an ultra-wide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Everyone can see accurate colors and images when</a:t>
                      </a:r>
                      <a:r>
                        <a:rPr lang="en-US" sz="1000" b="0" baseline="0" dirty="0" smtClean="0">
                          <a:solidFill>
                            <a:schemeClr val="bg2"/>
                          </a:solidFill>
                          <a:latin typeface="Arial" panose="020B0604020202020204" pitchFamily="34" charset="0"/>
                          <a:cs typeface="Arial" panose="020B0604020202020204" pitchFamily="34" charset="0"/>
                        </a:rPr>
                        <a:t> c</a:t>
                      </a:r>
                      <a:r>
                        <a:rPr lang="en-US" sz="1000" b="0" dirty="0" smtClean="0">
                          <a:solidFill>
                            <a:schemeClr val="bg2"/>
                          </a:solidFill>
                          <a:latin typeface="Arial" panose="020B0604020202020204" pitchFamily="34" charset="0"/>
                          <a:cs typeface="Arial" panose="020B0604020202020204" pitchFamily="34" charset="0"/>
                        </a:rPr>
                        <a:t>ollaborating around your desk</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6089">
                <a:tc>
                  <a:txBody>
                    <a:bodyPr/>
                    <a:lstStyle/>
                    <a:p>
                      <a:pPr algn="l"/>
                      <a:r>
                        <a:rPr lang="en-US" sz="1000" b="1" dirty="0" smtClean="0">
                          <a:solidFill>
                            <a:schemeClr val="bg2"/>
                          </a:solidFill>
                          <a:latin typeface="+mj-lt"/>
                        </a:rPr>
                        <a:t>Dell </a:t>
                      </a:r>
                      <a:r>
                        <a:rPr lang="en-US" sz="1000" b="1" dirty="0" err="1" smtClean="0">
                          <a:solidFill>
                            <a:schemeClr val="bg2"/>
                          </a:solidFill>
                          <a:latin typeface="+mj-lt"/>
                        </a:rPr>
                        <a:t>DisplayManager</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Side-by-side and quad viewing, and simplified switching of content from one quadrant to another without IT assistance.</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Manage how you see your content easily to</a:t>
                      </a:r>
                      <a:r>
                        <a:rPr lang="en-US" sz="1000" b="0" baseline="0" dirty="0" smtClean="0">
                          <a:solidFill>
                            <a:schemeClr val="bg2"/>
                          </a:solidFill>
                          <a:latin typeface="Arial" panose="020B0604020202020204" pitchFamily="34" charset="0"/>
                          <a:cs typeface="Arial" panose="020B0604020202020204" pitchFamily="34" charset="0"/>
                        </a:rPr>
                        <a:t> maximize productivity</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9712">
                <a:tc>
                  <a:txBody>
                    <a:bodyPr/>
                    <a:lstStyle/>
                    <a:p>
                      <a:pPr algn="l"/>
                      <a:r>
                        <a:rPr lang="en-US" sz="1000" b="1" dirty="0" smtClean="0">
                          <a:solidFill>
                            <a:schemeClr val="bg2"/>
                          </a:solidFill>
                          <a:latin typeface="+mj-lt"/>
                        </a:rPr>
                        <a:t>RS232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Simplified remote IT management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Easy for your IT team to maintain and manage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6089">
                <a:tc>
                  <a:txBody>
                    <a:bodyPr/>
                    <a:lstStyle/>
                    <a:p>
                      <a:pPr algn="l"/>
                      <a:r>
                        <a:rPr lang="en-US" sz="1000" b="1" dirty="0" smtClean="0">
                          <a:solidFill>
                            <a:schemeClr val="bg2"/>
                          </a:solidFill>
                          <a:latin typeface="+mj-lt"/>
                        </a:rPr>
                        <a:t>One monitor vs four per desk</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Easy cable management, optimized desk and relocation costs – standardized desk set-up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Simplified monitor purchasing, deployment and maintenance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t>
                      </a:r>
                      <a:b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b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45004" y="10889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63078" y="6372809"/>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7197" y="865943"/>
            <a:ext cx="181812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10833381" y="79059"/>
            <a:ext cx="914400" cy="705395"/>
            <a:chOff x="11130511" y="84667"/>
            <a:chExt cx="914400" cy="705395"/>
          </a:xfrm>
        </p:grpSpPr>
        <p:sp>
          <p:nvSpPr>
            <p:cNvPr id="42" name="Rectangle 41"/>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3" name="Group 42"/>
            <p:cNvGrpSpPr>
              <a:grpSpLocks noChangeAspect="1"/>
            </p:cNvGrpSpPr>
            <p:nvPr/>
          </p:nvGrpSpPr>
          <p:grpSpPr>
            <a:xfrm>
              <a:off x="11404831" y="205294"/>
              <a:ext cx="365760" cy="464141"/>
              <a:chOff x="700396" y="366353"/>
              <a:chExt cx="525543" cy="666902"/>
            </a:xfrm>
          </p:grpSpPr>
          <p:sp>
            <p:nvSpPr>
              <p:cNvPr id="44"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5"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6"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7"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8"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800" y="2150534"/>
            <a:ext cx="457200" cy="457200"/>
          </a:xfrm>
          <a:prstGeom prst="rect">
            <a:avLst/>
          </a:prstGeom>
        </p:spPr>
      </p:pic>
    </p:spTree>
    <p:extLst>
      <p:ext uri="{BB962C8B-B14F-4D97-AF65-F5344CB8AC3E}">
        <p14:creationId xmlns:p14="http://schemas.microsoft.com/office/powerpoint/2010/main" val="1857994786"/>
      </p:ext>
    </p:extLst>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lnSpc>
                <a:spcPct val="100000"/>
              </a:lnSpc>
              <a:spcAft>
                <a:spcPts val="600"/>
              </a:spcAft>
              <a:defRPr/>
            </a:pPr>
            <a:r>
              <a:rPr lang="en-US" sz="2400" dirty="0">
                <a:solidFill>
                  <a:srgbClr val="0085C3"/>
                </a:solidFill>
              </a:rPr>
              <a:t>Dell Ultra HD 4K Monitors (P Models</a:t>
            </a:r>
            <a:r>
              <a:rPr lang="en-US" sz="2400" dirty="0" smtClean="0">
                <a:solidFill>
                  <a:srgbClr val="0085C3"/>
                </a:solidFill>
              </a:rPr>
              <a:t>) ‒ P2715Q* / P2415Q</a:t>
            </a:r>
            <a:endParaRPr lang="en-US" sz="2400" dirty="0">
              <a:solidFill>
                <a:srgbClr val="0085C3"/>
              </a:solidFill>
            </a:endParaRPr>
          </a:p>
        </p:txBody>
      </p:sp>
      <p:sp>
        <p:nvSpPr>
          <p:cNvPr id="6" name="Text Placeholder 5"/>
          <p:cNvSpPr>
            <a:spLocks noGrp="1"/>
          </p:cNvSpPr>
          <p:nvPr>
            <p:ph sz="half" idx="1"/>
          </p:nvPr>
        </p:nvSpPr>
        <p:spPr>
          <a:xfrm>
            <a:off x="226342" y="784454"/>
            <a:ext cx="10607039" cy="234177"/>
          </a:xfrm>
        </p:spPr>
        <p:txBody>
          <a:bodyPr/>
          <a:lstStyle/>
          <a:p>
            <a:r>
              <a:rPr lang="en-US" sz="1400" dirty="0">
                <a:solidFill>
                  <a:schemeClr val="tx1">
                    <a:lumMod val="60000"/>
                    <a:lumOff val="40000"/>
                  </a:schemeClr>
                </a:solidFill>
              </a:rPr>
              <a:t>Exceptional Ultra HD 4K clarity at a reasonable price.</a:t>
            </a:r>
          </a:p>
        </p:txBody>
      </p:sp>
      <p:graphicFrame>
        <p:nvGraphicFramePr>
          <p:cNvPr id="9" name="Table 8"/>
          <p:cNvGraphicFramePr>
            <a:graphicFrameLocks noGrp="1" noChangeAspect="1"/>
          </p:cNvGraphicFramePr>
          <p:nvPr>
            <p:extLst>
              <p:ext uri="{D42A27DB-BD31-4B8C-83A1-F6EECF244321}">
                <p14:modId xmlns:p14="http://schemas.microsoft.com/office/powerpoint/2010/main" val="3206129874"/>
              </p:ext>
            </p:extLst>
          </p:nvPr>
        </p:nvGraphicFramePr>
        <p:xfrm>
          <a:off x="226342" y="1270296"/>
          <a:ext cx="11655553" cy="4507758"/>
        </p:xfrm>
        <a:graphic>
          <a:graphicData uri="http://schemas.openxmlformats.org/drawingml/2006/table">
            <a:tbl>
              <a:tblPr firstRow="1" bandRow="1"/>
              <a:tblGrid>
                <a:gridCol w="2414221"/>
                <a:gridCol w="3713584"/>
                <a:gridCol w="5527748"/>
              </a:tblGrid>
              <a:tr h="623810">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offer 4K resolution to the mainstream user at a reasonable price.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Single Monitor Arm – MSA14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Dual Monitor Stand – MDS14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(for P2415Q only)</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Sound bar – AC511</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14405">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Professional photographers, publishers, engineering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229723">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56089">
                <a:tc>
                  <a:txBody>
                    <a:bodyPr/>
                    <a:lstStyle/>
                    <a:p>
                      <a:pPr algn="l"/>
                      <a:r>
                        <a:rPr lang="en-US" sz="1000" b="1" dirty="0" smtClean="0">
                          <a:solidFill>
                            <a:schemeClr val="bg2"/>
                          </a:solidFill>
                          <a:latin typeface="+mj-lt"/>
                        </a:rPr>
                        <a:t>Ultra HD 4K resolution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With Ultra HD 4K resolution (</a:t>
                      </a:r>
                      <a:r>
                        <a:rPr lang="da-DK" sz="1000" b="0" i="0" u="none" strike="noStrike" kern="1200" baseline="0" dirty="0" smtClean="0">
                          <a:solidFill>
                            <a:schemeClr val="bg2"/>
                          </a:solidFill>
                          <a:latin typeface="Arial" panose="020B0604020202020204" pitchFamily="34" charset="0"/>
                          <a:ea typeface="+mn-ea"/>
                          <a:cs typeface="Arial" panose="020B0604020202020204" pitchFamily="34" charset="0"/>
                        </a:rPr>
                        <a:t>3840 x 2160 at 60 Hz)</a:t>
                      </a:r>
                      <a:r>
                        <a:rPr lang="en-US" sz="1000" b="0" dirty="0" smtClean="0">
                          <a:solidFill>
                            <a:schemeClr val="bg2"/>
                          </a:solidFill>
                          <a:latin typeface="Arial" panose="020B0604020202020204" pitchFamily="34" charset="0"/>
                          <a:cs typeface="Arial" panose="020B0604020202020204" pitchFamily="34" charset="0"/>
                        </a:rPr>
                        <a:t>, view more content and details onscreen – over 6</a:t>
                      </a:r>
                      <a:r>
                        <a:rPr lang="en-US" sz="1000" b="0" baseline="0" dirty="0" smtClean="0">
                          <a:solidFill>
                            <a:schemeClr val="bg2"/>
                          </a:solidFill>
                          <a:latin typeface="Arial" panose="020B0604020202020204" pitchFamily="34" charset="0"/>
                          <a:cs typeface="Arial" panose="020B0604020202020204" pitchFamily="34" charset="0"/>
                        </a:rPr>
                        <a:t> million more pixels than Full HD</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Offers over 8 million pixels of creativity to view, so every subtle nuance can be seen and manipulated</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84898">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99% </a:t>
                      </a:r>
                      <a:r>
                        <a:rPr lang="en-US" sz="1000" b="1" dirty="0" err="1" smtClean="0">
                          <a:solidFill>
                            <a:schemeClr val="bg2"/>
                          </a:solidFill>
                          <a:latin typeface="+mj-lt"/>
                        </a:rPr>
                        <a:t>sRGB</a:t>
                      </a:r>
                      <a:r>
                        <a:rPr lang="en-US" sz="1000" b="1" dirty="0" smtClean="0">
                          <a:solidFill>
                            <a:schemeClr val="bg2"/>
                          </a:solidFill>
                          <a:latin typeface="+mj-lt"/>
                        </a:rPr>
                        <a:t> at </a:t>
                      </a:r>
                      <a:r>
                        <a:rPr lang="en-US" sz="1000" b="1" dirty="0" err="1" smtClean="0">
                          <a:solidFill>
                            <a:schemeClr val="bg2"/>
                          </a:solidFill>
                          <a:latin typeface="+mj-lt"/>
                        </a:rPr>
                        <a:t>deltaE</a:t>
                      </a:r>
                      <a:r>
                        <a:rPr lang="en-US" sz="1000" b="1" dirty="0" smtClean="0">
                          <a:solidFill>
                            <a:schemeClr val="bg2"/>
                          </a:solidFill>
                          <a:latin typeface="+mj-lt"/>
                        </a:rPr>
                        <a:t>&lt;3</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Wide color coverage</a:t>
                      </a:r>
                      <a:r>
                        <a:rPr lang="en-US" sz="1000" b="0" baseline="0" dirty="0" smtClean="0">
                          <a:solidFill>
                            <a:schemeClr val="bg2"/>
                          </a:solidFill>
                          <a:latin typeface="Arial" panose="020B0604020202020204" pitchFamily="34" charset="0"/>
                          <a:cs typeface="Arial" panose="020B0604020202020204" pitchFamily="34" charset="0"/>
                        </a:rPr>
                        <a:t> for precise color rendering</a:t>
                      </a:r>
                      <a:endParaRPr lang="en-US" sz="1000" b="0" dirty="0" smtClean="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Colors are precise, rich and true-to-life for vivid images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9917">
                <a:tc>
                  <a:txBody>
                    <a:bodyPr/>
                    <a:lstStyle/>
                    <a:p>
                      <a:pPr algn="l"/>
                      <a:r>
                        <a:rPr lang="en-US" sz="1000" b="1" dirty="0" smtClean="0">
                          <a:solidFill>
                            <a:schemeClr val="bg2"/>
                          </a:solidFill>
                          <a:latin typeface="+mj-lt"/>
                        </a:rPr>
                        <a:t>Flexible viewing options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Tilt,</a:t>
                      </a:r>
                      <a:r>
                        <a:rPr lang="en-US" sz="1000" b="0" baseline="0" dirty="0" smtClean="0">
                          <a:solidFill>
                            <a:schemeClr val="bg2"/>
                          </a:solidFill>
                          <a:latin typeface="Arial" panose="020B0604020202020204" pitchFamily="34" charset="0"/>
                          <a:cs typeface="Arial" panose="020B0604020202020204" pitchFamily="34" charset="0"/>
                        </a:rPr>
                        <a:t> pivot, swivel and height-adjustable stand</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Work</a:t>
                      </a:r>
                      <a:r>
                        <a:rPr lang="en-US" sz="1000" b="0" baseline="0" dirty="0" smtClean="0">
                          <a:solidFill>
                            <a:schemeClr val="bg2"/>
                          </a:solidFill>
                          <a:latin typeface="Arial" panose="020B0604020202020204" pitchFamily="34" charset="0"/>
                          <a:cs typeface="Arial" panose="020B0604020202020204" pitchFamily="34" charset="0"/>
                        </a:rPr>
                        <a:t> the way you like – adjust the monitor to suit your needs and comfort</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9686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Wide array of connectivity options including MHL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Show content from smartphones</a:t>
                      </a:r>
                      <a:r>
                        <a:rPr lang="en-US" sz="1000" b="0" baseline="0" dirty="0" smtClean="0">
                          <a:solidFill>
                            <a:schemeClr val="bg2"/>
                          </a:solidFill>
                          <a:latin typeface="Arial" panose="020B0604020202020204" pitchFamily="34" charset="0"/>
                          <a:cs typeface="Arial" panose="020B0604020202020204" pitchFamily="34" charset="0"/>
                        </a:rPr>
                        <a:t> and tablets on the larger monitor screen.</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9686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In-plane switching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an ultra-wide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Everyone can see accurate colors and images when</a:t>
                      </a:r>
                      <a:r>
                        <a:rPr lang="en-US" sz="1000" b="0" baseline="0" dirty="0" smtClean="0">
                          <a:solidFill>
                            <a:schemeClr val="bg2"/>
                          </a:solidFill>
                          <a:latin typeface="Arial" panose="020B0604020202020204" pitchFamily="34" charset="0"/>
                          <a:cs typeface="Arial" panose="020B0604020202020204" pitchFamily="34" charset="0"/>
                        </a:rPr>
                        <a:t> c</a:t>
                      </a:r>
                      <a:r>
                        <a:rPr lang="en-US" sz="1000" b="0" dirty="0" smtClean="0">
                          <a:solidFill>
                            <a:schemeClr val="bg2"/>
                          </a:solidFill>
                          <a:latin typeface="Arial" panose="020B0604020202020204" pitchFamily="34" charset="0"/>
                          <a:cs typeface="Arial" panose="020B0604020202020204" pitchFamily="34" charset="0"/>
                        </a:rPr>
                        <a:t>ollaborating around your desk</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err="1" smtClean="0">
                          <a:solidFill>
                            <a:schemeClr val="bg2"/>
                          </a:solidFill>
                          <a:latin typeface="+mj-lt"/>
                        </a:rPr>
                        <a:t>EasyArrange</a:t>
                      </a:r>
                      <a:r>
                        <a:rPr lang="en-US" sz="1000" b="1" dirty="0" smtClean="0">
                          <a:solidFill>
                            <a:schemeClr val="bg2"/>
                          </a:solidFill>
                          <a:latin typeface="+mj-lt"/>
                        </a:rPr>
                        <a:t> software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Helps you organize the monitor screen to view multiple apps at a glance.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t>
                      </a:r>
                      <a:b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b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45004" y="10889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4210"/>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7968" y="1049396"/>
            <a:ext cx="2673927" cy="1223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9237347" y="70404"/>
            <a:ext cx="2817741" cy="705395"/>
            <a:chOff x="9237347" y="70404"/>
            <a:chExt cx="2817741" cy="705395"/>
          </a:xfrm>
        </p:grpSpPr>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10186430" y="70404"/>
              <a:ext cx="914399" cy="705395"/>
            </a:xfrm>
            <a:prstGeom prst="rect">
              <a:avLst/>
            </a:prstGeom>
          </p:spPr>
        </p:pic>
        <p:grpSp>
          <p:nvGrpSpPr>
            <p:cNvPr id="22" name="Group 21"/>
            <p:cNvGrpSpPr/>
            <p:nvPr/>
          </p:nvGrpSpPr>
          <p:grpSpPr>
            <a:xfrm>
              <a:off x="9237347" y="70404"/>
              <a:ext cx="914400" cy="705395"/>
              <a:chOff x="11130511" y="84667"/>
              <a:chExt cx="914400" cy="705395"/>
            </a:xfrm>
          </p:grpSpPr>
          <p:sp>
            <p:nvSpPr>
              <p:cNvPr id="42" name="Rectangle 41"/>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3" name="Group 42"/>
              <p:cNvGrpSpPr>
                <a:grpSpLocks noChangeAspect="1"/>
              </p:cNvGrpSpPr>
              <p:nvPr/>
            </p:nvGrpSpPr>
            <p:grpSpPr>
              <a:xfrm>
                <a:off x="11404831" y="205294"/>
                <a:ext cx="365760" cy="464141"/>
                <a:chOff x="700396" y="366353"/>
                <a:chExt cx="525543" cy="666902"/>
              </a:xfrm>
            </p:grpSpPr>
            <p:sp>
              <p:nvSpPr>
                <p:cNvPr id="44"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5"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6"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7"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8"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49" name="Group 48"/>
            <p:cNvGrpSpPr/>
            <p:nvPr/>
          </p:nvGrpSpPr>
          <p:grpSpPr>
            <a:xfrm>
              <a:off x="11140688" y="70404"/>
              <a:ext cx="914400" cy="705395"/>
              <a:chOff x="10169456" y="72125"/>
              <a:chExt cx="914400" cy="705395"/>
            </a:xfrm>
          </p:grpSpPr>
          <p:sp>
            <p:nvSpPr>
              <p:cNvPr id="50" name="Rectangle 49"/>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51" name="Group 50"/>
              <p:cNvGrpSpPr>
                <a:grpSpLocks noChangeAspect="1"/>
              </p:cNvGrpSpPr>
              <p:nvPr/>
            </p:nvGrpSpPr>
            <p:grpSpPr>
              <a:xfrm>
                <a:off x="10489496" y="192642"/>
                <a:ext cx="274320" cy="433425"/>
                <a:chOff x="753554" y="5820246"/>
                <a:chExt cx="429260" cy="678230"/>
              </a:xfrm>
            </p:grpSpPr>
            <p:sp>
              <p:nvSpPr>
                <p:cNvPr id="52"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53"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54"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55"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56"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57"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19639" y="2179872"/>
            <a:ext cx="457200" cy="457200"/>
          </a:xfrm>
          <a:prstGeom prst="rect">
            <a:avLst/>
          </a:prstGeom>
        </p:spPr>
      </p:pic>
      <p:sp>
        <p:nvSpPr>
          <p:cNvPr id="5" name="TextBox 4"/>
          <p:cNvSpPr txBox="1"/>
          <p:nvPr/>
        </p:nvSpPr>
        <p:spPr>
          <a:xfrm>
            <a:off x="11200731" y="2185967"/>
            <a:ext cx="338668"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chemeClr val="bg2"/>
                </a:solidFill>
                <a:latin typeface="+mn-lt"/>
              </a:rPr>
              <a:t>*</a:t>
            </a:r>
          </a:p>
        </p:txBody>
      </p:sp>
    </p:spTree>
    <p:extLst>
      <p:ext uri="{BB962C8B-B14F-4D97-AF65-F5344CB8AC3E}">
        <p14:creationId xmlns:p14="http://schemas.microsoft.com/office/powerpoint/2010/main" val="126370115"/>
      </p:ext>
    </p:extLst>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Dell 24 Monitor – </a:t>
            </a:r>
            <a:r>
              <a:rPr lang="en-US" sz="2400" dirty="0" smtClean="0">
                <a:solidFill>
                  <a:srgbClr val="0085C3"/>
                </a:solidFill>
              </a:rPr>
              <a:t>P2418D</a:t>
            </a:r>
            <a:endParaRPr lang="en-US" sz="2400" dirty="0">
              <a:solidFill>
                <a:srgbClr val="0085C3"/>
              </a:solidFill>
            </a:endParaRPr>
          </a:p>
        </p:txBody>
      </p:sp>
      <p:sp>
        <p:nvSpPr>
          <p:cNvPr id="6" name="Text Placeholder 5"/>
          <p:cNvSpPr>
            <a:spLocks noGrp="1"/>
          </p:cNvSpPr>
          <p:nvPr>
            <p:ph sz="half" idx="1"/>
          </p:nvPr>
        </p:nvSpPr>
        <p:spPr>
          <a:xfrm>
            <a:off x="226342" y="784454"/>
            <a:ext cx="10607039" cy="234177"/>
          </a:xfrm>
        </p:spPr>
        <p:txBody>
          <a:bodyPr/>
          <a:lstStyle/>
          <a:p>
            <a:r>
              <a:rPr lang="en-US" sz="1400" dirty="0">
                <a:solidFill>
                  <a:schemeClr val="tx1">
                    <a:lumMod val="60000"/>
                    <a:lumOff val="40000"/>
                  </a:schemeClr>
                </a:solidFill>
              </a:rPr>
              <a:t>QHD clarity on a 23.8” monitor for mainstream </a:t>
            </a:r>
            <a:r>
              <a:rPr lang="en-US" sz="1400" dirty="0" smtClean="0">
                <a:solidFill>
                  <a:schemeClr val="tx1">
                    <a:lumMod val="60000"/>
                    <a:lumOff val="40000"/>
                  </a:schemeClr>
                </a:solidFill>
              </a:rPr>
              <a:t>users</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361701475"/>
              </p:ext>
            </p:extLst>
          </p:nvPr>
        </p:nvGraphicFramePr>
        <p:xfrm>
          <a:off x="226342" y="1270296"/>
          <a:ext cx="11655553" cy="4315207"/>
        </p:xfrm>
        <a:graphic>
          <a:graphicData uri="http://schemas.openxmlformats.org/drawingml/2006/table">
            <a:tbl>
              <a:tblPr firstRow="1" bandRow="1"/>
              <a:tblGrid>
                <a:gridCol w="2414221"/>
                <a:gridCol w="3713584"/>
                <a:gridCol w="5527748"/>
              </a:tblGrid>
              <a:tr h="623810">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be one of the first monitor manufacturers to offer a 23.8” QHD resolution to the mainstream user. </a:t>
                      </a:r>
                      <a:endParaRPr kumimoji="0" lang="pt-BR" sz="1100" b="0" i="0" u="none" strike="noStrike" kern="1200" cap="none" spc="0" normalizeH="0" baseline="0" noProof="0" dirty="0" smtClean="0">
                        <a:ln>
                          <a:noFill/>
                        </a:ln>
                        <a:solidFill>
                          <a:srgbClr val="FF0000"/>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Single Monitor Arm – MSA14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Sound bar – AC511</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14405">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Office workers in commercial and SMB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229723">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56089">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baseline="0" dirty="0" smtClean="0">
                          <a:solidFill>
                            <a:schemeClr val="bg2"/>
                          </a:solidFill>
                          <a:latin typeface="+mj-lt"/>
                          <a:cs typeface="Arial" panose="020B0604020202020204" pitchFamily="34" charset="0"/>
                        </a:rPr>
                        <a:t>Quad HD resolution</a:t>
                      </a:r>
                      <a:endParaRPr lang="en-US" sz="1000" b="1" dirty="0" smtClean="0">
                        <a:solidFill>
                          <a:schemeClr val="bg2"/>
                        </a:solidFill>
                        <a:latin typeface="+mj-lt"/>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Remarkable clarity with</a:t>
                      </a:r>
                      <a:r>
                        <a:rPr lang="en-US" sz="1000" baseline="0" dirty="0" smtClean="0">
                          <a:solidFill>
                            <a:schemeClr val="bg2"/>
                          </a:solidFill>
                          <a:latin typeface="Arial" panose="020B0604020202020204" pitchFamily="34" charset="0"/>
                          <a:cs typeface="Arial" panose="020B0604020202020204" pitchFamily="34" charset="0"/>
                        </a:rPr>
                        <a:t> QHD 2560 x 1440 screen resolution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aseline="0" dirty="0" smtClean="0">
                          <a:solidFill>
                            <a:schemeClr val="bg2"/>
                          </a:solidFill>
                          <a:latin typeface="Arial" panose="020B0604020202020204" pitchFamily="34" charset="0"/>
                          <a:cs typeface="Arial" panose="020B0604020202020204" pitchFamily="34" charset="0"/>
                        </a:rPr>
                        <a:t>See 1.77 times more details than Full HD for sharp, vibrant images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84898">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99% </a:t>
                      </a:r>
                      <a:r>
                        <a:rPr lang="en-US" sz="1000" b="1" dirty="0" err="1" smtClean="0">
                          <a:solidFill>
                            <a:schemeClr val="bg2"/>
                          </a:solidFill>
                          <a:latin typeface="+mj-lt"/>
                        </a:rPr>
                        <a:t>sRGB</a:t>
                      </a:r>
                      <a:r>
                        <a:rPr lang="en-US" sz="1000" b="1" dirty="0" smtClean="0">
                          <a:solidFill>
                            <a:schemeClr val="bg2"/>
                          </a:solidFill>
                          <a:latin typeface="+mj-lt"/>
                        </a:rPr>
                        <a:t> at </a:t>
                      </a:r>
                      <a:r>
                        <a:rPr lang="en-US" sz="1000" b="1" dirty="0" err="1" smtClean="0">
                          <a:solidFill>
                            <a:schemeClr val="bg2"/>
                          </a:solidFill>
                          <a:latin typeface="+mj-lt"/>
                        </a:rPr>
                        <a:t>deltaE</a:t>
                      </a:r>
                      <a:r>
                        <a:rPr lang="en-US" sz="1000" b="1" dirty="0" smtClean="0">
                          <a:solidFill>
                            <a:schemeClr val="bg2"/>
                          </a:solidFill>
                          <a:latin typeface="+mj-lt"/>
                        </a:rPr>
                        <a:t>&lt;3</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Wide color coverage</a:t>
                      </a:r>
                      <a:r>
                        <a:rPr lang="en-US" sz="1000" b="0" baseline="0" dirty="0" smtClean="0">
                          <a:solidFill>
                            <a:schemeClr val="bg2"/>
                          </a:solidFill>
                          <a:latin typeface="Arial" panose="020B0604020202020204" pitchFamily="34" charset="0"/>
                          <a:cs typeface="Arial" panose="020B0604020202020204" pitchFamily="34" charset="0"/>
                        </a:rPr>
                        <a:t> for precise color rendering</a:t>
                      </a:r>
                      <a:endParaRPr lang="en-US" sz="1000" b="0" dirty="0" smtClean="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Colors are precise, rich and true-to-life for vivid images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9917">
                <a:tc>
                  <a:txBody>
                    <a:bodyPr/>
                    <a:lstStyle/>
                    <a:p>
                      <a:pPr algn="l"/>
                      <a:r>
                        <a:rPr lang="en-US" sz="1000" b="1" dirty="0" smtClean="0">
                          <a:solidFill>
                            <a:schemeClr val="bg2"/>
                          </a:solidFill>
                          <a:latin typeface="+mj-lt"/>
                        </a:rPr>
                        <a:t>Flexible viewing options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Tilt,</a:t>
                      </a:r>
                      <a:r>
                        <a:rPr lang="en-US" sz="1000" b="0" baseline="0" dirty="0" smtClean="0">
                          <a:solidFill>
                            <a:schemeClr val="bg2"/>
                          </a:solidFill>
                          <a:latin typeface="Arial" panose="020B0604020202020204" pitchFamily="34" charset="0"/>
                          <a:cs typeface="Arial" panose="020B0604020202020204" pitchFamily="34" charset="0"/>
                        </a:rPr>
                        <a:t> pivot, swivel and height-adjustable stand</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Work</a:t>
                      </a:r>
                      <a:r>
                        <a:rPr lang="en-US" sz="1000" b="0" baseline="0" dirty="0" smtClean="0">
                          <a:solidFill>
                            <a:schemeClr val="bg2"/>
                          </a:solidFill>
                          <a:latin typeface="Arial" panose="020B0604020202020204" pitchFamily="34" charset="0"/>
                          <a:cs typeface="Arial" panose="020B0604020202020204" pitchFamily="34" charset="0"/>
                        </a:rPr>
                        <a:t> the way you like – adjust the monitor to suit your needs and comfort</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9686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Wide array of connectivity options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aseline="0" dirty="0" smtClean="0">
                          <a:solidFill>
                            <a:schemeClr val="bg2"/>
                          </a:solidFill>
                          <a:latin typeface="Arial" panose="020B0604020202020204" pitchFamily="34" charset="0"/>
                          <a:cs typeface="Arial" panose="020B0604020202020204" pitchFamily="34" charset="0"/>
                        </a:rPr>
                        <a:t>DisplayPort 1.2, HDMI 1.4, VGA, 4 USB 2.0 ports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Easily access content on peripheral devices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9686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In-plane switching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an ultra-wide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Everyone can see accurate colors and images when</a:t>
                      </a:r>
                      <a:r>
                        <a:rPr lang="en-US" sz="1000" b="0" baseline="0" dirty="0" smtClean="0">
                          <a:solidFill>
                            <a:schemeClr val="bg2"/>
                          </a:solidFill>
                          <a:latin typeface="Arial" panose="020B0604020202020204" pitchFamily="34" charset="0"/>
                          <a:cs typeface="Arial" panose="020B0604020202020204" pitchFamily="34" charset="0"/>
                        </a:rPr>
                        <a:t> c</a:t>
                      </a:r>
                      <a:r>
                        <a:rPr lang="en-US" sz="1000" b="0" dirty="0" smtClean="0">
                          <a:solidFill>
                            <a:schemeClr val="bg2"/>
                          </a:solidFill>
                          <a:latin typeface="Arial" panose="020B0604020202020204" pitchFamily="34" charset="0"/>
                          <a:cs typeface="Arial" panose="020B0604020202020204" pitchFamily="34" charset="0"/>
                        </a:rPr>
                        <a:t>ollaborating around your desk</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err="1" smtClean="0">
                          <a:solidFill>
                            <a:schemeClr val="bg2"/>
                          </a:solidFill>
                          <a:latin typeface="+mj-lt"/>
                        </a:rPr>
                        <a:t>EasyArrange</a:t>
                      </a:r>
                      <a:r>
                        <a:rPr lang="en-US" sz="1000" b="1" dirty="0" smtClean="0">
                          <a:solidFill>
                            <a:schemeClr val="bg2"/>
                          </a:solidFill>
                          <a:latin typeface="+mj-lt"/>
                        </a:rPr>
                        <a:t> software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Helps you organize the monitor screen to view multiple apps at a glance.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t>
                      </a:r>
                      <a:b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b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45004" y="10889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35487"/>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5" name="Group 34"/>
          <p:cNvGrpSpPr/>
          <p:nvPr/>
        </p:nvGrpSpPr>
        <p:grpSpPr>
          <a:xfrm>
            <a:off x="9237347" y="70404"/>
            <a:ext cx="2817741" cy="705395"/>
            <a:chOff x="9237347" y="70404"/>
            <a:chExt cx="2817741" cy="705395"/>
          </a:xfrm>
        </p:grpSpPr>
        <p:pic>
          <p:nvPicPr>
            <p:cNvPr id="36" name="Picture 35"/>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10186430" y="70404"/>
              <a:ext cx="914399" cy="705395"/>
            </a:xfrm>
            <a:prstGeom prst="rect">
              <a:avLst/>
            </a:prstGeom>
          </p:spPr>
        </p:pic>
        <p:grpSp>
          <p:nvGrpSpPr>
            <p:cNvPr id="37" name="Group 36"/>
            <p:cNvGrpSpPr/>
            <p:nvPr/>
          </p:nvGrpSpPr>
          <p:grpSpPr>
            <a:xfrm>
              <a:off x="9237347" y="70404"/>
              <a:ext cx="914400" cy="705395"/>
              <a:chOff x="11130511" y="84667"/>
              <a:chExt cx="914400" cy="705395"/>
            </a:xfrm>
          </p:grpSpPr>
          <p:sp>
            <p:nvSpPr>
              <p:cNvPr id="47" name="Rectangle 46"/>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8" name="Group 47"/>
              <p:cNvGrpSpPr>
                <a:grpSpLocks noChangeAspect="1"/>
              </p:cNvGrpSpPr>
              <p:nvPr/>
            </p:nvGrpSpPr>
            <p:grpSpPr>
              <a:xfrm>
                <a:off x="11404831" y="205294"/>
                <a:ext cx="365760" cy="464141"/>
                <a:chOff x="700396" y="366353"/>
                <a:chExt cx="525543" cy="666902"/>
              </a:xfrm>
            </p:grpSpPr>
            <p:sp>
              <p:nvSpPr>
                <p:cNvPr id="49"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50"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1"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2"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3"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38" name="Group 37"/>
            <p:cNvGrpSpPr/>
            <p:nvPr/>
          </p:nvGrpSpPr>
          <p:grpSpPr>
            <a:xfrm>
              <a:off x="11140688" y="70404"/>
              <a:ext cx="914400" cy="705395"/>
              <a:chOff x="10169456" y="72125"/>
              <a:chExt cx="914400" cy="705395"/>
            </a:xfrm>
          </p:grpSpPr>
          <p:sp>
            <p:nvSpPr>
              <p:cNvPr id="39" name="Rectangle 38"/>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0" name="Group 39"/>
              <p:cNvGrpSpPr>
                <a:grpSpLocks noChangeAspect="1"/>
              </p:cNvGrpSpPr>
              <p:nvPr/>
            </p:nvGrpSpPr>
            <p:grpSpPr>
              <a:xfrm>
                <a:off x="10489496" y="192642"/>
                <a:ext cx="274320" cy="433425"/>
                <a:chOff x="753554" y="5820246"/>
                <a:chExt cx="429260" cy="678230"/>
              </a:xfrm>
            </p:grpSpPr>
            <p:sp>
              <p:nvSpPr>
                <p:cNvPr id="41"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42"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43"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44"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45"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46"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4064" t="10470" r="4034" b="16421"/>
          <a:stretch/>
        </p:blipFill>
        <p:spPr>
          <a:xfrm>
            <a:off x="9237347" y="996411"/>
            <a:ext cx="2038732" cy="1621854"/>
          </a:xfrm>
          <a:prstGeom prst="rect">
            <a:avLst/>
          </a:prstGeom>
        </p:spPr>
      </p:pic>
    </p:spTree>
    <p:extLst>
      <p:ext uri="{BB962C8B-B14F-4D97-AF65-F5344CB8AC3E}">
        <p14:creationId xmlns:p14="http://schemas.microsoft.com/office/powerpoint/2010/main" val="3345676440"/>
      </p:ext>
    </p:extLst>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9330351" y="975048"/>
            <a:ext cx="2582549" cy="1693450"/>
          </a:xfrm>
          <a:prstGeom prst="rect">
            <a:avLst/>
          </a:prstGeom>
        </p:spPr>
      </p:pic>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Dell 24 Touch Monitor – P2418HT</a:t>
            </a:r>
          </a:p>
        </p:txBody>
      </p:sp>
      <p:sp>
        <p:nvSpPr>
          <p:cNvPr id="6" name="Text Placeholder 5"/>
          <p:cNvSpPr>
            <a:spLocks noGrp="1"/>
          </p:cNvSpPr>
          <p:nvPr>
            <p:ph sz="half" idx="1"/>
          </p:nvPr>
        </p:nvSpPr>
        <p:spPr>
          <a:xfrm>
            <a:off x="226342" y="829225"/>
            <a:ext cx="10607039" cy="234177"/>
          </a:xfrm>
        </p:spPr>
        <p:txBody>
          <a:bodyPr/>
          <a:lstStyle/>
          <a:p>
            <a:r>
              <a:rPr lang="en-US" sz="1400" dirty="0">
                <a:solidFill>
                  <a:schemeClr val="tx1">
                    <a:lumMod val="60000"/>
                    <a:lumOff val="40000"/>
                  </a:schemeClr>
                </a:solidFill>
              </a:rPr>
              <a:t>World’s best 24-inch Touch monitor** featuring unique articulating stand, anti-glare screen. The ultimate touch experience for business.</a:t>
            </a:r>
          </a:p>
        </p:txBody>
      </p:sp>
      <p:graphicFrame>
        <p:nvGraphicFramePr>
          <p:cNvPr id="9" name="Table 8"/>
          <p:cNvGraphicFramePr>
            <a:graphicFrameLocks noGrp="1" noChangeAspect="1"/>
          </p:cNvGraphicFramePr>
          <p:nvPr>
            <p:extLst>
              <p:ext uri="{D42A27DB-BD31-4B8C-83A1-F6EECF244321}">
                <p14:modId xmlns:p14="http://schemas.microsoft.com/office/powerpoint/2010/main" val="2594935698"/>
              </p:ext>
            </p:extLst>
          </p:nvPr>
        </p:nvGraphicFramePr>
        <p:xfrm>
          <a:off x="226342" y="1207805"/>
          <a:ext cx="11655553" cy="5012205"/>
        </p:xfrm>
        <a:graphic>
          <a:graphicData uri="http://schemas.openxmlformats.org/drawingml/2006/table">
            <a:tbl>
              <a:tblPr firstRow="1" bandRow="1"/>
              <a:tblGrid>
                <a:gridCol w="2414221"/>
                <a:gridCol w="3881535"/>
                <a:gridCol w="5359797"/>
              </a:tblGrid>
              <a:tr h="623810">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offer innovative touch product with new Advanced In-Cell Touch technology and improved touch features to address customers’ needs and win over competition.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2.0 Speaker System – AE215</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Single Monitor Arm – MSA14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Wireless Keyboard and Mouse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Combo – KM636 </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3471">
                <a:tc grid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Desk-centric worker and Corridor warrior</a:t>
                      </a:r>
                      <a:r>
                        <a:rPr lang="en-US" sz="1100" b="0" baseline="0" dirty="0" smtClean="0">
                          <a:solidFill>
                            <a:srgbClr val="FF0000"/>
                          </a:solidFill>
                          <a:latin typeface="Arial" panose="020B0604020202020204" pitchFamily="34" charset="0"/>
                          <a:cs typeface="Arial" panose="020B0604020202020204" pitchFamily="34" charset="0"/>
                        </a:rPr>
                        <a:t>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4"/>
                        </a:rPr>
                        <a:t>For more information </a:t>
                      </a:r>
                      <a:r>
                        <a:rPr lang="en-US" sz="1200" b="0" kern="0" cap="none" baseline="0" noProof="0" dirty="0" smtClean="0">
                          <a:solidFill>
                            <a:srgbClr val="0085C3"/>
                          </a:solidFill>
                          <a:latin typeface="+mj-lt"/>
                          <a:ea typeface="Museo For Dell" pitchFamily="2" charset="0"/>
                          <a:cs typeface="+mn-cs"/>
                          <a:hlinkClick r:id="rId4"/>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229723">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4369">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baseline="0" dirty="0" smtClean="0">
                          <a:solidFill>
                            <a:schemeClr val="bg2"/>
                          </a:solidFill>
                          <a:latin typeface="+mj-lt"/>
                          <a:cs typeface="Arial" panose="020B0604020202020204" pitchFamily="34" charset="0"/>
                        </a:rPr>
                        <a:t>Anti-glare touch screen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Reduces distracting reflection and fingerprints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baseline="0" dirty="0" smtClean="0">
                          <a:solidFill>
                            <a:schemeClr val="bg2"/>
                          </a:solidFill>
                          <a:latin typeface="Arial" panose="020B0604020202020204" pitchFamily="34" charset="0"/>
                          <a:cs typeface="Arial" panose="020B0604020202020204" pitchFamily="34" charset="0"/>
                        </a:rPr>
                        <a:t>Improves visual clarity, resulting in a b</a:t>
                      </a:r>
                      <a:r>
                        <a:rPr lang="en-US" sz="1000" b="0" dirty="0" smtClean="0">
                          <a:solidFill>
                            <a:schemeClr val="bg2"/>
                          </a:solidFill>
                          <a:latin typeface="Arial" panose="020B0604020202020204" pitchFamily="34" charset="0"/>
                          <a:cs typeface="Arial" panose="020B0604020202020204" pitchFamily="34" charset="0"/>
                        </a:rPr>
                        <a:t>etter visual experience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8">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Unique articulating stand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baseline="0" dirty="0" smtClean="0">
                          <a:solidFill>
                            <a:schemeClr val="bg2"/>
                          </a:solidFill>
                          <a:latin typeface="Arial" panose="020B0604020202020204" pitchFamily="34" charset="0"/>
                          <a:cs typeface="Arial" panose="020B0604020202020204" pitchFamily="34" charset="0"/>
                        </a:rPr>
                        <a:t>Stand has height adjustment, extended tilt and swivel capabilities.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Allows the user to position the screen in the ideal position for touch</a:t>
                      </a:r>
                      <a:r>
                        <a:rPr lang="en-US" sz="1000" b="0" baseline="0" dirty="0" smtClean="0">
                          <a:solidFill>
                            <a:schemeClr val="bg2"/>
                          </a:solidFill>
                          <a:latin typeface="Arial" panose="020B0604020202020204" pitchFamily="34" charset="0"/>
                          <a:cs typeface="Arial" panose="020B0604020202020204" pitchFamily="34" charset="0"/>
                        </a:rPr>
                        <a:t> navigation</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9917">
                <a:tc>
                  <a:txBody>
                    <a:bodyPr/>
                    <a:lstStyle/>
                    <a:p>
                      <a:pPr algn="l"/>
                      <a:r>
                        <a:rPr lang="en-US" sz="1000" b="1" dirty="0" smtClean="0">
                          <a:solidFill>
                            <a:schemeClr val="bg2"/>
                          </a:solidFill>
                          <a:latin typeface="+mj-lt"/>
                        </a:rPr>
                        <a:t>Intuitive, 10-point touch, compatible with Windows® 10</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Provides smooth navigation across an edge-to-edge screen</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Flicker-free screen and </a:t>
                      </a:r>
                      <a:r>
                        <a:rPr lang="en-US" sz="1000" b="1" dirty="0" err="1" smtClean="0">
                          <a:solidFill>
                            <a:schemeClr val="bg2"/>
                          </a:solidFill>
                          <a:latin typeface="+mj-lt"/>
                        </a:rPr>
                        <a:t>ComfortView</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Minimizes blue light emissions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Delivers a </a:t>
                      </a:r>
                      <a:r>
                        <a:rPr lang="en-US" sz="1000" b="0" baseline="0" dirty="0" smtClean="0">
                          <a:solidFill>
                            <a:schemeClr val="bg2"/>
                          </a:solidFill>
                          <a:latin typeface="Arial" panose="020B0604020202020204" pitchFamily="34" charset="0"/>
                          <a:cs typeface="Arial" panose="020B0604020202020204" pitchFamily="34" charset="0"/>
                        </a:rPr>
                        <a:t>more comfortable viewing experience</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9686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Cable management system and integrated power supply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Help reduce desk clutter</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Full HD resolution, wide viewing angle, high dynamic contrast ratio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Superb screen clarity</a:t>
                      </a:r>
                      <a:r>
                        <a:rPr lang="en-US" sz="1000" b="0" baseline="0" dirty="0" smtClean="0">
                          <a:solidFill>
                            <a:schemeClr val="bg2"/>
                          </a:solidFill>
                          <a:latin typeface="Arial" panose="020B0604020202020204" pitchFamily="34" charset="0"/>
                          <a:cs typeface="Arial" panose="020B0604020202020204" pitchFamily="34" charset="0"/>
                        </a:rPr>
                        <a:t> and </a:t>
                      </a:r>
                      <a:r>
                        <a:rPr lang="en-US" sz="1000" b="0" dirty="0" smtClean="0">
                          <a:solidFill>
                            <a:schemeClr val="bg2"/>
                          </a:solidFill>
                          <a:latin typeface="Arial" panose="020B0604020202020204" pitchFamily="34" charset="0"/>
                          <a:cs typeface="Arial" panose="020B0604020202020204" pitchFamily="34" charset="0"/>
                        </a:rPr>
                        <a:t>consistent color across the screen.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Images are crisp and clear, with vibrant colors that are consistent from virtually any angle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0388">
                <a:tc>
                  <a:txBody>
                    <a:bodyPr/>
                    <a:lstStyle/>
                    <a:p>
                      <a:pPr algn="l"/>
                      <a:r>
                        <a:rPr lang="en-US" sz="1000" b="1" dirty="0" smtClean="0">
                          <a:solidFill>
                            <a:schemeClr val="bg2"/>
                          </a:solidFill>
                          <a:latin typeface="+mj-lt"/>
                        </a:rPr>
                        <a:t>Ultrathin bezels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More seamless view and workflow across multiple monitors.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Dell Easy Arrange and Auto Mode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Facilitates tiling of desktop applications to aid multitasking; allows for custom preset color settings to save 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Multi-task and save time to get more done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6089">
                <a:tc>
                  <a:txBody>
                    <a:bodyPr/>
                    <a:lstStyle/>
                    <a:p>
                      <a:pPr algn="l"/>
                      <a:r>
                        <a:rPr lang="en-US" sz="1000" b="1" dirty="0" smtClean="0">
                          <a:solidFill>
                            <a:schemeClr val="bg2"/>
                          </a:solidFill>
                          <a:latin typeface="+mj-lt"/>
                        </a:rPr>
                        <a:t>Flexible mounting options, extensive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Users can adjust the monitors position for their comfort, and access ports easily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45004" y="1133720"/>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35487"/>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17" name="TextBox 16"/>
          <p:cNvSpPr txBox="1"/>
          <p:nvPr/>
        </p:nvSpPr>
        <p:spPr>
          <a:xfrm>
            <a:off x="5815965" y="6380457"/>
            <a:ext cx="5204985" cy="338554"/>
          </a:xfrm>
          <a:prstGeom prst="rect">
            <a:avLst/>
          </a:prstGeom>
          <a:noFill/>
        </p:spPr>
        <p:txBody>
          <a:bodyPr wrap="square" rtlCol="0">
            <a:spAutoFit/>
          </a:bodyPr>
          <a:lstStyle/>
          <a:p>
            <a:pPr>
              <a:buClr>
                <a:schemeClr val="bg1"/>
              </a:buClr>
            </a:pPr>
            <a:r>
              <a:rPr lang="en-US" sz="800" dirty="0" smtClean="0">
                <a:solidFill>
                  <a:schemeClr val="bg2"/>
                </a:solidFill>
                <a:latin typeface="Arial" panose="020B0604020202020204" pitchFamily="34" charset="0"/>
                <a:cs typeface="Arial" panose="020B0604020202020204" pitchFamily="34" charset="0"/>
              </a:rPr>
              <a:t>**Disclosure </a:t>
            </a:r>
            <a:r>
              <a:rPr lang="en-US" sz="800" dirty="0">
                <a:solidFill>
                  <a:schemeClr val="bg2"/>
                </a:solidFill>
                <a:latin typeface="Arial" panose="020B0604020202020204" pitchFamily="34" charset="0"/>
                <a:cs typeface="Arial" panose="020B0604020202020204" pitchFamily="34" charset="0"/>
              </a:rPr>
              <a:t>–legally required for APJ, EMEA, LATAM only; not required for </a:t>
            </a:r>
            <a:r>
              <a:rPr lang="en-US" sz="800" dirty="0" smtClean="0">
                <a:solidFill>
                  <a:schemeClr val="bg2"/>
                </a:solidFill>
                <a:latin typeface="Arial" panose="020B0604020202020204" pitchFamily="34" charset="0"/>
                <a:cs typeface="Arial" panose="020B0604020202020204" pitchFamily="34" charset="0"/>
              </a:rPr>
              <a:t>NA: </a:t>
            </a:r>
            <a:r>
              <a:rPr lang="en-US" sz="800" dirty="0">
                <a:solidFill>
                  <a:schemeClr val="bg2"/>
                </a:solidFill>
                <a:latin typeface="Arial" panose="020B0604020202020204" pitchFamily="34" charset="0"/>
                <a:cs typeface="Arial" panose="020B0604020202020204" pitchFamily="34" charset="0"/>
              </a:rPr>
              <a:t>Actual panel size of P2418HT </a:t>
            </a:r>
            <a:r>
              <a:rPr lang="en-US" sz="800" dirty="0" smtClean="0">
                <a:solidFill>
                  <a:schemeClr val="bg2"/>
                </a:solidFill>
                <a:latin typeface="Arial" panose="020B0604020202020204" pitchFamily="34" charset="0"/>
                <a:cs typeface="Arial" panose="020B0604020202020204" pitchFamily="34" charset="0"/>
              </a:rPr>
              <a:t>is 23.8</a:t>
            </a:r>
            <a:r>
              <a:rPr lang="en-US" sz="800" dirty="0">
                <a:solidFill>
                  <a:schemeClr val="bg2"/>
                </a:solidFill>
                <a:latin typeface="Arial" panose="020B0604020202020204" pitchFamily="34" charset="0"/>
                <a:cs typeface="Arial" panose="020B0604020202020204" pitchFamily="34" charset="0"/>
              </a:rPr>
              <a:t>”. Based on Dell internal analysis of feature sets of competitive 23” and 24” touch monitors, August </a:t>
            </a:r>
            <a:r>
              <a:rPr lang="en-US" sz="800" dirty="0" smtClean="0">
                <a:solidFill>
                  <a:schemeClr val="bg2"/>
                </a:solidFill>
                <a:latin typeface="Arial" panose="020B0604020202020204" pitchFamily="34" charset="0"/>
                <a:cs typeface="Arial" panose="020B0604020202020204" pitchFamily="34" charset="0"/>
              </a:rPr>
              <a:t>2016</a:t>
            </a:r>
            <a:endParaRPr lang="en-US" sz="600" dirty="0" smtClean="0">
              <a:solidFill>
                <a:schemeClr val="bg2"/>
              </a:solidFill>
            </a:endParaRPr>
          </a:p>
        </p:txBody>
      </p:sp>
      <p:grpSp>
        <p:nvGrpSpPr>
          <p:cNvPr id="22" name="Group 21"/>
          <p:cNvGrpSpPr/>
          <p:nvPr/>
        </p:nvGrpSpPr>
        <p:grpSpPr>
          <a:xfrm>
            <a:off x="9237347" y="70404"/>
            <a:ext cx="2817741" cy="705395"/>
            <a:chOff x="9237347" y="70404"/>
            <a:chExt cx="2817741" cy="705395"/>
          </a:xfrm>
        </p:grpSpPr>
        <p:pic>
          <p:nvPicPr>
            <p:cNvPr id="29" name="Picture 28"/>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10186430" y="70404"/>
              <a:ext cx="914399" cy="705395"/>
            </a:xfrm>
            <a:prstGeom prst="rect">
              <a:avLst/>
            </a:prstGeom>
          </p:spPr>
        </p:pic>
        <p:grpSp>
          <p:nvGrpSpPr>
            <p:cNvPr id="30" name="Group 29"/>
            <p:cNvGrpSpPr/>
            <p:nvPr/>
          </p:nvGrpSpPr>
          <p:grpSpPr>
            <a:xfrm>
              <a:off x="9237347" y="70404"/>
              <a:ext cx="914400" cy="705395"/>
              <a:chOff x="11130511" y="84667"/>
              <a:chExt cx="914400" cy="705395"/>
            </a:xfrm>
          </p:grpSpPr>
          <p:sp>
            <p:nvSpPr>
              <p:cNvPr id="40" name="Rectangle 39"/>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1" name="Group 40"/>
              <p:cNvGrpSpPr>
                <a:grpSpLocks noChangeAspect="1"/>
              </p:cNvGrpSpPr>
              <p:nvPr/>
            </p:nvGrpSpPr>
            <p:grpSpPr>
              <a:xfrm>
                <a:off x="11404831" y="205294"/>
                <a:ext cx="365760" cy="464141"/>
                <a:chOff x="700396" y="366353"/>
                <a:chExt cx="525543" cy="666902"/>
              </a:xfrm>
            </p:grpSpPr>
            <p:sp>
              <p:nvSpPr>
                <p:cNvPr id="42"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3"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4"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5"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6"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31" name="Group 30"/>
            <p:cNvGrpSpPr/>
            <p:nvPr/>
          </p:nvGrpSpPr>
          <p:grpSpPr>
            <a:xfrm>
              <a:off x="11140688" y="70404"/>
              <a:ext cx="914400" cy="705395"/>
              <a:chOff x="10169456" y="72125"/>
              <a:chExt cx="914400" cy="705395"/>
            </a:xfrm>
          </p:grpSpPr>
          <p:sp>
            <p:nvSpPr>
              <p:cNvPr id="32" name="Rectangle 31"/>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3" name="Group 32"/>
              <p:cNvGrpSpPr>
                <a:grpSpLocks noChangeAspect="1"/>
              </p:cNvGrpSpPr>
              <p:nvPr/>
            </p:nvGrpSpPr>
            <p:grpSpPr>
              <a:xfrm>
                <a:off x="10489496" y="192642"/>
                <a:ext cx="274320" cy="433425"/>
                <a:chOff x="753554" y="5820246"/>
                <a:chExt cx="429260" cy="678230"/>
              </a:xfrm>
            </p:grpSpPr>
            <p:sp>
              <p:nvSpPr>
                <p:cNvPr id="34"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35"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36"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37"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38"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39"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001189392"/>
      </p:ext>
    </p:extLst>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Dell 24 Monitor for Video </a:t>
            </a:r>
            <a:r>
              <a:rPr lang="en-US" sz="2400" dirty="0" smtClean="0">
                <a:solidFill>
                  <a:srgbClr val="0085C3"/>
                </a:solidFill>
              </a:rPr>
              <a:t>Conferencing – P2418HZ</a:t>
            </a:r>
            <a:endParaRPr lang="en-US" sz="2400" dirty="0">
              <a:solidFill>
                <a:srgbClr val="0085C3"/>
              </a:solidFill>
            </a:endParaRPr>
          </a:p>
        </p:txBody>
      </p:sp>
      <p:sp>
        <p:nvSpPr>
          <p:cNvPr id="6" name="Text Placeholder 5"/>
          <p:cNvSpPr>
            <a:spLocks noGrp="1"/>
          </p:cNvSpPr>
          <p:nvPr>
            <p:ph sz="half" idx="1"/>
          </p:nvPr>
        </p:nvSpPr>
        <p:spPr>
          <a:xfrm>
            <a:off x="251510" y="787280"/>
            <a:ext cx="6493239" cy="251595"/>
          </a:xfrm>
        </p:spPr>
        <p:txBody>
          <a:bodyPr>
            <a:noAutofit/>
          </a:bodyPr>
          <a:lstStyle/>
          <a:p>
            <a:r>
              <a:rPr lang="en-US" sz="1200" dirty="0">
                <a:solidFill>
                  <a:schemeClr val="tx1">
                    <a:lumMod val="60000"/>
                    <a:lumOff val="40000"/>
                  </a:schemeClr>
                </a:solidFill>
              </a:rPr>
              <a:t>Enhanced desktop video conferencing – Microsoft® Skype® for Business, Windows Hello™ certified 23.8-inch monitor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1938836825"/>
              </p:ext>
            </p:extLst>
          </p:nvPr>
        </p:nvGraphicFramePr>
        <p:xfrm>
          <a:off x="226342" y="1256910"/>
          <a:ext cx="11769915" cy="4968730"/>
        </p:xfrm>
        <a:graphic>
          <a:graphicData uri="http://schemas.openxmlformats.org/drawingml/2006/table">
            <a:tbl>
              <a:tblPr firstRow="1" bandRow="1"/>
              <a:tblGrid>
                <a:gridCol w="2600748"/>
                <a:gridCol w="3993160"/>
                <a:gridCol w="5176007"/>
              </a:tblGrid>
              <a:tr h="455084">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50" b="0" i="0" u="none" strike="noStrike" kern="1200" cap="none" spc="0" normalizeH="0" baseline="0" noProof="0" dirty="0" smtClean="0">
                          <a:ln>
                            <a:noFill/>
                          </a:ln>
                          <a:solidFill>
                            <a:schemeClr val="bg2"/>
                          </a:solidFill>
                          <a:effectLst/>
                          <a:uLnTx/>
                          <a:uFillTx/>
                          <a:latin typeface="+mn-lt"/>
                          <a:ea typeface="+mn-ea"/>
                          <a:cs typeface="+mn-cs"/>
                        </a:rPr>
                        <a:t>Enhanced video conferencing experience vs. previous product to promote engaging communication and effective business collaboration. </a:t>
                      </a:r>
                      <a:endParaRPr kumimoji="0" lang="pt-BR" sz="1050" b="0" i="0" u="none" strike="noStrike" kern="1200" cap="none" spc="0" normalizeH="0" baseline="0" noProof="0" dirty="0" smtClean="0">
                        <a:ln>
                          <a:noFill/>
                        </a:ln>
                        <a:solidFill>
                          <a:srgbClr val="FF0000"/>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Pro Stereo USB headset – UC350</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pt-BR" sz="1100" b="0" i="0" u="none" strike="noStrike" kern="1200" cap="none" spc="0" normalizeH="0" baseline="0" noProof="0" dirty="0" smtClean="0">
                          <a:ln>
                            <a:noFill/>
                          </a:ln>
                          <a:solidFill>
                            <a:schemeClr val="bg2"/>
                          </a:solidFill>
                          <a:effectLst/>
                          <a:uLnTx/>
                          <a:uFillTx/>
                          <a:latin typeface="+mn-lt"/>
                          <a:ea typeface="+mn-ea"/>
                          <a:cs typeface="+mn-cs"/>
                        </a:rPr>
                        <a:t>Dell Dual Monitor Arm – MDA17</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Wireless Keyboard and Mouse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Combo – KM636 </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34748">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300"/>
                        </a:spcAft>
                        <a:buClr>
                          <a:srgbClr val="0085C3"/>
                        </a:buClr>
                        <a:buSzTx/>
                        <a:buFont typeface="Arial" panose="020B0604020202020204" pitchFamily="34" charset="0"/>
                        <a:buChar char="•"/>
                        <a:tabLst/>
                        <a:defRPr/>
                      </a:pPr>
                      <a:r>
                        <a:rPr lang="en-US" sz="1050" b="0" baseline="0" dirty="0" smtClean="0">
                          <a:solidFill>
                            <a:schemeClr val="bg2"/>
                          </a:solidFill>
                          <a:latin typeface="+mn-lt"/>
                          <a:cs typeface="Arial" panose="020B0604020202020204" pitchFamily="34" charset="0"/>
                        </a:rPr>
                        <a:t>Remote worker needing right technology to stay connected; Desk-centric worker. </a:t>
                      </a:r>
                      <a:r>
                        <a:rPr lang="en-US" sz="1050" b="0" baseline="0" dirty="0" smtClean="0">
                          <a:solidFill>
                            <a:srgbClr val="FF0000"/>
                          </a:solidFill>
                          <a:latin typeface="+mn-lt"/>
                          <a:cs typeface="Arial" panose="020B0604020202020204" pitchFamily="34" charset="0"/>
                        </a:rPr>
                        <a:t> </a:t>
                      </a:r>
                      <a:endParaRPr kumimoji="0" lang="en-US" sz="1050" b="0" i="0" u="none" strike="noStrike" kern="1200" cap="none" spc="0" normalizeH="0" baseline="0" noProof="0" dirty="0" smtClean="0">
                        <a:ln>
                          <a:noFill/>
                        </a:ln>
                        <a:solidFill>
                          <a:schemeClr val="bg2"/>
                        </a:solidFill>
                        <a:effectLst/>
                        <a:uLnTx/>
                        <a:uFillTx/>
                        <a:latin typeface="+mn-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162303">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4369">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baseline="0" dirty="0" smtClean="0">
                          <a:solidFill>
                            <a:schemeClr val="bg2"/>
                          </a:solidFill>
                          <a:latin typeface="+mj-lt"/>
                          <a:cs typeface="Arial" panose="020B0604020202020204" pitchFamily="34" charset="0"/>
                        </a:rPr>
                        <a:t>Built-in camera, microphone and speakers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Built-in 2 megapixel Full HD camera with privacy shutter, noise-cancelling microphone, dual 5W speakers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Improved collaboration for remote and desk-centric workers.</a:t>
                      </a:r>
                      <a:r>
                        <a:rPr lang="en-US" sz="1000" b="0" baseline="0" dirty="0" smtClean="0">
                          <a:solidFill>
                            <a:schemeClr val="bg2"/>
                          </a:solidFill>
                          <a:latin typeface="Arial" panose="020B0604020202020204" pitchFamily="34" charset="0"/>
                          <a:cs typeface="Arial" panose="020B0604020202020204" pitchFamily="34" charset="0"/>
                        </a:rPr>
                        <a:t>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8">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Certified to work with Microsoft Skype® </a:t>
                      </a:r>
                      <a:br>
                        <a:rPr lang="en-US" sz="1000" b="1" dirty="0" smtClean="0">
                          <a:solidFill>
                            <a:schemeClr val="bg2"/>
                          </a:solidFill>
                          <a:latin typeface="+mj-lt"/>
                        </a:rPr>
                      </a:br>
                      <a:r>
                        <a:rPr lang="en-US" sz="1000" b="1" dirty="0" smtClean="0">
                          <a:solidFill>
                            <a:schemeClr val="bg2"/>
                          </a:solidFill>
                          <a:latin typeface="+mj-lt"/>
                        </a:rPr>
                        <a:t>for Business and Windows Hello</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Enhanced desktop video conference experience.</a:t>
                      </a:r>
                      <a:r>
                        <a:rPr lang="en-US" sz="1000" b="0" baseline="0" dirty="0" smtClean="0">
                          <a:solidFill>
                            <a:schemeClr val="bg2"/>
                          </a:solidFill>
                          <a:latin typeface="Arial" panose="020B0604020202020204" pitchFamily="34" charset="0"/>
                          <a:cs typeface="Arial" panose="020B0604020202020204" pitchFamily="34" charset="0"/>
                        </a:rPr>
                        <a:t> </a:t>
                      </a:r>
                      <a:r>
                        <a:rPr lang="en-US" sz="1000" b="0" kern="1200" dirty="0" smtClean="0">
                          <a:solidFill>
                            <a:schemeClr val="bg2"/>
                          </a:solidFill>
                          <a:latin typeface="Arial" panose="020B0604020202020204" pitchFamily="34" charset="0"/>
                          <a:ea typeface="+mn-ea"/>
                          <a:cs typeface="Arial" panose="020B0604020202020204" pitchFamily="34" charset="0"/>
                        </a:rPr>
                        <a:t>Windows Hello greets you by name and lights up in your presence. </a:t>
                      </a:r>
                      <a:endParaRPr lang="en-US" sz="1000" b="0" kern="1200" dirty="0">
                        <a:solidFill>
                          <a:schemeClr val="bg2"/>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9917">
                <a:tc>
                  <a:txBody>
                    <a:bodyPr/>
                    <a:lstStyle/>
                    <a:p>
                      <a:pPr algn="l"/>
                      <a:r>
                        <a:rPr lang="en-US" sz="1000" b="1" dirty="0" smtClean="0">
                          <a:solidFill>
                            <a:schemeClr val="bg2"/>
                          </a:solidFill>
                          <a:latin typeface="+mj-lt"/>
                        </a:rPr>
                        <a:t>Full HD screen, wide viewing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Superb screen clarity and consistent colors across the entire screen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Great visual experience for group</a:t>
                      </a:r>
                      <a:r>
                        <a:rPr lang="en-US" sz="1000" b="0" baseline="0" dirty="0" smtClean="0">
                          <a:solidFill>
                            <a:schemeClr val="bg2"/>
                          </a:solidFill>
                          <a:latin typeface="Arial" panose="020B0604020202020204" pitchFamily="34" charset="0"/>
                          <a:cs typeface="Arial" panose="020B0604020202020204" pitchFamily="34" charset="0"/>
                        </a:rPr>
                        <a:t> conferencing</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Windows Hello™ capable*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Secure facial authentication for Windows 10 device log-in.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Secure but easy to access -- Log-in, unlock and re-authenticate in as little as 2 seconds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122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Narrow bezels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Optimizes</a:t>
                      </a:r>
                      <a:r>
                        <a:rPr lang="en-US" sz="1000" b="0" baseline="0" dirty="0" smtClean="0">
                          <a:solidFill>
                            <a:schemeClr val="bg2"/>
                          </a:solidFill>
                          <a:latin typeface="Arial" panose="020B0604020202020204" pitchFamily="34" charset="0"/>
                          <a:cs typeface="Arial" panose="020B0604020202020204" pitchFamily="34" charset="0"/>
                        </a:rPr>
                        <a:t> screen view</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Ideal for dual monitor setup. </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Full HD resolution, wide viewing angle, </a:t>
                      </a:r>
                      <a:br>
                        <a:rPr lang="en-US" sz="1000" b="1" dirty="0" smtClean="0">
                          <a:solidFill>
                            <a:schemeClr val="bg2"/>
                          </a:solidFill>
                          <a:latin typeface="+mj-lt"/>
                        </a:rPr>
                      </a:br>
                      <a:r>
                        <a:rPr lang="en-US" sz="1000" b="1" dirty="0" smtClean="0">
                          <a:solidFill>
                            <a:schemeClr val="bg2"/>
                          </a:solidFill>
                          <a:latin typeface="+mj-lt"/>
                        </a:rPr>
                        <a:t>high dynamic contrast ratio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Superb screen clarity</a:t>
                      </a:r>
                      <a:r>
                        <a:rPr lang="en-US" sz="1000" b="0" baseline="0" dirty="0" smtClean="0">
                          <a:solidFill>
                            <a:schemeClr val="bg2"/>
                          </a:solidFill>
                          <a:latin typeface="Arial" panose="020B0604020202020204" pitchFamily="34" charset="0"/>
                          <a:cs typeface="Arial" panose="020B0604020202020204" pitchFamily="34" charset="0"/>
                        </a:rPr>
                        <a:t> and </a:t>
                      </a:r>
                      <a:r>
                        <a:rPr lang="en-US" sz="1000" b="0" dirty="0" smtClean="0">
                          <a:solidFill>
                            <a:schemeClr val="bg2"/>
                          </a:solidFill>
                          <a:latin typeface="Arial" panose="020B0604020202020204" pitchFamily="34" charset="0"/>
                          <a:cs typeface="Arial" panose="020B0604020202020204" pitchFamily="34" charset="0"/>
                        </a:rPr>
                        <a:t>consistent color across the screen.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Images are crisp and clear, with vibrant colors that are consistent from virtually any angle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0388">
                <a:tc>
                  <a:txBody>
                    <a:bodyPr/>
                    <a:lstStyle/>
                    <a:p>
                      <a:pPr algn="l"/>
                      <a:r>
                        <a:rPr lang="en-US" sz="1000" b="1" dirty="0" smtClean="0">
                          <a:solidFill>
                            <a:schemeClr val="bg2"/>
                          </a:solidFill>
                          <a:latin typeface="+mj-lt"/>
                        </a:rPr>
                        <a:t>Microsoft Cortana** digital assistant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Voice-activated digital assistant </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Allows hands-free</a:t>
                      </a:r>
                      <a:r>
                        <a:rPr lang="en-US" sz="1000" b="0" baseline="0" dirty="0" smtClean="0">
                          <a:solidFill>
                            <a:schemeClr val="bg2"/>
                          </a:solidFill>
                          <a:latin typeface="Arial" panose="020B0604020202020204" pitchFamily="34" charset="0"/>
                          <a:cs typeface="Arial" panose="020B0604020202020204" pitchFamily="34" charset="0"/>
                        </a:rPr>
                        <a:t> initiation of simple tasks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Dell Easy Arrange and Auto Mode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Facilitates tiling of desktop applications to aid multitasking; allows </a:t>
                      </a:r>
                      <a:br>
                        <a:rPr lang="en-US" sz="1000" b="0" dirty="0" smtClean="0">
                          <a:solidFill>
                            <a:schemeClr val="bg2"/>
                          </a:solidFill>
                          <a:latin typeface="Arial" panose="020B0604020202020204" pitchFamily="34" charset="0"/>
                          <a:cs typeface="Arial" panose="020B0604020202020204" pitchFamily="34" charset="0"/>
                        </a:rPr>
                      </a:br>
                      <a:r>
                        <a:rPr lang="en-US" sz="1000" b="0" dirty="0" smtClean="0">
                          <a:solidFill>
                            <a:schemeClr val="bg2"/>
                          </a:solidFill>
                          <a:latin typeface="Arial" panose="020B0604020202020204" pitchFamily="34" charset="0"/>
                          <a:cs typeface="Arial" panose="020B0604020202020204" pitchFamily="34" charset="0"/>
                        </a:rPr>
                        <a:t>for custom preset color settings to save 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Multi-task and save time to get more done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6089">
                <a:tc>
                  <a:txBody>
                    <a:bodyPr/>
                    <a:lstStyle/>
                    <a:p>
                      <a:pPr algn="l"/>
                      <a:r>
                        <a:rPr lang="en-US" sz="1000" b="1" dirty="0" smtClean="0">
                          <a:solidFill>
                            <a:schemeClr val="bg2"/>
                          </a:solidFill>
                          <a:latin typeface="+mj-lt"/>
                        </a:rPr>
                        <a:t>Flicker-free, anti-glare screen and </a:t>
                      </a:r>
                      <a:r>
                        <a:rPr lang="en-US" sz="1000" b="1" dirty="0" err="1" smtClean="0">
                          <a:solidFill>
                            <a:schemeClr val="bg2"/>
                          </a:solidFill>
                          <a:latin typeface="+mj-lt"/>
                        </a:rPr>
                        <a:t>ComfortView</a:t>
                      </a:r>
                      <a:r>
                        <a:rPr lang="en-US" sz="1000" b="1" dirty="0" smtClean="0">
                          <a:solidFill>
                            <a:schemeClr val="bg2"/>
                          </a:solidFill>
                          <a:latin typeface="+mj-lt"/>
                        </a:rPr>
                        <a:t> feature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Minimizes blue light emissions,</a:t>
                      </a:r>
                      <a:r>
                        <a:rPr lang="en-US" sz="1000" b="0" baseline="0" dirty="0" smtClean="0">
                          <a:solidFill>
                            <a:schemeClr val="bg2"/>
                          </a:solidFill>
                          <a:latin typeface="Arial" panose="020B0604020202020204" pitchFamily="34" charset="0"/>
                          <a:cs typeface="Arial" panose="020B0604020202020204" pitchFamily="34" charset="0"/>
                        </a:rPr>
                        <a:t> image flickering and glare </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Makes</a:t>
                      </a:r>
                      <a:r>
                        <a:rPr lang="en-US" sz="1000" b="0" baseline="0" dirty="0" smtClean="0">
                          <a:solidFill>
                            <a:schemeClr val="bg2"/>
                          </a:solidFill>
                          <a:latin typeface="Arial" panose="020B0604020202020204" pitchFamily="34" charset="0"/>
                          <a:cs typeface="Arial" panose="020B0604020202020204" pitchFamily="34" charset="0"/>
                        </a:rPr>
                        <a:t> for a more comfortable view experience</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61782" y="120659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2936544" y="6384256"/>
            <a:ext cx="2650240" cy="261610"/>
          </a:xfrm>
          <a:prstGeom prst="rect">
            <a:avLst/>
          </a:prstGeom>
          <a:noFill/>
        </p:spPr>
        <p:txBody>
          <a:bodyPr wrap="square" rtlCol="0">
            <a:spAutoFit/>
          </a:bodyPr>
          <a:lstStyle/>
          <a:p>
            <a:pPr>
              <a:spcBef>
                <a:spcPts val="0"/>
              </a:spcBef>
              <a:spcAft>
                <a:spcPts val="0"/>
              </a:spcAft>
              <a:buClr>
                <a:schemeClr val="bg1"/>
              </a:buClr>
            </a:pPr>
            <a:r>
              <a:rPr lang="en-US" sz="1050" i="1" dirty="0" smtClean="0">
                <a:solidFill>
                  <a:schemeClr val="bg2"/>
                </a:solidFill>
                <a:latin typeface="+mn-lt"/>
              </a:rPr>
              <a:t>Product availability may vary by country. </a:t>
            </a:r>
          </a:p>
        </p:txBody>
      </p:sp>
      <p:sp>
        <p:nvSpPr>
          <p:cNvPr id="17" name="TextBox 16"/>
          <p:cNvSpPr txBox="1"/>
          <p:nvPr/>
        </p:nvSpPr>
        <p:spPr>
          <a:xfrm>
            <a:off x="5528061" y="6325533"/>
            <a:ext cx="5873944" cy="338554"/>
          </a:xfrm>
          <a:prstGeom prst="rect">
            <a:avLst/>
          </a:prstGeom>
          <a:noFill/>
        </p:spPr>
        <p:txBody>
          <a:bodyPr wrap="square" rtlCol="0">
            <a:spAutoFit/>
          </a:bodyPr>
          <a:lstStyle/>
          <a:p>
            <a:pPr>
              <a:buClr>
                <a:schemeClr val="bg1"/>
              </a:buClr>
            </a:pPr>
            <a:r>
              <a:rPr lang="en-US" sz="800" dirty="0" smtClean="0">
                <a:solidFill>
                  <a:schemeClr val="bg2"/>
                </a:solidFill>
              </a:rPr>
              <a:t>* Windows </a:t>
            </a:r>
            <a:r>
              <a:rPr lang="en-US" sz="800" dirty="0">
                <a:solidFill>
                  <a:schemeClr val="bg2"/>
                </a:solidFill>
              </a:rPr>
              <a:t>Hello requires specialized hardware, including fingerprint reader, illuminated IR sensor or other biometric sensors </a:t>
            </a:r>
            <a:endParaRPr lang="en-US" sz="800" dirty="0" smtClean="0">
              <a:solidFill>
                <a:schemeClr val="bg2"/>
              </a:solidFill>
            </a:endParaRPr>
          </a:p>
          <a:p>
            <a:pPr>
              <a:buClr>
                <a:schemeClr val="bg1"/>
              </a:buClr>
            </a:pPr>
            <a:r>
              <a:rPr lang="en-US" sz="800" dirty="0">
                <a:solidFill>
                  <a:schemeClr val="bg2"/>
                </a:solidFill>
              </a:rPr>
              <a:t>** Cortana available in select global markets at launch. Cortana experience may vary by region and </a:t>
            </a:r>
            <a:r>
              <a:rPr lang="en-US" sz="800" dirty="0" smtClean="0">
                <a:solidFill>
                  <a:schemeClr val="bg2"/>
                </a:solidFill>
              </a:rPr>
              <a:t>device</a:t>
            </a:r>
            <a:endParaRPr lang="en-US" sz="800" dirty="0">
              <a:solidFill>
                <a:schemeClr val="bg2"/>
              </a:solidFill>
            </a:endParaRP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10" t="4392" r="16170" b="17656"/>
          <a:stretch/>
        </p:blipFill>
        <p:spPr>
          <a:xfrm>
            <a:off x="9964578" y="1000313"/>
            <a:ext cx="2016442" cy="1453295"/>
          </a:xfrm>
          <a:prstGeom prst="rect">
            <a:avLst/>
          </a:prstGeom>
        </p:spPr>
      </p:pic>
      <p:grpSp>
        <p:nvGrpSpPr>
          <p:cNvPr id="2" name="Group 1"/>
          <p:cNvGrpSpPr/>
          <p:nvPr/>
        </p:nvGrpSpPr>
        <p:grpSpPr>
          <a:xfrm>
            <a:off x="7315571" y="67819"/>
            <a:ext cx="4739517" cy="707980"/>
            <a:chOff x="7315571" y="67819"/>
            <a:chExt cx="4739517" cy="707980"/>
          </a:xfrm>
        </p:grpSpPr>
        <p:grpSp>
          <p:nvGrpSpPr>
            <p:cNvPr id="31" name="Group 30"/>
            <p:cNvGrpSpPr/>
            <p:nvPr/>
          </p:nvGrpSpPr>
          <p:grpSpPr>
            <a:xfrm>
              <a:off x="11140688" y="70404"/>
              <a:ext cx="914400" cy="705395"/>
              <a:chOff x="10169456" y="72125"/>
              <a:chExt cx="914400" cy="705395"/>
            </a:xfrm>
          </p:grpSpPr>
          <p:sp>
            <p:nvSpPr>
              <p:cNvPr id="32" name="Rectangle 31"/>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3" name="Group 32"/>
              <p:cNvGrpSpPr>
                <a:grpSpLocks noChangeAspect="1"/>
              </p:cNvGrpSpPr>
              <p:nvPr/>
            </p:nvGrpSpPr>
            <p:grpSpPr>
              <a:xfrm>
                <a:off x="10489496" y="192642"/>
                <a:ext cx="274320" cy="433425"/>
                <a:chOff x="753554" y="5820246"/>
                <a:chExt cx="429260" cy="678230"/>
              </a:xfrm>
            </p:grpSpPr>
            <p:sp>
              <p:nvSpPr>
                <p:cNvPr id="34"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35"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36"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37"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38"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39"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grpSp>
          <p:nvGrpSpPr>
            <p:cNvPr id="47" name="Group 46"/>
            <p:cNvGrpSpPr/>
            <p:nvPr/>
          </p:nvGrpSpPr>
          <p:grpSpPr>
            <a:xfrm>
              <a:off x="7315571" y="67819"/>
              <a:ext cx="3782126" cy="705395"/>
              <a:chOff x="8270687" y="70404"/>
              <a:chExt cx="3782126" cy="705395"/>
            </a:xfrm>
          </p:grpSpPr>
          <p:pic>
            <p:nvPicPr>
              <p:cNvPr id="48" name="Picture 47"/>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9770" y="70404"/>
                <a:ext cx="914399" cy="705395"/>
              </a:xfrm>
              <a:prstGeom prst="rect">
                <a:avLst/>
              </a:prstGeom>
            </p:spPr>
          </p:pic>
          <p:grpSp>
            <p:nvGrpSpPr>
              <p:cNvPr id="49" name="Group 48"/>
              <p:cNvGrpSpPr/>
              <p:nvPr/>
            </p:nvGrpSpPr>
            <p:grpSpPr>
              <a:xfrm>
                <a:off x="8270687" y="70404"/>
                <a:ext cx="914400" cy="705395"/>
                <a:chOff x="11130511" y="84667"/>
                <a:chExt cx="914400" cy="705395"/>
              </a:xfrm>
            </p:grpSpPr>
            <p:sp>
              <p:nvSpPr>
                <p:cNvPr id="63" name="Rectangle 62"/>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64" name="Group 63"/>
                <p:cNvGrpSpPr>
                  <a:grpSpLocks noChangeAspect="1"/>
                </p:cNvGrpSpPr>
                <p:nvPr/>
              </p:nvGrpSpPr>
              <p:grpSpPr>
                <a:xfrm>
                  <a:off x="11404831" y="205294"/>
                  <a:ext cx="365760" cy="464141"/>
                  <a:chOff x="700396" y="366353"/>
                  <a:chExt cx="525543" cy="666902"/>
                </a:xfrm>
              </p:grpSpPr>
              <p:sp>
                <p:nvSpPr>
                  <p:cNvPr id="65"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66"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67"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68"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69"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50" name="Group 49"/>
              <p:cNvGrpSpPr>
                <a:grpSpLocks noChangeAspect="1"/>
              </p:cNvGrpSpPr>
              <p:nvPr/>
            </p:nvGrpSpPr>
            <p:grpSpPr>
              <a:xfrm>
                <a:off x="10177168" y="71059"/>
                <a:ext cx="914400" cy="704086"/>
                <a:chOff x="8083504" y="379370"/>
                <a:chExt cx="1204385" cy="927374"/>
              </a:xfrm>
            </p:grpSpPr>
            <p:sp>
              <p:nvSpPr>
                <p:cNvPr id="57"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58" name="Group 57"/>
                <p:cNvGrpSpPr/>
                <p:nvPr/>
              </p:nvGrpSpPr>
              <p:grpSpPr>
                <a:xfrm>
                  <a:off x="8419625" y="481200"/>
                  <a:ext cx="520700" cy="678993"/>
                  <a:chOff x="703181" y="4463913"/>
                  <a:chExt cx="520700" cy="678993"/>
                </a:xfrm>
              </p:grpSpPr>
              <p:sp>
                <p:nvSpPr>
                  <p:cNvPr id="59"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60"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61"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62"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nvGrpSpPr>
              <p:cNvPr id="51" name="Group 50"/>
              <p:cNvGrpSpPr/>
              <p:nvPr/>
            </p:nvGrpSpPr>
            <p:grpSpPr>
              <a:xfrm>
                <a:off x="11138413" y="71057"/>
                <a:ext cx="914400" cy="704088"/>
                <a:chOff x="505092" y="3130474"/>
                <a:chExt cx="914400" cy="704088"/>
              </a:xfrm>
            </p:grpSpPr>
            <p:sp>
              <p:nvSpPr>
                <p:cNvPr id="52"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53" name="Group 52"/>
                <p:cNvGrpSpPr/>
                <p:nvPr/>
              </p:nvGrpSpPr>
              <p:grpSpPr>
                <a:xfrm>
                  <a:off x="714246" y="3191091"/>
                  <a:ext cx="494251" cy="574633"/>
                  <a:chOff x="714246" y="3191091"/>
                  <a:chExt cx="494251" cy="574633"/>
                </a:xfrm>
              </p:grpSpPr>
              <p:sp>
                <p:nvSpPr>
                  <p:cNvPr id="54"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5"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6"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grpSp>
    </p:spTree>
    <p:extLst>
      <p:ext uri="{BB962C8B-B14F-4D97-AF65-F5344CB8AC3E}">
        <p14:creationId xmlns:p14="http://schemas.microsoft.com/office/powerpoint/2010/main" val="3744493422"/>
      </p:ext>
    </p:extLst>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2835" y="986660"/>
            <a:ext cx="2214879"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Dell Monitors (P Models)</a:t>
            </a:r>
          </a:p>
        </p:txBody>
      </p:sp>
      <p:sp>
        <p:nvSpPr>
          <p:cNvPr id="6" name="Text Placeholder 5"/>
          <p:cNvSpPr>
            <a:spLocks noGrp="1"/>
          </p:cNvSpPr>
          <p:nvPr>
            <p:ph sz="half" idx="1"/>
          </p:nvPr>
        </p:nvSpPr>
        <p:spPr>
          <a:xfrm>
            <a:off x="226342" y="787280"/>
            <a:ext cx="10607039" cy="234177"/>
          </a:xfrm>
        </p:spPr>
        <p:txBody>
          <a:bodyPr/>
          <a:lstStyle/>
          <a:p>
            <a:r>
              <a:rPr lang="en-US" sz="1400" dirty="0">
                <a:solidFill>
                  <a:schemeClr val="tx1">
                    <a:lumMod val="60000"/>
                    <a:lumOff val="40000"/>
                  </a:schemeClr>
                </a:solidFill>
              </a:rPr>
              <a:t>The smart choice to help boost productivity with more comfort and </a:t>
            </a:r>
            <a:r>
              <a:rPr lang="en-US" sz="1400" dirty="0" smtClean="0">
                <a:solidFill>
                  <a:schemeClr val="tx1">
                    <a:lumMod val="60000"/>
                    <a:lumOff val="40000"/>
                  </a:schemeClr>
                </a:solidFill>
              </a:rPr>
              <a:t>convenience</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2806877416"/>
              </p:ext>
            </p:extLst>
          </p:nvPr>
        </p:nvGraphicFramePr>
        <p:xfrm>
          <a:off x="226342" y="1232972"/>
          <a:ext cx="11417577" cy="4809826"/>
        </p:xfrm>
        <a:graphic>
          <a:graphicData uri="http://schemas.openxmlformats.org/drawingml/2006/table">
            <a:tbl>
              <a:tblPr firstRow="1" bandRow="1"/>
              <a:tblGrid>
                <a:gridCol w="2399729"/>
                <a:gridCol w="3690839"/>
                <a:gridCol w="5327009"/>
              </a:tblGrid>
              <a:tr h="763608">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Refreshed line-up to complement newer Dell laptops with HDMI in place of DVI ports and refresh to a new design</a:t>
                      </a:r>
                      <a:r>
                        <a:rPr kumimoji="0" lang="en-US" sz="1100" b="0" i="0" u="none" strike="noStrike" kern="1200" cap="none" spc="0" normalizeH="0" baseline="0" noProof="0" dirty="0" smtClean="0">
                          <a:ln>
                            <a:noFill/>
                          </a:ln>
                          <a:solidFill>
                            <a:srgbClr val="FF0000"/>
                          </a:solidFill>
                          <a:effectLst/>
                          <a:uLnTx/>
                          <a:uFillTx/>
                          <a:latin typeface="+mn-lt"/>
                          <a:ea typeface="+mn-ea"/>
                          <a:cs typeface="+mn-cs"/>
                        </a:rPr>
                        <a:t>.</a:t>
                      </a:r>
                      <a:endParaRPr kumimoji="0" lang="pt-BR" sz="1100" b="0" i="0" u="none" strike="noStrike" kern="1200" cap="none" spc="0" normalizeH="0" baseline="0" noProof="0" dirty="0" smtClean="0">
                        <a:ln>
                          <a:noFill/>
                        </a:ln>
                        <a:solidFill>
                          <a:srgbClr val="FF0000"/>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j-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Sound Bar – AC511</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Single Monitor Arm – MSA14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Dock with Monitor Stand – DS1000 </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040235">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Commercial – knowledge workers in all vertical markets.</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bg2"/>
                        </a:solidFill>
                        <a:effectLst/>
                        <a:uLnTx/>
                        <a:uFillTx/>
                        <a:latin typeface="+mj-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4"/>
                        </a:rPr>
                        <a:t>For more information </a:t>
                      </a:r>
                      <a:r>
                        <a:rPr lang="en-US" sz="1200" b="0" kern="0" cap="none" baseline="0" noProof="0" dirty="0" smtClean="0">
                          <a:solidFill>
                            <a:srgbClr val="0085C3"/>
                          </a:solidFill>
                          <a:latin typeface="+mj-lt"/>
                          <a:ea typeface="Museo For Dell" pitchFamily="2" charset="0"/>
                          <a:cs typeface="+mn-cs"/>
                          <a:hlinkClick r:id="rId4"/>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162303">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4369">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baseline="0" dirty="0" smtClean="0">
                          <a:solidFill>
                            <a:schemeClr val="bg2"/>
                          </a:solidFill>
                          <a:latin typeface="+mj-lt"/>
                          <a:cs typeface="Arial" panose="020B0604020202020204" pitchFamily="34" charset="0"/>
                        </a:rPr>
                        <a:t>Slim border design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Great for multi-monitor set up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Helps boost productivity with more viewing</a:t>
                      </a:r>
                      <a:r>
                        <a:rPr lang="en-US" sz="1000" b="0" baseline="0" dirty="0" smtClean="0">
                          <a:solidFill>
                            <a:schemeClr val="bg2"/>
                          </a:solidFill>
                          <a:latin typeface="Arial" panose="020B0604020202020204" pitchFamily="34" charset="0"/>
                          <a:cs typeface="Arial" panose="020B0604020202020204" pitchFamily="34" charset="0"/>
                        </a:rPr>
                        <a:t> area</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8">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Dell Auto Mode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Efficiently allows</a:t>
                      </a:r>
                      <a:r>
                        <a:rPr lang="en-US" sz="1000" b="0" baseline="0" dirty="0" smtClean="0">
                          <a:solidFill>
                            <a:schemeClr val="bg2"/>
                          </a:solidFill>
                          <a:latin typeface="Arial" panose="020B0604020202020204" pitchFamily="34" charset="0"/>
                          <a:cs typeface="Arial" panose="020B0604020202020204" pitchFamily="34" charset="0"/>
                        </a:rPr>
                        <a:t> users apply predefined color settings for various applications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Allows for increased productivity </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9917">
                <a:tc>
                  <a:txBody>
                    <a:bodyPr/>
                    <a:lstStyle/>
                    <a:p>
                      <a:pPr algn="l"/>
                      <a:r>
                        <a:rPr lang="en-US" sz="1000" b="1" dirty="0" smtClean="0">
                          <a:solidFill>
                            <a:schemeClr val="bg2"/>
                          </a:solidFill>
                          <a:latin typeface="+mj-lt"/>
                        </a:rPr>
                        <a:t>In-plane switching technology (except P2217/ P2217Wh)</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an ultra-wide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Everyone can see accurate colors and images when</a:t>
                      </a:r>
                      <a:r>
                        <a:rPr lang="en-US" sz="1000" b="0" baseline="0" dirty="0" smtClean="0">
                          <a:solidFill>
                            <a:schemeClr val="bg2"/>
                          </a:solidFill>
                          <a:latin typeface="Arial" panose="020B0604020202020204" pitchFamily="34" charset="0"/>
                          <a:cs typeface="Arial" panose="020B0604020202020204" pitchFamily="34" charset="0"/>
                        </a:rPr>
                        <a:t> c</a:t>
                      </a:r>
                      <a:r>
                        <a:rPr lang="en-US" sz="1000" b="0" dirty="0" smtClean="0">
                          <a:solidFill>
                            <a:schemeClr val="bg2"/>
                          </a:solidFill>
                          <a:latin typeface="Arial" panose="020B0604020202020204" pitchFamily="34" charset="0"/>
                          <a:cs typeface="Arial" panose="020B0604020202020204" pitchFamily="34" charset="0"/>
                        </a:rPr>
                        <a:t>ollaborating around your desk</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Full set of viewing options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Tilt, pivot, swivel and height-adjustable stand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Adjust your monitor</a:t>
                      </a:r>
                      <a:r>
                        <a:rPr lang="en-US" sz="1000" kern="1200" baseline="0" dirty="0" smtClean="0">
                          <a:solidFill>
                            <a:schemeClr val="bg2"/>
                          </a:solidFill>
                          <a:latin typeface="+mn-lt"/>
                          <a:ea typeface="+mn-ea"/>
                          <a:cs typeface="+mn-cs"/>
                        </a:rPr>
                        <a:t> to suit your needs so you can w</a:t>
                      </a:r>
                      <a:r>
                        <a:rPr lang="en-US" sz="1000" b="0" dirty="0" smtClean="0">
                          <a:solidFill>
                            <a:schemeClr val="bg2"/>
                          </a:solidFill>
                          <a:latin typeface="Arial" panose="020B0604020202020204" pitchFamily="34" charset="0"/>
                          <a:cs typeface="Arial" panose="020B0604020202020204" pitchFamily="34" charset="0"/>
                        </a:rPr>
                        <a:t>ork the way you like, comfortably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122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Flicker-free screen and </a:t>
                      </a:r>
                      <a:r>
                        <a:rPr lang="en-US" sz="1000" b="1" dirty="0" err="1" smtClean="0">
                          <a:solidFill>
                            <a:schemeClr val="bg2"/>
                          </a:solidFill>
                          <a:latin typeface="+mj-lt"/>
                        </a:rPr>
                        <a:t>ComfortView</a:t>
                      </a:r>
                      <a:r>
                        <a:rPr lang="en-US" sz="1000" b="1" dirty="0" smtClean="0">
                          <a:solidFill>
                            <a:schemeClr val="bg2"/>
                          </a:solidFill>
                          <a:latin typeface="+mj-lt"/>
                        </a:rPr>
                        <a:t> feature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Minimizes blue light emissions and</a:t>
                      </a:r>
                      <a:r>
                        <a:rPr lang="en-US" sz="1000" b="0" baseline="0" dirty="0" smtClean="0">
                          <a:solidFill>
                            <a:schemeClr val="bg2"/>
                          </a:solidFill>
                          <a:latin typeface="Arial" panose="020B0604020202020204" pitchFamily="34" charset="0"/>
                          <a:cs typeface="Arial" panose="020B0604020202020204" pitchFamily="34" charset="0"/>
                        </a:rPr>
                        <a:t> image flickering</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Makes</a:t>
                      </a:r>
                      <a:r>
                        <a:rPr lang="en-US" sz="1000" b="0" baseline="0" dirty="0" smtClean="0">
                          <a:solidFill>
                            <a:schemeClr val="bg2"/>
                          </a:solidFill>
                          <a:latin typeface="Arial" panose="020B0604020202020204" pitchFamily="34" charset="0"/>
                          <a:cs typeface="Arial" panose="020B0604020202020204" pitchFamily="34" charset="0"/>
                        </a:rPr>
                        <a:t> for a more comfortable view experience</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4 USB ports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Two USB 3.0 on the monitor side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Easy accessibility</a:t>
                      </a:r>
                      <a:r>
                        <a:rPr lang="en-US" sz="1000" b="0" baseline="0" dirty="0" smtClean="0">
                          <a:solidFill>
                            <a:schemeClr val="bg2"/>
                          </a:solidFill>
                          <a:latin typeface="Arial" panose="020B0604020202020204" pitchFamily="34" charset="0"/>
                          <a:cs typeface="Arial" panose="020B0604020202020204" pitchFamily="34" charset="0"/>
                        </a:rPr>
                        <a:t> and convenience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0388">
                <a:tc>
                  <a:txBody>
                    <a:bodyPr/>
                    <a:lstStyle/>
                    <a:p>
                      <a:pPr algn="l"/>
                      <a:r>
                        <a:rPr lang="en-US" sz="1000" b="1" dirty="0" smtClean="0">
                          <a:solidFill>
                            <a:schemeClr val="bg2"/>
                          </a:solidFill>
                          <a:latin typeface="+mj-lt"/>
                        </a:rPr>
                        <a:t>Wide range of digital ports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Future-proof</a:t>
                      </a:r>
                      <a:r>
                        <a:rPr lang="en-US" sz="1000" b="0" baseline="0" dirty="0" smtClean="0">
                          <a:solidFill>
                            <a:schemeClr val="bg2"/>
                          </a:solidFill>
                          <a:latin typeface="Arial" panose="020B0604020202020204" pitchFamily="34" charset="0"/>
                          <a:cs typeface="Arial" panose="020B0604020202020204" pitchFamily="34" charset="0"/>
                        </a:rPr>
                        <a:t> your connectivity and easily connect to variety of peripherals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Premium Panel Guarantee, </a:t>
                      </a:r>
                      <a:br>
                        <a:rPr lang="en-US" sz="1000" b="1" dirty="0" smtClean="0">
                          <a:solidFill>
                            <a:schemeClr val="bg2"/>
                          </a:solidFill>
                          <a:latin typeface="+mj-lt"/>
                        </a:rPr>
                      </a:br>
                      <a:r>
                        <a:rPr lang="en-US" sz="1000" b="1" dirty="0" smtClean="0">
                          <a:solidFill>
                            <a:schemeClr val="bg2"/>
                          </a:solidFill>
                          <a:latin typeface="+mj-lt"/>
                        </a:rPr>
                        <a:t>3-Years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23" name="Group 22"/>
          <p:cNvGrpSpPr/>
          <p:nvPr/>
        </p:nvGrpSpPr>
        <p:grpSpPr>
          <a:xfrm flipV="1">
            <a:off x="245004" y="111694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35487"/>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17" name="TextBox 16"/>
          <p:cNvSpPr txBox="1"/>
          <p:nvPr/>
        </p:nvSpPr>
        <p:spPr>
          <a:xfrm>
            <a:off x="6054051" y="6297015"/>
            <a:ext cx="4712218" cy="338554"/>
          </a:xfrm>
          <a:prstGeom prst="rect">
            <a:avLst/>
          </a:prstGeom>
          <a:noFill/>
        </p:spPr>
        <p:txBody>
          <a:bodyPr wrap="square" rtlCol="0">
            <a:spAutoFit/>
          </a:bodyPr>
          <a:lstStyle/>
          <a:p>
            <a:pPr>
              <a:buClr>
                <a:schemeClr val="bg1"/>
              </a:buClr>
            </a:pPr>
            <a:r>
              <a:rPr lang="en-US" sz="800" dirty="0" smtClean="0">
                <a:solidFill>
                  <a:schemeClr val="bg2"/>
                </a:solidFill>
                <a:latin typeface="Arial" panose="020B0604020202020204" pitchFamily="34" charset="0"/>
                <a:cs typeface="Arial" panose="020B0604020202020204" pitchFamily="34" charset="0"/>
              </a:rPr>
              <a:t>*</a:t>
            </a:r>
            <a:r>
              <a:rPr lang="en-US" sz="800" dirty="0" smtClean="0">
                <a:solidFill>
                  <a:schemeClr val="bg2"/>
                </a:solidFill>
              </a:rPr>
              <a:t> </a:t>
            </a:r>
            <a:r>
              <a:rPr lang="en-US" sz="800" dirty="0">
                <a:solidFill>
                  <a:schemeClr val="bg2"/>
                </a:solidFill>
              </a:rPr>
              <a:t>Windows Hello requires specialized hardware, including fingerprint reader, illuminated IR sensor or other biometric sensors </a:t>
            </a:r>
            <a:endParaRPr lang="en-US" sz="600" dirty="0" smtClean="0">
              <a:solidFill>
                <a:schemeClr val="bg2"/>
              </a:solidFill>
            </a:endParaRPr>
          </a:p>
        </p:txBody>
      </p:sp>
      <p:grpSp>
        <p:nvGrpSpPr>
          <p:cNvPr id="2" name="Group 1"/>
          <p:cNvGrpSpPr/>
          <p:nvPr/>
        </p:nvGrpSpPr>
        <p:grpSpPr>
          <a:xfrm>
            <a:off x="9185096" y="70404"/>
            <a:ext cx="2820881" cy="705395"/>
            <a:chOff x="8270687" y="70404"/>
            <a:chExt cx="2820881" cy="705395"/>
          </a:xfrm>
        </p:grpSpPr>
        <p:pic>
          <p:nvPicPr>
            <p:cNvPr id="29" name="Picture 28"/>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9770" y="70404"/>
              <a:ext cx="914399" cy="705395"/>
            </a:xfrm>
            <a:prstGeom prst="rect">
              <a:avLst/>
            </a:prstGeom>
          </p:spPr>
        </p:pic>
        <p:grpSp>
          <p:nvGrpSpPr>
            <p:cNvPr id="30" name="Group 29"/>
            <p:cNvGrpSpPr/>
            <p:nvPr/>
          </p:nvGrpSpPr>
          <p:grpSpPr>
            <a:xfrm>
              <a:off x="8270687" y="70404"/>
              <a:ext cx="914400" cy="705395"/>
              <a:chOff x="11130511" y="84667"/>
              <a:chExt cx="914400" cy="705395"/>
            </a:xfrm>
          </p:grpSpPr>
          <p:sp>
            <p:nvSpPr>
              <p:cNvPr id="44" name="Rectangle 43"/>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5" name="Group 44"/>
              <p:cNvGrpSpPr>
                <a:grpSpLocks noChangeAspect="1"/>
              </p:cNvGrpSpPr>
              <p:nvPr/>
            </p:nvGrpSpPr>
            <p:grpSpPr>
              <a:xfrm>
                <a:off x="11404831" y="205294"/>
                <a:ext cx="365760" cy="464141"/>
                <a:chOff x="700396" y="366353"/>
                <a:chExt cx="525543" cy="666902"/>
              </a:xfrm>
            </p:grpSpPr>
            <p:sp>
              <p:nvSpPr>
                <p:cNvPr id="46"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7"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8"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9"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0"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31" name="Group 30"/>
            <p:cNvGrpSpPr>
              <a:grpSpLocks noChangeAspect="1"/>
            </p:cNvGrpSpPr>
            <p:nvPr/>
          </p:nvGrpSpPr>
          <p:grpSpPr>
            <a:xfrm>
              <a:off x="10177168" y="71059"/>
              <a:ext cx="914400" cy="704086"/>
              <a:chOff x="8083504" y="379370"/>
              <a:chExt cx="1204385" cy="927374"/>
            </a:xfrm>
          </p:grpSpPr>
          <p:sp>
            <p:nvSpPr>
              <p:cNvPr id="38"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9" name="Group 38"/>
              <p:cNvGrpSpPr/>
              <p:nvPr/>
            </p:nvGrpSpPr>
            <p:grpSpPr>
              <a:xfrm>
                <a:off x="8419625" y="481200"/>
                <a:ext cx="520700" cy="678993"/>
                <a:chOff x="703181" y="4463913"/>
                <a:chExt cx="520700" cy="678993"/>
              </a:xfrm>
            </p:grpSpPr>
            <p:sp>
              <p:nvSpPr>
                <p:cNvPr id="40"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1"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2"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
        <p:nvSpPr>
          <p:cNvPr id="3" name="TextBox 2"/>
          <p:cNvSpPr txBox="1"/>
          <p:nvPr/>
        </p:nvSpPr>
        <p:spPr>
          <a:xfrm>
            <a:off x="7831667" y="2345267"/>
            <a:ext cx="1682243" cy="369332"/>
          </a:xfrm>
          <a:prstGeom prst="rect">
            <a:avLst/>
          </a:prstGeom>
          <a:noFill/>
        </p:spPr>
        <p:txBody>
          <a:bodyPr wrap="square" rtlCol="0">
            <a:spAutoFit/>
          </a:bodyPr>
          <a:lstStyle/>
          <a:p>
            <a:pPr>
              <a:spcBef>
                <a:spcPts val="0"/>
              </a:spcBef>
              <a:spcAft>
                <a:spcPts val="0"/>
              </a:spcAft>
              <a:buClr>
                <a:schemeClr val="bg1"/>
              </a:buClr>
            </a:pPr>
            <a:r>
              <a:rPr lang="en-US" sz="900" dirty="0" smtClean="0">
                <a:solidFill>
                  <a:schemeClr val="bg2"/>
                </a:solidFill>
                <a:latin typeface="+mn-lt"/>
              </a:rPr>
              <a:t>*P2717H, P2417H, P2217H, P2217, P2016, P1917S </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9272" y="2266820"/>
            <a:ext cx="457200" cy="457200"/>
          </a:xfrm>
          <a:prstGeom prst="rect">
            <a:avLst/>
          </a:prstGeom>
        </p:spPr>
      </p:pic>
    </p:spTree>
    <p:extLst>
      <p:ext uri="{BB962C8B-B14F-4D97-AF65-F5344CB8AC3E}">
        <p14:creationId xmlns:p14="http://schemas.microsoft.com/office/powerpoint/2010/main" val="1374929052"/>
      </p:ext>
    </p:extLst>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257" r="7151" b="8063"/>
          <a:stretch/>
        </p:blipFill>
        <p:spPr bwMode="auto">
          <a:xfrm>
            <a:off x="9773942" y="872161"/>
            <a:ext cx="2103120" cy="169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Dell 22 Medical Review Monitor – MR2217</a:t>
            </a:r>
          </a:p>
        </p:txBody>
      </p:sp>
      <p:sp>
        <p:nvSpPr>
          <p:cNvPr id="6" name="Text Placeholder 5"/>
          <p:cNvSpPr>
            <a:spLocks noGrp="1"/>
          </p:cNvSpPr>
          <p:nvPr>
            <p:ph sz="half" idx="1"/>
          </p:nvPr>
        </p:nvSpPr>
        <p:spPr>
          <a:xfrm>
            <a:off x="226342" y="787280"/>
            <a:ext cx="10607039" cy="234177"/>
          </a:xfrm>
        </p:spPr>
        <p:txBody>
          <a:bodyPr>
            <a:noAutofit/>
          </a:bodyPr>
          <a:lstStyle/>
          <a:p>
            <a:r>
              <a:rPr lang="en-US" sz="1400" dirty="0">
                <a:solidFill>
                  <a:schemeClr val="tx1">
                    <a:lumMod val="60000"/>
                    <a:lumOff val="40000"/>
                  </a:schemeClr>
                </a:solidFill>
              </a:rPr>
              <a:t>Compact 21.5” DICOM calibrated medical </a:t>
            </a:r>
            <a:r>
              <a:rPr lang="en-US" sz="1400" dirty="0" smtClean="0">
                <a:solidFill>
                  <a:schemeClr val="tx1">
                    <a:lumMod val="60000"/>
                    <a:lumOff val="40000"/>
                  </a:schemeClr>
                </a:solidFill>
              </a:rPr>
              <a:t>review monitor </a:t>
            </a:r>
            <a:r>
              <a:rPr lang="en-US" sz="1400" dirty="0">
                <a:solidFill>
                  <a:schemeClr val="tx1">
                    <a:lumMod val="60000"/>
                    <a:lumOff val="40000"/>
                  </a:schemeClr>
                </a:solidFill>
              </a:rPr>
              <a:t>built for efficient point of care </a:t>
            </a:r>
            <a:r>
              <a:rPr lang="en-US" sz="1400" dirty="0" smtClean="0">
                <a:solidFill>
                  <a:schemeClr val="tx1">
                    <a:lumMod val="60000"/>
                    <a:lumOff val="40000"/>
                  </a:schemeClr>
                </a:solidFill>
              </a:rPr>
              <a:t>use</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2378164359"/>
              </p:ext>
            </p:extLst>
          </p:nvPr>
        </p:nvGraphicFramePr>
        <p:xfrm>
          <a:off x="226342" y="1204979"/>
          <a:ext cx="11679519" cy="4822172"/>
        </p:xfrm>
        <a:graphic>
          <a:graphicData uri="http://schemas.openxmlformats.org/drawingml/2006/table">
            <a:tbl>
              <a:tblPr firstRow="1" bandRow="1"/>
              <a:tblGrid>
                <a:gridCol w="2964727"/>
                <a:gridCol w="3097764"/>
                <a:gridCol w="5617028"/>
              </a:tblGrid>
              <a:tr h="414096">
                <a:tc grid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Extend Dell’s monitor expertise into healthcare market.</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61355">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1450" indent="-171450">
                        <a:spcAft>
                          <a:spcPts val="1000"/>
                        </a:spcAft>
                        <a:buFont typeface="Arial" panose="020B0604020202020204" pitchFamily="34" charset="0"/>
                        <a:buChar char="•"/>
                      </a:pPr>
                      <a:r>
                        <a:rPr lang="en-US" sz="1000" b="0" baseline="0" dirty="0" smtClean="0">
                          <a:solidFill>
                            <a:schemeClr val="bg2"/>
                          </a:solidFill>
                          <a:latin typeface="+mn-lt"/>
                          <a:cs typeface="Arial" panose="020B0604020202020204" pitchFamily="34" charset="0"/>
                        </a:rPr>
                        <a:t>For medical record and text review with physicians, nurses, specialists  and other clinicians - </a:t>
                      </a:r>
                      <a:r>
                        <a:rPr lang="en-US" sz="1000" b="0" i="0" u="none" strike="noStrike" kern="1200" baseline="0" dirty="0" smtClean="0">
                          <a:solidFill>
                            <a:schemeClr val="bg2"/>
                          </a:solidFill>
                          <a:latin typeface="+mn-lt"/>
                          <a:ea typeface="+mn-ea"/>
                          <a:cs typeface="+mn-cs"/>
                        </a:rPr>
                        <a:t> Not designed or </a:t>
                      </a:r>
                      <a:br>
                        <a:rPr lang="en-US" sz="1000" b="0" i="0" u="none" strike="noStrike" kern="1200" baseline="0" dirty="0" smtClean="0">
                          <a:solidFill>
                            <a:schemeClr val="bg2"/>
                          </a:solidFill>
                          <a:latin typeface="+mn-lt"/>
                          <a:ea typeface="+mn-ea"/>
                          <a:cs typeface="+mn-cs"/>
                        </a:rPr>
                      </a:br>
                      <a:r>
                        <a:rPr lang="en-US" sz="1000" b="0" i="0" u="none" strike="noStrike" kern="1200" baseline="0" dirty="0" smtClean="0">
                          <a:solidFill>
                            <a:schemeClr val="bg2"/>
                          </a:solidFill>
                          <a:latin typeface="+mn-lt"/>
                          <a:ea typeface="+mn-ea"/>
                          <a:cs typeface="+mn-cs"/>
                        </a:rPr>
                        <a:t>intended for use in primary medical image interpretation, diagnosis or active patient monitoring</a:t>
                      </a:r>
                      <a:r>
                        <a:rPr lang="en-US" sz="800" b="0" i="0" u="none" strike="noStrike" kern="1200" baseline="0" dirty="0" smtClean="0">
                          <a:solidFill>
                            <a:schemeClr val="tx1"/>
                          </a:solidFill>
                          <a:latin typeface="+mn-lt"/>
                          <a:ea typeface="+mn-ea"/>
                          <a:cs typeface="+mn-cs"/>
                        </a:rPr>
                        <a:t>.</a:t>
                      </a: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4"/>
                        </a:rPr>
                        <a:t>For more information </a:t>
                      </a:r>
                      <a:r>
                        <a:rPr lang="en-US" sz="1200" b="0" kern="0" cap="none" baseline="0" noProof="0" dirty="0" smtClean="0">
                          <a:solidFill>
                            <a:srgbClr val="0085C3"/>
                          </a:solidFill>
                          <a:latin typeface="+mj-lt"/>
                          <a:ea typeface="Museo For Dell" pitchFamily="2" charset="0"/>
                          <a:cs typeface="+mn-cs"/>
                          <a:hlinkClick r:id="rId4"/>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6612">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4369">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baseline="0" dirty="0" smtClean="0">
                          <a:solidFill>
                            <a:schemeClr val="bg2"/>
                          </a:solidFill>
                          <a:latin typeface="+mj-lt"/>
                          <a:cs typeface="Arial" panose="020B0604020202020204" pitchFamily="34" charset="0"/>
                        </a:rPr>
                        <a:t>Conforms to DICOM part 14 standard</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Great for multi-monitor set up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Superior viewing experience for clinical review — allows healthcare professionals to review images with same consistent image quality</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8">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Consistent grayscale images; backlight stabilization; matte screen; ultra-wide viewing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Efficiently allows</a:t>
                      </a:r>
                      <a:r>
                        <a:rPr lang="en-US" sz="1000" b="0" baseline="0" dirty="0" smtClean="0">
                          <a:solidFill>
                            <a:schemeClr val="bg2"/>
                          </a:solidFill>
                          <a:latin typeface="Arial" panose="020B0604020202020204" pitchFamily="34" charset="0"/>
                          <a:cs typeface="Arial" panose="020B0604020202020204" pitchFamily="34" charset="0"/>
                        </a:rPr>
                        <a:t> users apply predefined color settings for various applications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Backlight stabilization ensures consistent brightness throughout life of monitor. Reduced</a:t>
                      </a:r>
                      <a:r>
                        <a:rPr lang="en-US" sz="1000" b="0" baseline="0" dirty="0" smtClean="0">
                          <a:solidFill>
                            <a:schemeClr val="bg2"/>
                          </a:solidFill>
                          <a:latin typeface="Arial" panose="020B0604020202020204" pitchFamily="34" charset="0"/>
                          <a:cs typeface="Arial" panose="020B0604020202020204" pitchFamily="34" charset="0"/>
                        </a:rPr>
                        <a:t> glare-improved screen clarity. Consistent coloration from virtually any angle for improved collaboration.</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9917">
                <a:tc>
                  <a:txBody>
                    <a:bodyPr/>
                    <a:lstStyle/>
                    <a:p>
                      <a:pPr algn="l"/>
                      <a:r>
                        <a:rPr lang="en-US" sz="1000" b="1" dirty="0" smtClean="0">
                          <a:solidFill>
                            <a:schemeClr val="bg2"/>
                          </a:solidFill>
                          <a:latin typeface="+mj-lt"/>
                        </a:rPr>
                        <a:t>Smooth, vent-less 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Minimizes</a:t>
                      </a:r>
                      <a:r>
                        <a:rPr lang="en-US" sz="1000" b="0" baseline="0" dirty="0" smtClean="0">
                          <a:solidFill>
                            <a:schemeClr val="bg2"/>
                          </a:solidFill>
                          <a:latin typeface="Arial" panose="020B0604020202020204" pitchFamily="34" charset="0"/>
                          <a:cs typeface="Arial" panose="020B0604020202020204" pitchFamily="34" charset="0"/>
                        </a:rPr>
                        <a:t> direct trapped in grooves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Light-colored exterior</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Consistent with infection control protocols</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Allows for the easy detection of blood stains and contaminants, and it is easily cleanable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122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Monitor housing treated with antimicrobial additive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Meets medical design standards and safety requirements for medical electrical equipment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Housing protected from stains or deterioration caused by bacteria – wipe it down with standard cleaning products without damaging its coating</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122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IEC 60601-1 compliant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indent="-171450">
                        <a:buFont typeface="Arial" panose="020B0604020202020204" pitchFamily="34" charset="0"/>
                        <a:buChar char="•"/>
                      </a:pPr>
                      <a:r>
                        <a:rPr lang="en-US" sz="1000" dirty="0" smtClean="0">
                          <a:solidFill>
                            <a:schemeClr val="bg2"/>
                          </a:solidFill>
                          <a:latin typeface="+mj-lt"/>
                        </a:rPr>
                        <a:t>Active screw-on clip</a:t>
                      </a:r>
                    </a:p>
                    <a:p>
                      <a:pPr marL="171450" marR="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bg2"/>
                          </a:solidFill>
                          <a:latin typeface="+mn-lt"/>
                          <a:ea typeface="+mn-ea"/>
                          <a:cs typeface="+mn-cs"/>
                        </a:rPr>
                        <a:t>60 degree swivel/tilt, pivot and height-adjustment</a:t>
                      </a:r>
                    </a:p>
                    <a:p>
                      <a:pPr marL="171450" indent="-171450">
                        <a:buFont typeface="Arial" panose="020B0604020202020204" pitchFamily="34" charset="0"/>
                        <a:buChar char="•"/>
                      </a:pPr>
                      <a:r>
                        <a:rPr lang="en-US" sz="1000" dirty="0" smtClean="0">
                          <a:solidFill>
                            <a:schemeClr val="bg2"/>
                          </a:solidFill>
                          <a:latin typeface="+mj-lt"/>
                        </a:rPr>
                        <a:t>Mechanical power/OSD buttons</a:t>
                      </a:r>
                    </a:p>
                    <a:p>
                      <a:pPr marL="171450" indent="-171450">
                        <a:buFont typeface="Arial" panose="020B0604020202020204" pitchFamily="34" charset="0"/>
                        <a:buChar char="•"/>
                      </a:pPr>
                      <a:r>
                        <a:rPr lang="en-US" sz="1000" dirty="0" smtClean="0">
                          <a:solidFill>
                            <a:schemeClr val="bg2"/>
                          </a:solidFill>
                          <a:latin typeface="+mj-lt"/>
                        </a:rPr>
                        <a:t>VESA mount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marR="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Clip secures cables so they are not easily pulled/disconnected</a:t>
                      </a:r>
                    </a:p>
                    <a:p>
                      <a:pPr marL="171450" marR="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Allows easy sharing with patients/flexible viewing</a:t>
                      </a:r>
                    </a:p>
                    <a:p>
                      <a:pPr marL="171450" marR="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Mechanical buttons easy to find and use with gloves on</a:t>
                      </a:r>
                    </a:p>
                    <a:p>
                      <a:pPr marL="171450" marR="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Detach monitor from stand and easily mount on cart or wall</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122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Compact 21.5” size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Ideal size for work station on wheels (</a:t>
                      </a:r>
                      <a:r>
                        <a:rPr lang="en-US" sz="1000" b="0" baseline="0" dirty="0" err="1" smtClean="0">
                          <a:solidFill>
                            <a:schemeClr val="bg2"/>
                          </a:solidFill>
                          <a:latin typeface="Arial" panose="020B0604020202020204" pitchFamily="34" charset="0"/>
                          <a:cs typeface="Arial" panose="020B0604020202020204" pitchFamily="34" charset="0"/>
                        </a:rPr>
                        <a:t>WoW</a:t>
                      </a:r>
                      <a:r>
                        <a:rPr lang="en-US" sz="1000" b="0" baseline="0" dirty="0" smtClean="0">
                          <a:solidFill>
                            <a:schemeClr val="bg2"/>
                          </a:solidFill>
                          <a:latin typeface="Arial" panose="020B0604020202020204" pitchFamily="34" charset="0"/>
                          <a:cs typeface="Arial" panose="020B0604020202020204" pitchFamily="34" charset="0"/>
                        </a:rPr>
                        <a:t>)</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Premium Panel Guarantee, 3-Years Advanced Exchange Service; ISO13485 certified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 </a:t>
                      </a:r>
                      <a:r>
                        <a:rPr lang="en-US" sz="1000" b="0" baseline="0" dirty="0" smtClean="0">
                          <a:solidFill>
                            <a:schemeClr val="bg2"/>
                          </a:solidFill>
                          <a:latin typeface="Arial" panose="020B0604020202020204" pitchFamily="34" charset="0"/>
                          <a:cs typeface="Arial" panose="020B0604020202020204" pitchFamily="34" charset="0"/>
                        </a:rPr>
                        <a:t>ISO certification to meet regulatory requirements for design, development and support of medical displays.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45004" y="10889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50" name="Group 49"/>
          <p:cNvGrpSpPr/>
          <p:nvPr/>
        </p:nvGrpSpPr>
        <p:grpSpPr>
          <a:xfrm>
            <a:off x="11140688" y="70404"/>
            <a:ext cx="914400" cy="705395"/>
            <a:chOff x="10169456" y="72125"/>
            <a:chExt cx="914400" cy="705395"/>
          </a:xfrm>
        </p:grpSpPr>
        <p:sp>
          <p:nvSpPr>
            <p:cNvPr id="74" name="Rectangle 73"/>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75" name="Group 74"/>
            <p:cNvGrpSpPr>
              <a:grpSpLocks noChangeAspect="1"/>
            </p:cNvGrpSpPr>
            <p:nvPr/>
          </p:nvGrpSpPr>
          <p:grpSpPr>
            <a:xfrm>
              <a:off x="10489496" y="192642"/>
              <a:ext cx="274320" cy="433425"/>
              <a:chOff x="753554" y="5820246"/>
              <a:chExt cx="429260" cy="678230"/>
            </a:xfrm>
          </p:grpSpPr>
          <p:sp>
            <p:nvSpPr>
              <p:cNvPr id="76"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77"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78"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79"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80"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81"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spTree>
    <p:extLst>
      <p:ext uri="{BB962C8B-B14F-4D97-AF65-F5344CB8AC3E}">
        <p14:creationId xmlns:p14="http://schemas.microsoft.com/office/powerpoint/2010/main" val="1381519450"/>
      </p:ext>
    </p:extLst>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57519" y="252947"/>
            <a:ext cx="6034481" cy="5771806"/>
          </a:xfrm>
          <a:prstGeom prst="rect">
            <a:avLst/>
          </a:prstGeom>
          <a:solidFill>
            <a:srgbClr val="E7E7E7"/>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4" name="Title 3"/>
          <p:cNvSpPr>
            <a:spLocks noGrp="1"/>
          </p:cNvSpPr>
          <p:nvPr>
            <p:ph type="title"/>
          </p:nvPr>
        </p:nvSpPr>
        <p:spPr>
          <a:xfrm>
            <a:off x="290283" y="373499"/>
            <a:ext cx="4826941" cy="564265"/>
          </a:xfrm>
        </p:spPr>
        <p:txBody>
          <a:bodyPr/>
          <a:lstStyle/>
          <a:p>
            <a:r>
              <a:rPr lang="en-US" dirty="0" smtClean="0"/>
              <a:t>Table of contents</a:t>
            </a:r>
            <a:endParaRPr lang="en-US" dirty="0"/>
          </a:p>
        </p:txBody>
      </p:sp>
      <p:sp>
        <p:nvSpPr>
          <p:cNvPr id="5" name="Content Placeholder 4"/>
          <p:cNvSpPr>
            <a:spLocks noGrp="1"/>
          </p:cNvSpPr>
          <p:nvPr>
            <p:ph sz="half" idx="1"/>
          </p:nvPr>
        </p:nvSpPr>
        <p:spPr>
          <a:xfrm>
            <a:off x="6509856" y="417590"/>
            <a:ext cx="4655891" cy="5530204"/>
          </a:xfrm>
        </p:spPr>
        <p:txBody>
          <a:bodyPr>
            <a:noAutofit/>
          </a:bodyPr>
          <a:lstStyle/>
          <a:p>
            <a:pPr marL="285750" indent="-285750" algn="just">
              <a:spcBef>
                <a:spcPts val="0"/>
              </a:spcBef>
              <a:spcAft>
                <a:spcPts val="600"/>
              </a:spcAft>
              <a:buClr>
                <a:srgbClr val="007DB8"/>
              </a:buClr>
              <a:buFont typeface="Arial" panose="020B0604020202020204" pitchFamily="34" charset="0"/>
              <a:buChar char="•"/>
            </a:pPr>
            <a:r>
              <a:rPr lang="en-US" sz="1600" dirty="0">
                <a:solidFill>
                  <a:srgbClr val="444444"/>
                </a:solidFill>
                <a:latin typeface="+mj-lt"/>
                <a:hlinkClick r:id="rId2" action="ppaction://hlinksldjump"/>
              </a:rPr>
              <a:t>Why Dell for Displays &amp; Client Peripherals</a:t>
            </a:r>
            <a:endParaRPr lang="en-US" sz="1600" dirty="0">
              <a:solidFill>
                <a:srgbClr val="444444"/>
              </a:solidFill>
              <a:latin typeface="+mj-lt"/>
            </a:endParaRPr>
          </a:p>
          <a:p>
            <a:pPr marL="285750" indent="-285750" algn="just">
              <a:spcBef>
                <a:spcPts val="0"/>
              </a:spcBef>
              <a:spcAft>
                <a:spcPts val="600"/>
              </a:spcAft>
              <a:buClr>
                <a:srgbClr val="007DB8"/>
              </a:buClr>
              <a:buFont typeface="Arial" panose="020B0604020202020204" pitchFamily="34" charset="0"/>
              <a:buChar char="•"/>
            </a:pPr>
            <a:r>
              <a:rPr lang="en-US" sz="1600" dirty="0">
                <a:solidFill>
                  <a:srgbClr val="444444"/>
                </a:solidFill>
                <a:latin typeface="+mj-lt"/>
                <a:hlinkClick r:id="rId3" action="ppaction://hlinksldjump"/>
              </a:rPr>
              <a:t>Dell </a:t>
            </a:r>
            <a:r>
              <a:rPr lang="en-US" sz="1600" dirty="0" smtClean="0">
                <a:solidFill>
                  <a:srgbClr val="444444"/>
                </a:solidFill>
                <a:latin typeface="+mj-lt"/>
                <a:hlinkClick r:id="rId3" action="ppaction://hlinksldjump"/>
              </a:rPr>
              <a:t>Monitors</a:t>
            </a:r>
            <a:endParaRPr lang="en-US" sz="1600" dirty="0" smtClean="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smtClean="0">
                <a:solidFill>
                  <a:srgbClr val="444444"/>
                </a:solidFill>
                <a:latin typeface="+mj-lt"/>
                <a:hlinkClick r:id="rId3" action="ppaction://hlinksldjump"/>
              </a:rPr>
              <a:t>Why Dell Monitors</a:t>
            </a:r>
            <a:endParaRPr lang="en-US" sz="1333" dirty="0" smtClean="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smtClean="0">
                <a:solidFill>
                  <a:srgbClr val="444444"/>
                </a:solidFill>
                <a:latin typeface="+mj-lt"/>
                <a:hlinkClick r:id="rId4" action="ppaction://hlinksldjump"/>
              </a:rPr>
              <a:t>Dell UltraSharp Monitors</a:t>
            </a:r>
            <a:endParaRPr lang="en-US" sz="1333" dirty="0" smtClean="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a:solidFill>
                  <a:srgbClr val="444444"/>
                </a:solidFill>
                <a:latin typeface="+mj-lt"/>
                <a:hlinkClick r:id="rId5" action="ppaction://hlinksldjump"/>
              </a:rPr>
              <a:t>Dell Monitors — P Models and E Models</a:t>
            </a:r>
            <a:endParaRPr lang="en-US" sz="1333" dirty="0" smtClean="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smtClean="0">
                <a:solidFill>
                  <a:srgbClr val="444444"/>
                </a:solidFill>
                <a:latin typeface="+mj-lt"/>
                <a:hlinkClick r:id="rId6" action="ppaction://hlinksldjump"/>
              </a:rPr>
              <a:t>Monitor arms &amp; stands</a:t>
            </a:r>
            <a:endParaRPr lang="en-US" sz="1333" dirty="0">
              <a:solidFill>
                <a:srgbClr val="444444"/>
              </a:solidFill>
              <a:latin typeface="+mj-lt"/>
            </a:endParaRPr>
          </a:p>
          <a:p>
            <a:pPr marL="285750" indent="-285750" algn="just">
              <a:spcBef>
                <a:spcPts val="0"/>
              </a:spcBef>
              <a:spcAft>
                <a:spcPts val="600"/>
              </a:spcAft>
              <a:buClr>
                <a:srgbClr val="007DB8"/>
              </a:buClr>
              <a:buFont typeface="Arial" panose="020B0604020202020204" pitchFamily="34" charset="0"/>
              <a:buChar char="•"/>
            </a:pPr>
            <a:r>
              <a:rPr lang="en-US" sz="1600" dirty="0">
                <a:solidFill>
                  <a:srgbClr val="444444"/>
                </a:solidFill>
                <a:latin typeface="+mj-lt"/>
                <a:hlinkClick r:id="rId7" action="ppaction://hlinksldjump"/>
              </a:rPr>
              <a:t>Dell Projectors </a:t>
            </a:r>
            <a:r>
              <a:rPr lang="en-US" sz="1600" dirty="0" smtClean="0">
                <a:solidFill>
                  <a:srgbClr val="444444"/>
                </a:solidFill>
                <a:latin typeface="+mj-lt"/>
                <a:hlinkClick r:id="rId7" action="ppaction://hlinksldjump"/>
              </a:rPr>
              <a:t>&amp; Conference Room Displays</a:t>
            </a:r>
            <a:endParaRPr lang="en-US" sz="1600" dirty="0" smtClean="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smtClean="0">
                <a:solidFill>
                  <a:srgbClr val="444444"/>
                </a:solidFill>
                <a:latin typeface="+mj-lt"/>
                <a:hlinkClick r:id="rId8" action="ppaction://hlinksldjump"/>
              </a:rPr>
              <a:t>Conference Room Displays</a:t>
            </a:r>
            <a:endParaRPr lang="en-US" sz="1333" dirty="0" smtClean="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smtClean="0">
                <a:solidFill>
                  <a:srgbClr val="444444"/>
                </a:solidFill>
                <a:latin typeface="+mj-lt"/>
                <a:hlinkClick r:id="rId9" action="ppaction://hlinksldjump"/>
              </a:rPr>
              <a:t>Dell Professional Projectors</a:t>
            </a:r>
            <a:endParaRPr lang="en-US" sz="1333" dirty="0" smtClean="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smtClean="0">
                <a:solidFill>
                  <a:srgbClr val="444444"/>
                </a:solidFill>
                <a:latin typeface="+mj-lt"/>
                <a:hlinkClick r:id="rId10" action="ppaction://hlinksldjump"/>
              </a:rPr>
              <a:t>Dell Advanced Projectors</a:t>
            </a:r>
            <a:endParaRPr lang="en-US" sz="1333" dirty="0" smtClean="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smtClean="0">
                <a:solidFill>
                  <a:srgbClr val="444444"/>
                </a:solidFill>
                <a:latin typeface="+mj-lt"/>
                <a:hlinkClick r:id="rId11" action="ppaction://hlinksldjump"/>
              </a:rPr>
              <a:t>Dell Mobile Projectors</a:t>
            </a:r>
            <a:endParaRPr lang="en-US" sz="1333" dirty="0" smtClean="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smtClean="0">
                <a:solidFill>
                  <a:srgbClr val="444444"/>
                </a:solidFill>
                <a:latin typeface="+mj-lt"/>
                <a:hlinkClick r:id="rId12" action="ppaction://hlinksldjump"/>
              </a:rPr>
              <a:t>Dell Interactive Projectors</a:t>
            </a:r>
            <a:endParaRPr lang="en-US" sz="1333" dirty="0">
              <a:solidFill>
                <a:srgbClr val="444444"/>
              </a:solidFill>
              <a:latin typeface="+mj-lt"/>
            </a:endParaRPr>
          </a:p>
          <a:p>
            <a:pPr marL="285750" indent="-285750" algn="just">
              <a:spcBef>
                <a:spcPts val="0"/>
              </a:spcBef>
              <a:spcAft>
                <a:spcPts val="600"/>
              </a:spcAft>
              <a:buClr>
                <a:srgbClr val="007DB8"/>
              </a:buClr>
              <a:buFont typeface="Arial" panose="020B0604020202020204" pitchFamily="34" charset="0"/>
              <a:buChar char="•"/>
            </a:pPr>
            <a:r>
              <a:rPr lang="en-US" sz="1600" dirty="0">
                <a:solidFill>
                  <a:srgbClr val="444444"/>
                </a:solidFill>
                <a:latin typeface="+mj-lt"/>
              </a:rPr>
              <a:t>Dell Client Peripherals</a:t>
            </a:r>
          </a:p>
          <a:p>
            <a:pPr marL="1049848" lvl="1" indent="-285750" algn="just">
              <a:spcBef>
                <a:spcPts val="0"/>
              </a:spcBef>
              <a:spcAft>
                <a:spcPts val="600"/>
              </a:spcAft>
              <a:buClr>
                <a:srgbClr val="007DB8"/>
              </a:buClr>
              <a:buFont typeface="Arial" panose="020B0604020202020204" pitchFamily="34" charset="0"/>
              <a:buChar char="•"/>
            </a:pPr>
            <a:r>
              <a:rPr lang="en-US" sz="1333" dirty="0">
                <a:solidFill>
                  <a:srgbClr val="444444"/>
                </a:solidFill>
                <a:latin typeface="+mj-lt"/>
                <a:hlinkClick r:id="rId13" action="ppaction://hlinksldjump"/>
              </a:rPr>
              <a:t>Docking solutions</a:t>
            </a:r>
            <a:endParaRPr lang="en-US" sz="1333" dirty="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a:solidFill>
                  <a:srgbClr val="444444"/>
                </a:solidFill>
                <a:latin typeface="+mj-lt"/>
                <a:hlinkClick r:id="rId14" action="ppaction://hlinksldjump"/>
              </a:rPr>
              <a:t>Keyboards, mice and styluses</a:t>
            </a:r>
            <a:endParaRPr lang="en-US" sz="1333" dirty="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a:solidFill>
                  <a:srgbClr val="444444"/>
                </a:solidFill>
                <a:latin typeface="+mj-lt"/>
                <a:hlinkClick r:id="rId15" action="ppaction://hlinksldjump"/>
              </a:rPr>
              <a:t>Audio products</a:t>
            </a:r>
            <a:endParaRPr lang="en-US" sz="1333" dirty="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a:solidFill>
                  <a:srgbClr val="444444"/>
                </a:solidFill>
                <a:latin typeface="+mj-lt"/>
                <a:hlinkClick r:id="rId16" action="ppaction://hlinksldjump"/>
              </a:rPr>
              <a:t>Power solutions</a:t>
            </a:r>
            <a:endParaRPr lang="en-US" sz="1333" dirty="0">
              <a:solidFill>
                <a:srgbClr val="444444"/>
              </a:solidFill>
              <a:latin typeface="+mj-lt"/>
            </a:endParaRPr>
          </a:p>
          <a:p>
            <a:pPr marL="1049848" lvl="1" indent="-285750" algn="just">
              <a:spcBef>
                <a:spcPts val="0"/>
              </a:spcBef>
              <a:spcAft>
                <a:spcPts val="600"/>
              </a:spcAft>
              <a:buClr>
                <a:srgbClr val="007DB8"/>
              </a:buClr>
              <a:buFont typeface="Arial" panose="020B0604020202020204" pitchFamily="34" charset="0"/>
              <a:buChar char="•"/>
            </a:pPr>
            <a:r>
              <a:rPr lang="en-US" sz="1333" dirty="0">
                <a:solidFill>
                  <a:srgbClr val="444444"/>
                </a:solidFill>
                <a:latin typeface="+mj-lt"/>
                <a:hlinkClick r:id="rId17" action="ppaction://hlinksldjump"/>
              </a:rPr>
              <a:t>Carrying cases</a:t>
            </a:r>
            <a:endParaRPr lang="en-US" sz="1333" dirty="0">
              <a:solidFill>
                <a:srgbClr val="444444"/>
              </a:solidFill>
              <a:latin typeface="+mj-lt"/>
            </a:endParaRPr>
          </a:p>
          <a:p>
            <a:pPr marL="285750" indent="-285750" algn="just">
              <a:spcBef>
                <a:spcPts val="0"/>
              </a:spcBef>
              <a:spcAft>
                <a:spcPts val="600"/>
              </a:spcAft>
              <a:buClr>
                <a:srgbClr val="007DB8"/>
              </a:buClr>
              <a:buFont typeface="Arial" panose="020B0604020202020204" pitchFamily="34" charset="0"/>
              <a:buChar char="•"/>
            </a:pPr>
            <a:r>
              <a:rPr lang="en-US" sz="1600" dirty="0" smtClean="0">
                <a:solidFill>
                  <a:srgbClr val="444444"/>
                </a:solidFill>
                <a:latin typeface="+mj-lt"/>
              </a:rPr>
              <a:t>Resources</a:t>
            </a:r>
            <a:endParaRPr lang="en-US" sz="1600" dirty="0">
              <a:solidFill>
                <a:srgbClr val="444444"/>
              </a:solidFill>
            </a:endParaRPr>
          </a:p>
        </p:txBody>
      </p:sp>
      <p:grpSp>
        <p:nvGrpSpPr>
          <p:cNvPr id="8" name="Group 7"/>
          <p:cNvGrpSpPr/>
          <p:nvPr/>
        </p:nvGrpSpPr>
        <p:grpSpPr>
          <a:xfrm flipV="1">
            <a:off x="290283" y="1285560"/>
            <a:ext cx="2279352" cy="45719"/>
            <a:chOff x="-2198599" y="3158843"/>
            <a:chExt cx="2559474" cy="273977"/>
          </a:xfrm>
        </p:grpSpPr>
        <p:sp>
          <p:nvSpPr>
            <p:cNvPr id="9" name="Rectangle 8"/>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0" name="Rectangle 9"/>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1" name="Rectangle 10"/>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2" name="Rectangle 11"/>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3" name="Rectangle 12"/>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1547347"/>
            <a:ext cx="5964572" cy="4477406"/>
          </a:xfrm>
          <a:prstGeom prst="rect">
            <a:avLst/>
          </a:prstGeom>
        </p:spPr>
      </p:pic>
    </p:spTree>
    <p:extLst>
      <p:ext uri="{BB962C8B-B14F-4D97-AF65-F5344CB8AC3E}">
        <p14:creationId xmlns:p14="http://schemas.microsoft.com/office/powerpoint/2010/main" val="3007913390"/>
      </p:ext>
    </p:extLst>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Dell 22 Medical Review Monitor – MR2416</a:t>
            </a:r>
          </a:p>
        </p:txBody>
      </p:sp>
      <p:sp>
        <p:nvSpPr>
          <p:cNvPr id="6" name="Text Placeholder 5"/>
          <p:cNvSpPr>
            <a:spLocks noGrp="1"/>
          </p:cNvSpPr>
          <p:nvPr>
            <p:ph sz="half" idx="1"/>
          </p:nvPr>
        </p:nvSpPr>
        <p:spPr>
          <a:xfrm>
            <a:off x="226342" y="787280"/>
            <a:ext cx="10607039" cy="234177"/>
          </a:xfrm>
        </p:spPr>
        <p:txBody>
          <a:bodyPr>
            <a:noAutofit/>
          </a:bodyPr>
          <a:lstStyle/>
          <a:p>
            <a:r>
              <a:rPr lang="en-US" sz="1400" dirty="0">
                <a:solidFill>
                  <a:schemeClr val="tx1">
                    <a:lumMod val="60000"/>
                    <a:lumOff val="40000"/>
                  </a:schemeClr>
                </a:solidFill>
              </a:rPr>
              <a:t>Fully cleanable, DICOM calibrated, and aligned with infection reduction </a:t>
            </a:r>
            <a:r>
              <a:rPr lang="en-US" sz="1400" dirty="0" smtClean="0">
                <a:solidFill>
                  <a:schemeClr val="tx1">
                    <a:lumMod val="60000"/>
                    <a:lumOff val="40000"/>
                  </a:schemeClr>
                </a:solidFill>
              </a:rPr>
              <a:t>initiatives</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1283320158"/>
              </p:ext>
            </p:extLst>
          </p:nvPr>
        </p:nvGraphicFramePr>
        <p:xfrm>
          <a:off x="226342" y="1204979"/>
          <a:ext cx="11585357" cy="4907099"/>
        </p:xfrm>
        <a:graphic>
          <a:graphicData uri="http://schemas.openxmlformats.org/drawingml/2006/table">
            <a:tbl>
              <a:tblPr firstRow="1" bandRow="1"/>
              <a:tblGrid>
                <a:gridCol w="3067364"/>
                <a:gridCol w="3144416"/>
                <a:gridCol w="5373577"/>
              </a:tblGrid>
              <a:tr h="481208">
                <a:tc grid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Extend Dell’s monitor expertise into healthcare market.</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12603">
                <a:tc gridSpan="3">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mn-lt"/>
                          <a:cs typeface="Arial" panose="020B0604020202020204" pitchFamily="34" charset="0"/>
                        </a:rPr>
                        <a:t>For medical record and text review with physicians, nurses, specialists  and other clinicians - </a:t>
                      </a:r>
                      <a:r>
                        <a:rPr lang="en-US" sz="1100" b="0" i="0" u="none" strike="noStrike" kern="1200" baseline="0" dirty="0" smtClean="0">
                          <a:solidFill>
                            <a:schemeClr val="bg2"/>
                          </a:solidFill>
                          <a:latin typeface="+mn-lt"/>
                          <a:ea typeface="+mn-ea"/>
                          <a:cs typeface="+mn-cs"/>
                        </a:rPr>
                        <a:t> not designed or </a:t>
                      </a:r>
                      <a:br>
                        <a:rPr lang="en-US" sz="1100" b="0" i="0" u="none" strike="noStrike" kern="1200" baseline="0" dirty="0" smtClean="0">
                          <a:solidFill>
                            <a:schemeClr val="bg2"/>
                          </a:solidFill>
                          <a:latin typeface="+mn-lt"/>
                          <a:ea typeface="+mn-ea"/>
                          <a:cs typeface="+mn-cs"/>
                        </a:rPr>
                      </a:br>
                      <a:r>
                        <a:rPr lang="en-US" sz="1100" b="0" i="0" u="none" strike="noStrike" kern="1200" baseline="0" dirty="0" smtClean="0">
                          <a:solidFill>
                            <a:schemeClr val="bg2"/>
                          </a:solidFill>
                          <a:latin typeface="+mn-lt"/>
                          <a:ea typeface="+mn-ea"/>
                          <a:cs typeface="+mn-cs"/>
                        </a:rPr>
                        <a:t>intended for use in primary medical image interpretation, diagnosis or active patient monitoring</a:t>
                      </a:r>
                      <a:r>
                        <a:rPr lang="en-US" sz="1000" b="0" i="0" u="none" strike="noStrike" kern="1200" baseline="0" dirty="0" smtClean="0">
                          <a:solidFill>
                            <a:schemeClr val="tx1"/>
                          </a:solidFill>
                          <a:latin typeface="+mn-lt"/>
                          <a:ea typeface="+mn-ea"/>
                          <a:cs typeface="+mn-cs"/>
                        </a:rPr>
                        <a:t>.</a:t>
                      </a:r>
                      <a:endParaRPr lang="en-US" sz="4800" b="0" baseline="0" dirty="0" smtClean="0">
                        <a:solidFill>
                          <a:srgbClr val="FF0000"/>
                        </a:solidFill>
                        <a:latin typeface="Arial" panose="020B0604020202020204" pitchFamily="34" charset="0"/>
                        <a:cs typeface="Arial" panose="020B0604020202020204" pitchFamily="34" charset="0"/>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6612">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4369">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baseline="0" dirty="0" smtClean="0">
                          <a:solidFill>
                            <a:schemeClr val="bg2"/>
                          </a:solidFill>
                          <a:latin typeface="+mj-lt"/>
                          <a:cs typeface="Arial" panose="020B0604020202020204" pitchFamily="34" charset="0"/>
                        </a:rPr>
                        <a:t>Fully sealed with a protective covered glass and comes with an IP-32 rating (front and back)</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Cleaning liquids with up to 75% of concentrated ethyl alcohol solution can be used to disinfect both the monitor’s surface and its glass panel.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Aligned with infection reduction initiatives.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8">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Light-colored exterior</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Easy detection of blood stains and contaminants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Allows for the easy detection of blood stains and contaminants, and it is easily cleanable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9917">
                <a:tc>
                  <a:txBody>
                    <a:bodyPr/>
                    <a:lstStyle/>
                    <a:p>
                      <a:pPr algn="l"/>
                      <a:r>
                        <a:rPr lang="en-US" sz="1000" b="1" dirty="0" smtClean="0">
                          <a:solidFill>
                            <a:schemeClr val="bg2"/>
                          </a:solidFill>
                          <a:latin typeface="+mj-lt"/>
                        </a:rPr>
                        <a:t>Conforms to DICOM part 14 standard; consistent grayscale images; backlight stabilization; anti-reflective coat on glass panel; ultra-wide viewing.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Minimizes</a:t>
                      </a:r>
                      <a:r>
                        <a:rPr lang="en-US" sz="1000" b="0" baseline="0" dirty="0" smtClean="0">
                          <a:solidFill>
                            <a:schemeClr val="bg2"/>
                          </a:solidFill>
                          <a:latin typeface="Arial" panose="020B0604020202020204" pitchFamily="34" charset="0"/>
                          <a:cs typeface="Arial" panose="020B0604020202020204" pitchFamily="34" charset="0"/>
                        </a:rPr>
                        <a:t> direct trapped in grooves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Superior viewing experience - allows healthcare professionals to review images with same consistent image quality. Backlight stabilization ensures consistent brightness throughout life of monitor. Reduced</a:t>
                      </a:r>
                      <a:r>
                        <a:rPr lang="en-US" sz="1000" b="0" baseline="0" dirty="0" smtClean="0">
                          <a:solidFill>
                            <a:schemeClr val="bg2"/>
                          </a:solidFill>
                          <a:latin typeface="Arial" panose="020B0604020202020204" pitchFamily="34" charset="0"/>
                          <a:cs typeface="Arial" panose="020B0604020202020204" pitchFamily="34" charset="0"/>
                        </a:rPr>
                        <a:t> glare-improved screen clarity. Consistent coloration from virtually any angle for improved collaboration.</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Purpose built for challenging healthcare environment – IEC 60601-1 compliant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marR="0" indent="-171450" algn="l" defTabSz="121917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Active screw-on clip</a:t>
                      </a:r>
                    </a:p>
                    <a:p>
                      <a:pPr marL="171450" marR="0" indent="-171450" algn="l" defTabSz="121917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60 degree swivel/tilt, pivot and height-adjustment</a:t>
                      </a:r>
                    </a:p>
                    <a:p>
                      <a:pPr marL="171450" marR="0" indent="-171450" algn="l" defTabSz="121917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Mechanical power/OSD buttons</a:t>
                      </a:r>
                    </a:p>
                    <a:p>
                      <a:pPr marL="171450" marR="0" indent="-171450" algn="l" defTabSz="121917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VESA mount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3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Improved</a:t>
                      </a:r>
                      <a:r>
                        <a:rPr lang="en-US" sz="1000" b="0" baseline="0" dirty="0" smtClean="0">
                          <a:solidFill>
                            <a:schemeClr val="bg2"/>
                          </a:solidFill>
                          <a:latin typeface="Arial" panose="020B0604020202020204" pitchFamily="34" charset="0"/>
                          <a:cs typeface="Arial" panose="020B0604020202020204" pitchFamily="34" charset="0"/>
                        </a:rPr>
                        <a:t> healthcare efficiency. Meets medical design standards and safety requirements for medical electrical equipment. </a:t>
                      </a:r>
                    </a:p>
                    <a:p>
                      <a:pPr marL="171450" marR="0" indent="-171450" algn="l" defTabSz="121917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Clip secures cables so they are not easily pulled/disconnected. </a:t>
                      </a:r>
                    </a:p>
                    <a:p>
                      <a:pPr marL="171450" marR="0" indent="-171450" algn="l" defTabSz="121917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Swivel allows easy sharing with patients/flexible viewing.</a:t>
                      </a:r>
                    </a:p>
                    <a:p>
                      <a:pPr marL="171450" marR="0" indent="-171450" algn="l" defTabSz="121917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Mechanical buttons easy to find and use with gloves on. </a:t>
                      </a:r>
                    </a:p>
                    <a:p>
                      <a:pPr marL="171450" marR="0" indent="-171450" algn="l" defTabSz="121917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Detach monitor from stand and easily mount on cart or wall.</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6089">
                <a:tc>
                  <a:txBody>
                    <a:bodyPr/>
                    <a:lstStyle/>
                    <a:p>
                      <a:pPr algn="l"/>
                      <a:r>
                        <a:rPr lang="en-US" sz="1000" b="1" dirty="0" smtClean="0">
                          <a:solidFill>
                            <a:schemeClr val="bg2"/>
                          </a:solidFill>
                          <a:latin typeface="+mj-lt"/>
                        </a:rPr>
                        <a:t>Premium Panel Guarantee, 3-Years Advanced Exchange Service; ISO13485 certified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dirty="0" smtClean="0">
                          <a:solidFill>
                            <a:schemeClr val="bg2"/>
                          </a:solidFill>
                          <a:latin typeface="+mj-lt"/>
                        </a:rPr>
                        <a:t>Support you can rely 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In the event you discover even one bright pixel during the Limited Hardware Warranty period, a free panel exchange is guaranteed. </a:t>
                      </a:r>
                      <a:r>
                        <a:rPr lang="en-US" sz="1000" b="0" baseline="0" dirty="0" smtClean="0">
                          <a:solidFill>
                            <a:schemeClr val="bg2"/>
                          </a:solidFill>
                          <a:latin typeface="Arial" panose="020B0604020202020204" pitchFamily="34" charset="0"/>
                          <a:cs typeface="Arial" panose="020B0604020202020204" pitchFamily="34" charset="0"/>
                        </a:rPr>
                        <a:t>ISO certification to meet regulatory requirements for design, development and support of medical displays.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45004" y="1105727"/>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31" b="7284"/>
          <a:stretch/>
        </p:blipFill>
        <p:spPr bwMode="auto">
          <a:xfrm>
            <a:off x="9818681" y="824155"/>
            <a:ext cx="2103120" cy="1643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11140688" y="70404"/>
            <a:ext cx="914400" cy="705395"/>
            <a:chOff x="10169456" y="72125"/>
            <a:chExt cx="914400" cy="705395"/>
          </a:xfrm>
        </p:grpSpPr>
        <p:sp>
          <p:nvSpPr>
            <p:cNvPr id="50" name="Rectangle 49"/>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51" name="Group 50"/>
            <p:cNvGrpSpPr>
              <a:grpSpLocks noChangeAspect="1"/>
            </p:cNvGrpSpPr>
            <p:nvPr/>
          </p:nvGrpSpPr>
          <p:grpSpPr>
            <a:xfrm>
              <a:off x="10489496" y="192642"/>
              <a:ext cx="274320" cy="433425"/>
              <a:chOff x="753554" y="5820246"/>
              <a:chExt cx="429260" cy="678230"/>
            </a:xfrm>
          </p:grpSpPr>
          <p:sp>
            <p:nvSpPr>
              <p:cNvPr id="52"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53"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54"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55"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56"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57"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spTree>
    <p:extLst>
      <p:ext uri="{BB962C8B-B14F-4D97-AF65-F5344CB8AC3E}">
        <p14:creationId xmlns:p14="http://schemas.microsoft.com/office/powerpoint/2010/main" val="3789319606"/>
      </p:ext>
    </p:extLst>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Dell Monitors (E Models)</a:t>
            </a:r>
          </a:p>
        </p:txBody>
      </p:sp>
      <p:sp>
        <p:nvSpPr>
          <p:cNvPr id="6" name="Text Placeholder 5"/>
          <p:cNvSpPr>
            <a:spLocks noGrp="1"/>
          </p:cNvSpPr>
          <p:nvPr>
            <p:ph sz="half" idx="1"/>
          </p:nvPr>
        </p:nvSpPr>
        <p:spPr>
          <a:xfrm>
            <a:off x="226342" y="787280"/>
            <a:ext cx="10607039" cy="234177"/>
          </a:xfrm>
        </p:spPr>
        <p:txBody>
          <a:bodyPr>
            <a:noAutofit/>
          </a:bodyPr>
          <a:lstStyle/>
          <a:p>
            <a:r>
              <a:rPr lang="en-US" sz="1400" dirty="0">
                <a:solidFill>
                  <a:schemeClr val="tx1">
                    <a:lumMod val="60000"/>
                    <a:lumOff val="40000"/>
                  </a:schemeClr>
                </a:solidFill>
              </a:rPr>
              <a:t>Affordable and reliable monitors with essential features that drive productivity.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3620579458"/>
              </p:ext>
            </p:extLst>
          </p:nvPr>
        </p:nvGraphicFramePr>
        <p:xfrm>
          <a:off x="226342" y="1204979"/>
          <a:ext cx="11585357" cy="4358028"/>
        </p:xfrm>
        <a:graphic>
          <a:graphicData uri="http://schemas.openxmlformats.org/drawingml/2006/table">
            <a:tbl>
              <a:tblPr firstRow="1" bandRow="1"/>
              <a:tblGrid>
                <a:gridCol w="3067364"/>
                <a:gridCol w="3144416"/>
                <a:gridCol w="5373577"/>
              </a:tblGrid>
              <a:tr h="558506">
                <a:tc grid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Refreshed line-up to support industry transition from VGA to DisplayPort connectivity.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85C3"/>
                          </a:solidFill>
                          <a:effectLst/>
                          <a:uLnTx/>
                          <a:uFillTx/>
                          <a:latin typeface="+mn-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Wireless Keyboard &amp; Mouse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Combo – KM636</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it-IT" sz="1100" b="0" i="0" u="none" strike="noStrike" kern="1200" cap="none" spc="0" normalizeH="0" baseline="0" noProof="0" dirty="0" smtClean="0">
                          <a:ln>
                            <a:noFill/>
                          </a:ln>
                          <a:solidFill>
                            <a:schemeClr val="bg2"/>
                          </a:solidFill>
                          <a:effectLst/>
                          <a:uLnTx/>
                          <a:uFillTx/>
                          <a:latin typeface="+mn-lt"/>
                          <a:ea typeface="+mn-ea"/>
                          <a:cs typeface="+mn-cs"/>
                        </a:rPr>
                        <a:t>Dell Single Monitor Arm – MSA14</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Premium Lock – LP500</a:t>
                      </a:r>
                    </a:p>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27788">
                <a:tc grid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Task workers looking for affordable, reliable monitors with essential features for productivity. </a:t>
                      </a:r>
                      <a:endParaRPr lang="en-US" sz="1100" b="0" baseline="0" dirty="0" smtClean="0">
                        <a:solidFill>
                          <a:srgbClr val="FF0000"/>
                        </a:solidFill>
                        <a:latin typeface="Arial" panose="020B0604020202020204" pitchFamily="34" charset="0"/>
                        <a:cs typeface="Arial" panose="020B0604020202020204" pitchFamily="34" charset="0"/>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186612">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4369">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baseline="0" dirty="0" smtClean="0">
                          <a:solidFill>
                            <a:schemeClr val="bg2"/>
                          </a:solidFill>
                          <a:latin typeface="+mj-lt"/>
                          <a:cs typeface="Arial" panose="020B0604020202020204" pitchFamily="34" charset="0"/>
                        </a:rPr>
                        <a:t>Ultra-wide viewing angle (E2417H only)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Consistent colors across the entire screen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baseline="0" dirty="0" smtClean="0">
                          <a:solidFill>
                            <a:schemeClr val="bg2"/>
                          </a:solidFill>
                          <a:latin typeface="Arial" panose="020B0604020202020204" pitchFamily="34" charset="0"/>
                          <a:cs typeface="Arial" panose="020B0604020202020204" pitchFamily="34" charset="0"/>
                        </a:rPr>
                        <a:t>Great for collaboration and sharing screen</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8">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Flicker-free screen with </a:t>
                      </a:r>
                      <a:r>
                        <a:rPr lang="en-US" sz="1000" b="1" dirty="0" err="1" smtClean="0">
                          <a:solidFill>
                            <a:schemeClr val="bg2"/>
                          </a:solidFill>
                          <a:latin typeface="+mj-lt"/>
                        </a:rPr>
                        <a:t>ComfortView</a:t>
                      </a:r>
                      <a:r>
                        <a:rPr lang="en-US" sz="1000" b="1" dirty="0" smtClean="0">
                          <a:solidFill>
                            <a:schemeClr val="bg2"/>
                          </a:solidFill>
                          <a:latin typeface="+mj-lt"/>
                        </a:rPr>
                        <a:t> feature (E2417H only)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Minimizes blue light emissions and</a:t>
                      </a:r>
                      <a:r>
                        <a:rPr lang="en-US" sz="1000" b="0" baseline="0" dirty="0" smtClean="0">
                          <a:solidFill>
                            <a:schemeClr val="bg2"/>
                          </a:solidFill>
                          <a:latin typeface="Arial" panose="020B0604020202020204" pitchFamily="34" charset="0"/>
                          <a:cs typeface="Arial" panose="020B0604020202020204" pitchFamily="34" charset="0"/>
                        </a:rPr>
                        <a:t> image flickering</a:t>
                      </a:r>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Makes</a:t>
                      </a:r>
                      <a:r>
                        <a:rPr lang="en-US" sz="1000" b="0" baseline="0" dirty="0" smtClean="0">
                          <a:solidFill>
                            <a:schemeClr val="bg2"/>
                          </a:solidFill>
                          <a:latin typeface="Arial" panose="020B0604020202020204" pitchFamily="34" charset="0"/>
                          <a:cs typeface="Arial" panose="020B0604020202020204" pitchFamily="34" charset="0"/>
                        </a:rPr>
                        <a:t> for a more comfortable view experience</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9917">
                <a:tc>
                  <a:txBody>
                    <a:bodyPr/>
                    <a:lstStyle/>
                    <a:p>
                      <a:pPr algn="l"/>
                      <a:r>
                        <a:rPr lang="en-US" sz="1000" b="1" dirty="0" smtClean="0">
                          <a:solidFill>
                            <a:schemeClr val="bg2"/>
                          </a:solidFill>
                          <a:latin typeface="+mj-lt"/>
                        </a:rPr>
                        <a:t>Up to Full HD resolution with wide range of screen sizes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Superb</a:t>
                      </a:r>
                      <a:r>
                        <a:rPr lang="en-US" sz="1000" b="0" baseline="0" dirty="0" smtClean="0">
                          <a:solidFill>
                            <a:schemeClr val="bg2"/>
                          </a:solidFill>
                          <a:latin typeface="Arial" panose="020B0604020202020204" pitchFamily="34" charset="0"/>
                          <a:cs typeface="Arial" panose="020B0604020202020204" pitchFamily="34" charset="0"/>
                        </a:rPr>
                        <a:t> screen clarity and details.</a:t>
                      </a:r>
                      <a:r>
                        <a:rPr lang="en-US" sz="1000" b="0" dirty="0" smtClean="0">
                          <a:solidFill>
                            <a:schemeClr val="bg2"/>
                          </a:solidFill>
                          <a:latin typeface="Arial" panose="020B0604020202020204" pitchFamily="34" charset="0"/>
                          <a:cs typeface="Arial" panose="020B0604020202020204" pitchFamily="34" charset="0"/>
                        </a:rPr>
                        <a:t> Wide</a:t>
                      </a:r>
                      <a:r>
                        <a:rPr lang="en-US" sz="1000" b="0" baseline="0" dirty="0" smtClean="0">
                          <a:solidFill>
                            <a:schemeClr val="bg2"/>
                          </a:solidFill>
                          <a:latin typeface="Arial" panose="020B0604020202020204" pitchFamily="34" charset="0"/>
                          <a:cs typeface="Arial" panose="020B0604020202020204" pitchFamily="34" charset="0"/>
                        </a:rPr>
                        <a:t> </a:t>
                      </a:r>
                      <a:r>
                        <a:rPr lang="en-US" sz="1000" b="0" dirty="0" smtClean="0">
                          <a:solidFill>
                            <a:schemeClr val="bg2"/>
                          </a:solidFill>
                          <a:latin typeface="Arial" panose="020B0604020202020204" pitchFamily="34" charset="0"/>
                          <a:cs typeface="Arial" panose="020B0604020202020204" pitchFamily="34" charset="0"/>
                        </a:rPr>
                        <a:t>selection of screen sizes to fit your needs</a:t>
                      </a:r>
                      <a:r>
                        <a:rPr lang="en-US" sz="1000" b="0" baseline="0" dirty="0" smtClean="0">
                          <a:solidFill>
                            <a:schemeClr val="bg2"/>
                          </a:solidFill>
                          <a:latin typeface="Arial" panose="020B0604020202020204" pitchFamily="34" charset="0"/>
                          <a:cs typeface="Arial" panose="020B0604020202020204" pitchFamily="34" charset="0"/>
                        </a:rPr>
                        <a:t> from 17” to 24”</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See more with</a:t>
                      </a:r>
                      <a:r>
                        <a:rPr lang="en-US" sz="1000" b="0" baseline="0" dirty="0" smtClean="0">
                          <a:solidFill>
                            <a:schemeClr val="bg2"/>
                          </a:solidFill>
                          <a:latin typeface="Arial" panose="020B0604020202020204" pitchFamily="34" charset="0"/>
                          <a:cs typeface="Arial" panose="020B0604020202020204" pitchFamily="34" charset="0"/>
                        </a:rPr>
                        <a:t> the resolution and size you need</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192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Connectivity compatibility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Compatible with both legacy and current PCs via VGA</a:t>
                      </a:r>
                      <a:r>
                        <a:rPr lang="en-US" sz="1000" b="0" baseline="0" dirty="0" smtClean="0">
                          <a:solidFill>
                            <a:schemeClr val="bg2"/>
                          </a:solidFill>
                          <a:latin typeface="Arial" panose="020B0604020202020204" pitchFamily="34" charset="0"/>
                          <a:cs typeface="Arial" panose="020B0604020202020204" pitchFamily="34" charset="0"/>
                        </a:rPr>
                        <a:t> and DisplayPort connectivity (ports vary by model)</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3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Easily connect to a variety of computers</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6089">
                <a:tc>
                  <a:txBody>
                    <a:bodyPr/>
                    <a:lstStyle/>
                    <a:p>
                      <a:pPr algn="l"/>
                      <a:r>
                        <a:rPr lang="en-US" sz="1000" b="1" dirty="0" smtClean="0">
                          <a:solidFill>
                            <a:schemeClr val="bg2"/>
                          </a:solidFill>
                          <a:latin typeface="+mj-lt"/>
                        </a:rPr>
                        <a:t>VESA mount compatibility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Use the monitor on its stand, on a monitor arm, or on the wall for viewing flexibility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56089">
                <a:tc>
                  <a:txBody>
                    <a:bodyPr/>
                    <a:lstStyle/>
                    <a:p>
                      <a:pPr algn="l"/>
                      <a:r>
                        <a:rPr lang="en-US" sz="1000" b="1" dirty="0" smtClean="0">
                          <a:solidFill>
                            <a:schemeClr val="bg2"/>
                          </a:solidFill>
                          <a:latin typeface="+mj-lt"/>
                        </a:rPr>
                        <a:t>Compliant with required environmental and regulatory requirements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Help your organization reduce its carbon footprint</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6089">
                <a:tc>
                  <a:txBody>
                    <a:bodyPr/>
                    <a:lstStyle/>
                    <a:p>
                      <a:pPr algn="l"/>
                      <a:r>
                        <a:rPr lang="en-US" sz="1000" b="1" dirty="0" smtClean="0">
                          <a:solidFill>
                            <a:schemeClr val="bg2"/>
                          </a:solidFill>
                          <a:latin typeface="+mj-lt"/>
                        </a:rPr>
                        <a:t>3 Years Advanced Exchange Service and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45004" y="10889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2204" y="851364"/>
            <a:ext cx="2360186" cy="141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8247392" y="67819"/>
            <a:ext cx="3782126" cy="705395"/>
            <a:chOff x="7594247" y="67819"/>
            <a:chExt cx="3782126" cy="705395"/>
          </a:xfrm>
        </p:grpSpPr>
        <p:pic>
          <p:nvPicPr>
            <p:cNvPr id="22" name="Picture 21"/>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8543330" y="67819"/>
              <a:ext cx="914399" cy="705395"/>
            </a:xfrm>
            <a:prstGeom prst="rect">
              <a:avLst/>
            </a:prstGeom>
          </p:spPr>
        </p:pic>
        <p:grpSp>
          <p:nvGrpSpPr>
            <p:cNvPr id="29" name="Group 28"/>
            <p:cNvGrpSpPr/>
            <p:nvPr/>
          </p:nvGrpSpPr>
          <p:grpSpPr>
            <a:xfrm>
              <a:off x="7594247" y="67819"/>
              <a:ext cx="914400" cy="705395"/>
              <a:chOff x="11130511" y="84667"/>
              <a:chExt cx="914400" cy="705395"/>
            </a:xfrm>
          </p:grpSpPr>
          <p:sp>
            <p:nvSpPr>
              <p:cNvPr id="43" name="Rectangle 42"/>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4" name="Group 43"/>
              <p:cNvGrpSpPr>
                <a:grpSpLocks noChangeAspect="1"/>
              </p:cNvGrpSpPr>
              <p:nvPr/>
            </p:nvGrpSpPr>
            <p:grpSpPr>
              <a:xfrm>
                <a:off x="11404831" y="205294"/>
                <a:ext cx="365760" cy="464141"/>
                <a:chOff x="700396" y="366353"/>
                <a:chExt cx="525543" cy="666902"/>
              </a:xfrm>
            </p:grpSpPr>
            <p:sp>
              <p:nvSpPr>
                <p:cNvPr id="45"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6"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7"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8"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9"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30" name="Group 29"/>
            <p:cNvGrpSpPr>
              <a:grpSpLocks noChangeAspect="1"/>
            </p:cNvGrpSpPr>
            <p:nvPr/>
          </p:nvGrpSpPr>
          <p:grpSpPr>
            <a:xfrm>
              <a:off x="9500728" y="68474"/>
              <a:ext cx="914400" cy="704086"/>
              <a:chOff x="8083504" y="379370"/>
              <a:chExt cx="1204385" cy="927374"/>
            </a:xfrm>
          </p:grpSpPr>
          <p:sp>
            <p:nvSpPr>
              <p:cNvPr id="37"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8" name="Group 37"/>
              <p:cNvGrpSpPr/>
              <p:nvPr/>
            </p:nvGrpSpPr>
            <p:grpSpPr>
              <a:xfrm>
                <a:off x="8419625" y="481200"/>
                <a:ext cx="520700" cy="678993"/>
                <a:chOff x="703181" y="4463913"/>
                <a:chExt cx="520700" cy="678993"/>
              </a:xfrm>
            </p:grpSpPr>
            <p:sp>
              <p:nvSpPr>
                <p:cNvPr id="39"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0"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1"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2"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nvGrpSpPr>
            <p:cNvPr id="31" name="Group 30"/>
            <p:cNvGrpSpPr/>
            <p:nvPr/>
          </p:nvGrpSpPr>
          <p:grpSpPr>
            <a:xfrm>
              <a:off x="10461973" y="68472"/>
              <a:ext cx="914400" cy="704088"/>
              <a:chOff x="505092" y="3130474"/>
              <a:chExt cx="914400" cy="704088"/>
            </a:xfrm>
          </p:grpSpPr>
          <p:sp>
            <p:nvSpPr>
              <p:cNvPr id="32"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3" name="Group 32"/>
              <p:cNvGrpSpPr/>
              <p:nvPr/>
            </p:nvGrpSpPr>
            <p:grpSpPr>
              <a:xfrm>
                <a:off x="714246" y="3191091"/>
                <a:ext cx="494251" cy="574633"/>
                <a:chOff x="714246" y="3191091"/>
                <a:chExt cx="494251" cy="574633"/>
              </a:xfrm>
            </p:grpSpPr>
            <p:sp>
              <p:nvSpPr>
                <p:cNvPr id="34"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35"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36"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
        <p:nvSpPr>
          <p:cNvPr id="3" name="TextBox 2"/>
          <p:cNvSpPr txBox="1"/>
          <p:nvPr/>
        </p:nvSpPr>
        <p:spPr>
          <a:xfrm>
            <a:off x="9161792" y="2188997"/>
            <a:ext cx="1718733" cy="230832"/>
          </a:xfrm>
          <a:prstGeom prst="rect">
            <a:avLst/>
          </a:prstGeom>
          <a:noFill/>
        </p:spPr>
        <p:txBody>
          <a:bodyPr wrap="square" rtlCol="0">
            <a:spAutoFit/>
          </a:bodyPr>
          <a:lstStyle/>
          <a:p>
            <a:pPr>
              <a:spcBef>
                <a:spcPts val="0"/>
              </a:spcBef>
              <a:spcAft>
                <a:spcPts val="0"/>
              </a:spcAft>
              <a:buClr>
                <a:schemeClr val="bg1"/>
              </a:buClr>
            </a:pPr>
            <a:r>
              <a:rPr lang="en-US" sz="900" dirty="0" smtClean="0">
                <a:solidFill>
                  <a:schemeClr val="bg2"/>
                </a:solidFill>
                <a:latin typeface="+mn-lt"/>
              </a:rPr>
              <a:t>*E2417H, E2216H, E1916H</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5406" y="2115549"/>
            <a:ext cx="377728" cy="377728"/>
          </a:xfrm>
          <a:prstGeom prst="rect">
            <a:avLst/>
          </a:prstGeom>
        </p:spPr>
      </p:pic>
    </p:spTree>
    <p:extLst>
      <p:ext uri="{BB962C8B-B14F-4D97-AF65-F5344CB8AC3E}">
        <p14:creationId xmlns:p14="http://schemas.microsoft.com/office/powerpoint/2010/main" val="2195078984"/>
      </p:ext>
    </p:extLst>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036271">
              <a:defRPr/>
            </a:pPr>
            <a:r>
              <a:rPr lang="en-US" sz="2400" dirty="0">
                <a:solidFill>
                  <a:srgbClr val="0085C3"/>
                </a:solidFill>
              </a:rPr>
              <a:t>Monitors Arms</a:t>
            </a:r>
          </a:p>
        </p:txBody>
      </p:sp>
      <p:sp>
        <p:nvSpPr>
          <p:cNvPr id="6" name="Text Placeholder 5"/>
          <p:cNvSpPr>
            <a:spLocks noGrp="1"/>
          </p:cNvSpPr>
          <p:nvPr>
            <p:ph sz="half" idx="1"/>
          </p:nvPr>
        </p:nvSpPr>
        <p:spPr>
          <a:xfrm>
            <a:off x="226342" y="771444"/>
            <a:ext cx="10607039" cy="234177"/>
          </a:xfrm>
        </p:spPr>
        <p:txBody>
          <a:bodyPr>
            <a:noAutofit/>
          </a:bodyPr>
          <a:lstStyle/>
          <a:p>
            <a:r>
              <a:rPr lang="it-IT" sz="1400" dirty="0" smtClean="0">
                <a:solidFill>
                  <a:schemeClr val="tx1">
                    <a:lumMod val="60000"/>
                    <a:lumOff val="40000"/>
                  </a:schemeClr>
                </a:solidFill>
              </a:rPr>
              <a:t>Dell Single Monitor Arm – MSA14  |  </a:t>
            </a:r>
            <a:r>
              <a:rPr lang="pt-BR" sz="1400" dirty="0" smtClean="0">
                <a:solidFill>
                  <a:schemeClr val="tx1">
                    <a:lumMod val="60000"/>
                    <a:lumOff val="40000"/>
                  </a:schemeClr>
                </a:solidFill>
              </a:rPr>
              <a:t>Dell </a:t>
            </a:r>
            <a:r>
              <a:rPr lang="pt-BR" sz="1400" dirty="0">
                <a:solidFill>
                  <a:schemeClr val="tx1">
                    <a:lumMod val="60000"/>
                    <a:lumOff val="40000"/>
                  </a:schemeClr>
                </a:solidFill>
              </a:rPr>
              <a:t>Dual Monitor Arm </a:t>
            </a:r>
            <a:r>
              <a:rPr lang="it-IT" sz="1400" dirty="0">
                <a:solidFill>
                  <a:schemeClr val="tx1">
                    <a:lumMod val="60000"/>
                    <a:lumOff val="40000"/>
                  </a:schemeClr>
                </a:solidFill>
              </a:rPr>
              <a:t>–</a:t>
            </a:r>
            <a:r>
              <a:rPr lang="pt-BR" sz="1400" dirty="0" smtClean="0">
                <a:solidFill>
                  <a:schemeClr val="tx1">
                    <a:lumMod val="60000"/>
                    <a:lumOff val="40000"/>
                  </a:schemeClr>
                </a:solidFill>
              </a:rPr>
              <a:t> MDA17</a:t>
            </a:r>
            <a:endParaRPr lang="pt-BR"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772832066"/>
              </p:ext>
            </p:extLst>
          </p:nvPr>
        </p:nvGraphicFramePr>
        <p:xfrm>
          <a:off x="226341" y="1181354"/>
          <a:ext cx="11660859" cy="4921327"/>
        </p:xfrm>
        <a:graphic>
          <a:graphicData uri="http://schemas.openxmlformats.org/drawingml/2006/table">
            <a:tbl>
              <a:tblPr firstRow="1" bandRow="1"/>
              <a:tblGrid>
                <a:gridCol w="1443068"/>
                <a:gridCol w="4353886"/>
                <a:gridCol w="5863905"/>
              </a:tblGrid>
              <a:tr h="714558">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offer customers an option for mounting monitors to free up desk space for a more clutter-free working area with a completely adjustable view for one or two monitors.</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89233">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Knowledge workers and other commercial customers – anyone with a VESA-compatible monitor.</a:t>
                      </a:r>
                      <a:endParaRPr lang="en-US" sz="1100" b="0" baseline="0" dirty="0" smtClean="0">
                        <a:solidFill>
                          <a:srgbClr val="FF0000"/>
                        </a:solidFill>
                        <a:latin typeface="Arial" panose="020B0604020202020204" pitchFamily="34" charset="0"/>
                        <a:cs typeface="Arial" panose="020B0604020202020204" pitchFamily="34" charset="0"/>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r>
                        <a:rPr lang="en-US" sz="1200" b="0" i="0" kern="1200" dirty="0" smtClean="0">
                          <a:solidFill>
                            <a:schemeClr val="tx2"/>
                          </a:solidFill>
                          <a:latin typeface="+mj-lt"/>
                          <a:ea typeface="+mn-ea"/>
                          <a:cs typeface="+mn-cs"/>
                        </a:rPr>
                        <a:t>MSA14:</a:t>
                      </a:r>
                      <a:r>
                        <a:rPr lang="en-US" sz="1200" b="0" i="0" kern="1200" baseline="0" dirty="0" smtClean="0">
                          <a:solidFill>
                            <a:schemeClr val="tx2"/>
                          </a:solidFill>
                          <a:latin typeface="+mj-lt"/>
                          <a:ea typeface="+mn-ea"/>
                          <a:cs typeface="+mn-cs"/>
                        </a:rPr>
                        <a:t> </a:t>
                      </a:r>
                      <a:r>
                        <a:rPr lang="en-US" sz="1200" b="0" i="0" kern="1200" dirty="0" smtClean="0">
                          <a:solidFill>
                            <a:schemeClr val="tx2"/>
                          </a:solidFill>
                          <a:latin typeface="+mj-lt"/>
                          <a:ea typeface="+mn-ea"/>
                          <a:cs typeface="+mn-cs"/>
                        </a:rPr>
                        <a:t>Why it</a:t>
                      </a:r>
                      <a:r>
                        <a:rPr lang="en-US" sz="1200" b="0" i="0" kern="1200" baseline="0" dirty="0" smtClean="0">
                          <a:solidFill>
                            <a:schemeClr val="tx2"/>
                          </a:solidFill>
                          <a:latin typeface="+mj-lt"/>
                          <a:ea typeface="+mn-ea"/>
                          <a:cs typeface="+mn-cs"/>
                        </a:rPr>
                        <a:t> matters</a:t>
                      </a:r>
                      <a:endParaRPr lang="en-US" sz="1200" b="0" i="0" kern="1200" dirty="0">
                        <a:solidFill>
                          <a:schemeClr val="tx2"/>
                        </a:solidFill>
                        <a:latin typeface="+mj-lt"/>
                        <a:ea typeface="+mn-ea"/>
                        <a:cs typeface="+mn-cs"/>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pPr algn="l"/>
                      <a:r>
                        <a:rPr lang="en-US" sz="1200" i="0" dirty="0" smtClean="0">
                          <a:solidFill>
                            <a:schemeClr val="tx2"/>
                          </a:solidFill>
                          <a:latin typeface="+mj-lt"/>
                        </a:rPr>
                        <a:t>MDA17:</a:t>
                      </a:r>
                      <a:r>
                        <a:rPr lang="en-US" sz="1200" i="0" baseline="0" dirty="0" smtClean="0">
                          <a:solidFill>
                            <a:schemeClr val="tx2"/>
                          </a:solidFill>
                          <a:latin typeface="+mj-lt"/>
                        </a:rPr>
                        <a:t> </a:t>
                      </a:r>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48767">
                <a:tc>
                  <a:txBody>
                    <a:bodyPr/>
                    <a:lstStyle/>
                    <a:p>
                      <a:pPr algn="l"/>
                      <a:r>
                        <a:rPr lang="en-US" sz="1000" b="1" dirty="0" smtClean="0">
                          <a:solidFill>
                            <a:schemeClr val="bg2"/>
                          </a:solidFill>
                          <a:latin typeface="+mj-lt"/>
                        </a:rPr>
                        <a:t>Multi-adjustment capabilities</a:t>
                      </a:r>
                    </a:p>
                  </a:txBody>
                  <a:tcPr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Height adjustability, tilt, and swivel and pivot features maximize your viewing comfort and improve your productivity.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3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Users can adjust the monitors for more comfortable viewing. Monitors can be easily moved in unison or pivot individually up to 90 degrees clockwise </a:t>
                      </a:r>
                      <a:br>
                        <a:rPr lang="en-US" sz="1000" b="0" baseline="0" dirty="0" smtClean="0">
                          <a:solidFill>
                            <a:schemeClr val="bg2"/>
                          </a:solidFill>
                          <a:latin typeface="Arial" panose="020B0604020202020204" pitchFamily="34" charset="0"/>
                          <a:cs typeface="Arial" panose="020B0604020202020204" pitchFamily="34" charset="0"/>
                        </a:rPr>
                      </a:br>
                      <a:r>
                        <a:rPr lang="en-US" sz="1000" b="0" baseline="0" dirty="0" smtClean="0">
                          <a:solidFill>
                            <a:schemeClr val="bg2"/>
                          </a:solidFill>
                          <a:latin typeface="Arial" panose="020B0604020202020204" pitchFamily="34" charset="0"/>
                          <a:cs typeface="Arial" panose="020B0604020202020204" pitchFamily="34" charset="0"/>
                        </a:rPr>
                        <a:t>or anti-clockwise. </a:t>
                      </a:r>
                    </a:p>
                    <a:p>
                      <a:pPr marL="0" marR="0" indent="0" algn="l" defTabSz="777240" rtl="0" eaLnBrk="1" fontAlgn="auto" latinLnBrk="0" hangingPunct="1">
                        <a:lnSpc>
                          <a:spcPct val="100000"/>
                        </a:lnSpc>
                        <a:spcBef>
                          <a:spcPts val="0"/>
                        </a:spcBef>
                        <a:spcAft>
                          <a:spcPts val="3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Articulation and tilt provides customizable positions and more comfortable viewing angles. </a:t>
                      </a:r>
                    </a:p>
                    <a:p>
                      <a:pPr marL="0" marR="0" indent="0" algn="l" defTabSz="777240" rtl="0" eaLnBrk="1" fontAlgn="auto" latinLnBrk="0" hangingPunct="1">
                        <a:lnSpc>
                          <a:spcPct val="100000"/>
                        </a:lnSpc>
                        <a:spcBef>
                          <a:spcPts val="0"/>
                        </a:spcBef>
                        <a:spcAft>
                          <a:spcPts val="3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The adjustable handle allows for easy one-handed movement of both monitors in unison.</a:t>
                      </a:r>
                    </a:p>
                    <a:p>
                      <a:pPr marL="0" marR="0" indent="0" algn="l" defTabSz="777240" rtl="0" eaLnBrk="1" fontAlgn="auto" latinLnBrk="0" hangingPunct="1">
                        <a:lnSpc>
                          <a:spcPct val="100000"/>
                        </a:lnSpc>
                        <a:spcBef>
                          <a:spcPts val="0"/>
                        </a:spcBef>
                        <a:spcAft>
                          <a:spcPts val="30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Double swivel functionality allows for 180 degree turning of both monitors so you can easily share content with your peers.</a:t>
                      </a:r>
                    </a:p>
                  </a:txBody>
                  <a:tcPr anchor="ctr">
                    <a:lnL w="12700" cap="flat" cmpd="sng" algn="ctr">
                      <a:no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05153">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Easy set up</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Simple snap to the VESA mount at the back of the monitor without the need for screws. The Dell Single Monitor Arm supports monitors that weigh up to 20.5 pounds.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rgbClr val="000000"/>
                          </a:solidFill>
                          <a:latin typeface="Arial" panose="020B0604020202020204" pitchFamily="34" charset="0"/>
                          <a:cs typeface="Arial" panose="020B0604020202020204" pitchFamily="34" charset="0"/>
                        </a:rPr>
                        <a:t>The two adaptors provided on the arm can attach to any VESA compliant monitors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05153">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Keeps monitor off the desk, manages cable clutter</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spcAft>
                          <a:spcPts val="600"/>
                        </a:spcAft>
                      </a:pPr>
                      <a:r>
                        <a:rPr lang="en-US" sz="1000" b="0" dirty="0" smtClean="0">
                          <a:solidFill>
                            <a:schemeClr val="bg2"/>
                          </a:solidFill>
                          <a:latin typeface="Arial" panose="020B0604020202020204" pitchFamily="34" charset="0"/>
                          <a:cs typeface="Arial" panose="020B0604020202020204" pitchFamily="34" charset="0"/>
                        </a:rPr>
                        <a:t>With the arm, the monitor is off of the desk</a:t>
                      </a:r>
                      <a:r>
                        <a:rPr lang="en-US" sz="1000" b="0" baseline="0" dirty="0" smtClean="0">
                          <a:solidFill>
                            <a:schemeClr val="bg2"/>
                          </a:solidFill>
                          <a:latin typeface="Arial" panose="020B0604020202020204" pitchFamily="34" charset="0"/>
                          <a:cs typeface="Arial" panose="020B0604020202020204" pitchFamily="34" charset="0"/>
                        </a:rPr>
                        <a:t> surface, </a:t>
                      </a:r>
                      <a:r>
                        <a:rPr lang="en-US" sz="1000" b="0" dirty="0" smtClean="0">
                          <a:solidFill>
                            <a:schemeClr val="bg2"/>
                          </a:solidFill>
                          <a:latin typeface="Arial" panose="020B0604020202020204" pitchFamily="34" charset="0"/>
                          <a:cs typeface="Arial" panose="020B0604020202020204" pitchFamily="34" charset="0"/>
                        </a:rPr>
                        <a:t>freeing up work space </a:t>
                      </a:r>
                      <a:br>
                        <a:rPr lang="en-US" sz="1000" b="0" dirty="0" smtClean="0">
                          <a:solidFill>
                            <a:schemeClr val="bg2"/>
                          </a:solidFill>
                          <a:latin typeface="Arial" panose="020B0604020202020204" pitchFamily="34" charset="0"/>
                          <a:cs typeface="Arial" panose="020B0604020202020204" pitchFamily="34" charset="0"/>
                        </a:rPr>
                      </a:br>
                      <a:r>
                        <a:rPr lang="en-US" sz="1000" b="0" dirty="0" smtClean="0">
                          <a:solidFill>
                            <a:schemeClr val="bg2"/>
                          </a:solidFill>
                          <a:latin typeface="Arial" panose="020B0604020202020204" pitchFamily="34" charset="0"/>
                          <a:cs typeface="Arial" panose="020B0604020202020204" pitchFamily="34" charset="0"/>
                        </a:rPr>
                        <a:t>on the desk. When properly positioned, the integrated cable management feature keeps your desktop neat, offering both enhanced ergonomics and improved space utilization.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spcAft>
                          <a:spcPts val="600"/>
                        </a:spcAft>
                      </a:pPr>
                      <a:r>
                        <a:rPr lang="en-US" sz="1000" b="0" dirty="0" smtClean="0">
                          <a:solidFill>
                            <a:schemeClr val="bg2"/>
                          </a:solidFill>
                          <a:latin typeface="Arial" panose="020B0604020202020204" pitchFamily="34" charset="0"/>
                          <a:cs typeface="Arial" panose="020B0604020202020204" pitchFamily="34" charset="0"/>
                        </a:rPr>
                        <a:t>With the arm, the monitors are off of the desk</a:t>
                      </a:r>
                      <a:r>
                        <a:rPr lang="en-US" sz="1000" b="0" baseline="0" dirty="0" smtClean="0">
                          <a:solidFill>
                            <a:schemeClr val="bg2"/>
                          </a:solidFill>
                          <a:latin typeface="Arial" panose="020B0604020202020204" pitchFamily="34" charset="0"/>
                          <a:cs typeface="Arial" panose="020B0604020202020204" pitchFamily="34" charset="0"/>
                        </a:rPr>
                        <a:t> surface, </a:t>
                      </a:r>
                      <a:r>
                        <a:rPr lang="en-US" sz="1000" b="0" dirty="0" smtClean="0">
                          <a:solidFill>
                            <a:schemeClr val="bg2"/>
                          </a:solidFill>
                          <a:latin typeface="Arial" panose="020B0604020202020204" pitchFamily="34" charset="0"/>
                          <a:cs typeface="Arial" panose="020B0604020202020204" pitchFamily="34" charset="0"/>
                        </a:rPr>
                        <a:t>freeing up work space on the desk. An internal latch on the arm ensures that cables will be hidden from sight, freeing up space on your desk.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05153">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Tested and validated on Dell systems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rPr>
                        <a:t>It is supported by Dell Technical Support when used with a Dell system.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It is supported by Dell Technical Support when used with a Dell system.</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23" name="Group 22"/>
          <p:cNvGrpSpPr/>
          <p:nvPr/>
        </p:nvGrpSpPr>
        <p:grpSpPr>
          <a:xfrm flipV="1">
            <a:off x="245004" y="1091764"/>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17" name="Picture 6" descr="http://snpi.dell.com/snp/images/products/large/332-1235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538" y="508769"/>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11907" r="17081"/>
          <a:stretch/>
        </p:blipFill>
        <p:spPr>
          <a:xfrm>
            <a:off x="8170241" y="813290"/>
            <a:ext cx="2427763" cy="1920240"/>
          </a:xfrm>
          <a:prstGeom prst="rect">
            <a:avLst/>
          </a:prstGeom>
        </p:spPr>
      </p:pic>
      <p:grpSp>
        <p:nvGrpSpPr>
          <p:cNvPr id="22" name="Group 21"/>
          <p:cNvGrpSpPr/>
          <p:nvPr/>
        </p:nvGrpSpPr>
        <p:grpSpPr>
          <a:xfrm>
            <a:off x="7315571" y="67819"/>
            <a:ext cx="4739517" cy="707980"/>
            <a:chOff x="7315571" y="67819"/>
            <a:chExt cx="4739517" cy="707980"/>
          </a:xfrm>
        </p:grpSpPr>
        <p:grpSp>
          <p:nvGrpSpPr>
            <p:cNvPr id="29" name="Group 28"/>
            <p:cNvGrpSpPr/>
            <p:nvPr/>
          </p:nvGrpSpPr>
          <p:grpSpPr>
            <a:xfrm>
              <a:off x="11140688" y="70404"/>
              <a:ext cx="914400" cy="705395"/>
              <a:chOff x="10169456" y="72125"/>
              <a:chExt cx="914400" cy="705395"/>
            </a:xfrm>
          </p:grpSpPr>
          <p:sp>
            <p:nvSpPr>
              <p:cNvPr id="52" name="Rectangle 51"/>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53" name="Group 52"/>
              <p:cNvGrpSpPr>
                <a:grpSpLocks noChangeAspect="1"/>
              </p:cNvGrpSpPr>
              <p:nvPr/>
            </p:nvGrpSpPr>
            <p:grpSpPr>
              <a:xfrm>
                <a:off x="10489496" y="192642"/>
                <a:ext cx="274320" cy="433425"/>
                <a:chOff x="753554" y="5820246"/>
                <a:chExt cx="429260" cy="678230"/>
              </a:xfrm>
            </p:grpSpPr>
            <p:sp>
              <p:nvSpPr>
                <p:cNvPr id="54"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55"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56"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57"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58"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59"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pic>
          <p:nvPicPr>
            <p:cNvPr id="30" name="Picture 29"/>
            <p:cNvPicPr>
              <a:picLocks noChangeAspect="1"/>
            </p:cNvPicPr>
            <p:nvPr/>
          </p:nvPicPr>
          <p:blipFill rotWithShape="1">
            <a:blip r:embed="rId7" cstate="email">
              <a:extLst>
                <a:ext uri="{28A0092B-C50C-407E-A947-70E740481C1C}">
                  <a14:useLocalDpi xmlns:a14="http://schemas.microsoft.com/office/drawing/2010/main"/>
                </a:ext>
              </a:extLst>
            </a:blip>
            <a:srcRect l="10343" t="6413" r="9043" b="169"/>
            <a:stretch/>
          </p:blipFill>
          <p:spPr>
            <a:xfrm>
              <a:off x="8264654" y="67819"/>
              <a:ext cx="914399" cy="705395"/>
            </a:xfrm>
            <a:prstGeom prst="rect">
              <a:avLst/>
            </a:prstGeom>
          </p:spPr>
        </p:pic>
        <p:grpSp>
          <p:nvGrpSpPr>
            <p:cNvPr id="31" name="Group 30"/>
            <p:cNvGrpSpPr/>
            <p:nvPr/>
          </p:nvGrpSpPr>
          <p:grpSpPr>
            <a:xfrm>
              <a:off x="7315571" y="67819"/>
              <a:ext cx="914400" cy="705395"/>
              <a:chOff x="11130511" y="84667"/>
              <a:chExt cx="914400" cy="705395"/>
            </a:xfrm>
          </p:grpSpPr>
          <p:sp>
            <p:nvSpPr>
              <p:cNvPr id="45" name="Rectangle 44"/>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6" name="Group 45"/>
              <p:cNvGrpSpPr>
                <a:grpSpLocks noChangeAspect="1"/>
              </p:cNvGrpSpPr>
              <p:nvPr/>
            </p:nvGrpSpPr>
            <p:grpSpPr>
              <a:xfrm>
                <a:off x="11404831" y="205294"/>
                <a:ext cx="365760" cy="464141"/>
                <a:chOff x="700396" y="366353"/>
                <a:chExt cx="525543" cy="666902"/>
              </a:xfrm>
            </p:grpSpPr>
            <p:sp>
              <p:nvSpPr>
                <p:cNvPr id="4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5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5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32" name="Group 31"/>
            <p:cNvGrpSpPr>
              <a:grpSpLocks noChangeAspect="1"/>
            </p:cNvGrpSpPr>
            <p:nvPr/>
          </p:nvGrpSpPr>
          <p:grpSpPr>
            <a:xfrm>
              <a:off x="9222052" y="68474"/>
              <a:ext cx="914400" cy="704086"/>
              <a:chOff x="8083504" y="379370"/>
              <a:chExt cx="1204385" cy="927374"/>
            </a:xfrm>
          </p:grpSpPr>
          <p:sp>
            <p:nvSpPr>
              <p:cNvPr id="39"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40" name="Group 39"/>
              <p:cNvGrpSpPr/>
              <p:nvPr/>
            </p:nvGrpSpPr>
            <p:grpSpPr>
              <a:xfrm>
                <a:off x="8419625" y="481200"/>
                <a:ext cx="520700" cy="678993"/>
                <a:chOff x="703181" y="4463913"/>
                <a:chExt cx="520700" cy="678993"/>
              </a:xfrm>
            </p:grpSpPr>
            <p:sp>
              <p:nvSpPr>
                <p:cNvPr id="41"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2"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3"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4"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nvGrpSpPr>
            <p:cNvPr id="33" name="Group 32"/>
            <p:cNvGrpSpPr/>
            <p:nvPr/>
          </p:nvGrpSpPr>
          <p:grpSpPr>
            <a:xfrm>
              <a:off x="10183297" y="68472"/>
              <a:ext cx="914400" cy="704088"/>
              <a:chOff x="505092" y="3130474"/>
              <a:chExt cx="914400" cy="704088"/>
            </a:xfrm>
          </p:grpSpPr>
          <p:sp>
            <p:nvSpPr>
              <p:cNvPr id="34"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5" name="Group 34"/>
              <p:cNvGrpSpPr/>
              <p:nvPr/>
            </p:nvGrpSpPr>
            <p:grpSpPr>
              <a:xfrm>
                <a:off x="714246" y="3191091"/>
                <a:ext cx="494251" cy="574633"/>
                <a:chOff x="714246" y="3191091"/>
                <a:chExt cx="494251" cy="574633"/>
              </a:xfrm>
            </p:grpSpPr>
            <p:sp>
              <p:nvSpPr>
                <p:cNvPr id="36"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37"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38"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107884461"/>
      </p:ext>
    </p:extLst>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pPr defTabSz="1219170">
              <a:defRPr/>
            </a:pPr>
            <a:r>
              <a:rPr lang="en-US" sz="2400" dirty="0">
                <a:solidFill>
                  <a:schemeClr val="bg1"/>
                </a:solidFill>
              </a:rPr>
              <a:t>Dell Dual Monitor Stand – MDS14A </a:t>
            </a:r>
          </a:p>
        </p:txBody>
      </p:sp>
      <p:sp>
        <p:nvSpPr>
          <p:cNvPr id="6" name="Text Placeholder 5"/>
          <p:cNvSpPr>
            <a:spLocks noGrp="1"/>
          </p:cNvSpPr>
          <p:nvPr>
            <p:ph sz="half" idx="1"/>
          </p:nvPr>
        </p:nvSpPr>
        <p:spPr>
          <a:xfrm>
            <a:off x="226342" y="771444"/>
            <a:ext cx="10607039" cy="234177"/>
          </a:xfrm>
        </p:spPr>
        <p:txBody>
          <a:bodyPr>
            <a:noAutofit/>
          </a:bodyPr>
          <a:lstStyle/>
          <a:p>
            <a:r>
              <a:rPr lang="it-IT" sz="1400" dirty="0" smtClean="0">
                <a:solidFill>
                  <a:schemeClr val="tx1">
                    <a:lumMod val="60000"/>
                    <a:lumOff val="40000"/>
                  </a:schemeClr>
                </a:solidFill>
              </a:rPr>
              <a:t>View content across two monitors</a:t>
            </a:r>
            <a:endParaRPr lang="pt-BR"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1394262176"/>
              </p:ext>
            </p:extLst>
          </p:nvPr>
        </p:nvGraphicFramePr>
        <p:xfrm>
          <a:off x="226341" y="1393372"/>
          <a:ext cx="11358855" cy="3818208"/>
        </p:xfrm>
        <a:graphic>
          <a:graphicData uri="http://schemas.openxmlformats.org/drawingml/2006/table">
            <a:tbl>
              <a:tblPr firstRow="1" bandRow="1"/>
              <a:tblGrid>
                <a:gridCol w="2080631"/>
                <a:gridCol w="4303553"/>
                <a:gridCol w="4974671"/>
              </a:tblGrid>
              <a:tr h="909606">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offer customers an option for mounting two monitors to free up desk space for a more clutter-free working area.</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89233">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Knowledge workers and other commercial customers – anyone with a VESA-compatible monitor.</a:t>
                      </a:r>
                      <a:endParaRPr lang="en-US" sz="1100" b="0" baseline="0" dirty="0" smtClean="0">
                        <a:solidFill>
                          <a:srgbClr val="FF0000"/>
                        </a:solidFill>
                        <a:latin typeface="Arial" panose="020B0604020202020204" pitchFamily="34" charset="0"/>
                        <a:cs typeface="Arial" panose="020B0604020202020204" pitchFamily="34" charset="0"/>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endParaRPr lang="en-US" sz="1200" b="0" i="0" kern="1200" dirty="0">
                        <a:solidFill>
                          <a:schemeClr val="tx2"/>
                        </a:solidFill>
                        <a:latin typeface="+mj-lt"/>
                        <a:ea typeface="+mn-ea"/>
                        <a:cs typeface="+mn-cs"/>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48767">
                <a:tc>
                  <a:txBody>
                    <a:bodyPr/>
                    <a:lstStyle/>
                    <a:p>
                      <a:pPr algn="l"/>
                      <a:r>
                        <a:rPr lang="en-US" sz="1000" b="1" dirty="0" smtClean="0">
                          <a:solidFill>
                            <a:schemeClr val="bg2"/>
                          </a:solidFill>
                          <a:latin typeface="+mj-lt"/>
                        </a:rPr>
                        <a:t>Multi-adjustment capabilities</a:t>
                      </a:r>
                    </a:p>
                  </a:txBody>
                  <a:tcPr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Tilt, swivel and horizontally slide the monitors on the stand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Maximize your optimal viewing comfort and improve your productivity</a:t>
                      </a:r>
                    </a:p>
                  </a:txBody>
                  <a:tcPr anchor="ctr">
                    <a:lnL w="12700" cap="flat" cmpd="sng" algn="ctr">
                      <a:no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05153">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Easy set up</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rgbClr val="000000"/>
                          </a:solidFill>
                          <a:latin typeface="Arial" panose="020B0604020202020204" pitchFamily="34" charset="0"/>
                          <a:cs typeface="Arial" panose="020B0604020202020204" pitchFamily="34" charset="0"/>
                        </a:rPr>
                        <a:t>Two adaptors provided on the stand assure that the dual monitor stand can easily attach to any VESA-compliant monitor. This stand supports two monitors up to 24-inches in size.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rgbClr val="000000"/>
                          </a:solidFill>
                          <a:latin typeface="Arial" panose="020B0604020202020204" pitchFamily="34" charset="0"/>
                          <a:cs typeface="Arial" panose="020B0604020202020204" pitchFamily="34" charset="0"/>
                        </a:rPr>
                        <a:t>Enjoy improved productivity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05153">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U-shaped base and integrated cable management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spcAft>
                          <a:spcPts val="600"/>
                        </a:spcAft>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spcAft>
                          <a:spcPts val="600"/>
                        </a:spcAft>
                      </a:pPr>
                      <a:r>
                        <a:rPr lang="en-US" sz="1000" b="0" dirty="0" smtClean="0">
                          <a:solidFill>
                            <a:schemeClr val="bg2"/>
                          </a:solidFill>
                          <a:latin typeface="Arial" panose="020B0604020202020204" pitchFamily="34" charset="0"/>
                          <a:cs typeface="Arial" panose="020B0604020202020204" pitchFamily="34" charset="0"/>
                        </a:rPr>
                        <a:t>Frees</a:t>
                      </a:r>
                      <a:r>
                        <a:rPr lang="en-US" sz="1000" b="0" baseline="0" dirty="0" smtClean="0">
                          <a:solidFill>
                            <a:schemeClr val="bg2"/>
                          </a:solidFill>
                          <a:latin typeface="Arial" panose="020B0604020202020204" pitchFamily="34" charset="0"/>
                          <a:cs typeface="Arial" panose="020B0604020202020204" pitchFamily="34" charset="0"/>
                        </a:rPr>
                        <a:t> up space on your desk surface, and keeps your workspace uncluttered of cables.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05153">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Tested and validated on Dell systems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It is supported by Dell Technical Support when used with a Dell system.</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23" name="Group 22"/>
          <p:cNvGrpSpPr/>
          <p:nvPr/>
        </p:nvGrpSpPr>
        <p:grpSpPr>
          <a:xfrm flipV="1">
            <a:off x="245004" y="1091764"/>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4249" t="29725" r="22300" b="19144"/>
          <a:stretch/>
        </p:blipFill>
        <p:spPr>
          <a:xfrm>
            <a:off x="8193280" y="931475"/>
            <a:ext cx="3200400" cy="2150753"/>
          </a:xfrm>
          <a:prstGeom prst="rect">
            <a:avLst/>
          </a:prstGeom>
        </p:spPr>
      </p:pic>
      <p:grpSp>
        <p:nvGrpSpPr>
          <p:cNvPr id="16" name="Group 15"/>
          <p:cNvGrpSpPr/>
          <p:nvPr/>
        </p:nvGrpSpPr>
        <p:grpSpPr>
          <a:xfrm>
            <a:off x="7315571" y="67819"/>
            <a:ext cx="4739517" cy="707980"/>
            <a:chOff x="7315571" y="67819"/>
            <a:chExt cx="4739517" cy="707980"/>
          </a:xfrm>
        </p:grpSpPr>
        <p:grpSp>
          <p:nvGrpSpPr>
            <p:cNvPr id="17" name="Group 16"/>
            <p:cNvGrpSpPr/>
            <p:nvPr/>
          </p:nvGrpSpPr>
          <p:grpSpPr>
            <a:xfrm>
              <a:off x="11140688" y="70404"/>
              <a:ext cx="914400" cy="705395"/>
              <a:chOff x="10169456" y="72125"/>
              <a:chExt cx="914400" cy="705395"/>
            </a:xfrm>
          </p:grpSpPr>
          <p:sp>
            <p:nvSpPr>
              <p:cNvPr id="49" name="Rectangle 48"/>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50" name="Group 49"/>
              <p:cNvGrpSpPr>
                <a:grpSpLocks noChangeAspect="1"/>
              </p:cNvGrpSpPr>
              <p:nvPr/>
            </p:nvGrpSpPr>
            <p:grpSpPr>
              <a:xfrm>
                <a:off x="10489496" y="192642"/>
                <a:ext cx="274320" cy="433425"/>
                <a:chOff x="753554" y="5820246"/>
                <a:chExt cx="429260" cy="678230"/>
              </a:xfrm>
            </p:grpSpPr>
            <p:sp>
              <p:nvSpPr>
                <p:cNvPr id="51"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52"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53"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54"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55"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56"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8264654" y="67819"/>
              <a:ext cx="914399" cy="705395"/>
            </a:xfrm>
            <a:prstGeom prst="rect">
              <a:avLst/>
            </a:prstGeom>
          </p:spPr>
        </p:pic>
        <p:grpSp>
          <p:nvGrpSpPr>
            <p:cNvPr id="22" name="Group 21"/>
            <p:cNvGrpSpPr/>
            <p:nvPr/>
          </p:nvGrpSpPr>
          <p:grpSpPr>
            <a:xfrm>
              <a:off x="7315571" y="67819"/>
              <a:ext cx="914400" cy="705395"/>
              <a:chOff x="11130511" y="84667"/>
              <a:chExt cx="914400" cy="705395"/>
            </a:xfrm>
          </p:grpSpPr>
          <p:sp>
            <p:nvSpPr>
              <p:cNvPr id="42" name="Rectangle 41"/>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3" name="Group 42"/>
              <p:cNvGrpSpPr>
                <a:grpSpLocks noChangeAspect="1"/>
              </p:cNvGrpSpPr>
              <p:nvPr/>
            </p:nvGrpSpPr>
            <p:grpSpPr>
              <a:xfrm>
                <a:off x="11404831" y="205294"/>
                <a:ext cx="365760" cy="464141"/>
                <a:chOff x="700396" y="366353"/>
                <a:chExt cx="525543" cy="666902"/>
              </a:xfrm>
            </p:grpSpPr>
            <p:sp>
              <p:nvSpPr>
                <p:cNvPr id="44"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5"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6"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7"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8"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29" name="Group 28"/>
            <p:cNvGrpSpPr>
              <a:grpSpLocks noChangeAspect="1"/>
            </p:cNvGrpSpPr>
            <p:nvPr/>
          </p:nvGrpSpPr>
          <p:grpSpPr>
            <a:xfrm>
              <a:off x="9222052" y="68474"/>
              <a:ext cx="914400" cy="704086"/>
              <a:chOff x="8083504" y="379370"/>
              <a:chExt cx="1204385" cy="927374"/>
            </a:xfrm>
          </p:grpSpPr>
          <p:sp>
            <p:nvSpPr>
              <p:cNvPr id="36"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7" name="Group 36"/>
              <p:cNvGrpSpPr/>
              <p:nvPr/>
            </p:nvGrpSpPr>
            <p:grpSpPr>
              <a:xfrm>
                <a:off x="8419625" y="481200"/>
                <a:ext cx="520700" cy="678993"/>
                <a:chOff x="703181" y="4463913"/>
                <a:chExt cx="520700" cy="678993"/>
              </a:xfrm>
            </p:grpSpPr>
            <p:sp>
              <p:nvSpPr>
                <p:cNvPr id="38"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39"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0"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1"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nvGrpSpPr>
            <p:cNvPr id="30" name="Group 29"/>
            <p:cNvGrpSpPr/>
            <p:nvPr/>
          </p:nvGrpSpPr>
          <p:grpSpPr>
            <a:xfrm>
              <a:off x="10183297" y="68472"/>
              <a:ext cx="914400" cy="704088"/>
              <a:chOff x="505092" y="3130474"/>
              <a:chExt cx="914400" cy="704088"/>
            </a:xfrm>
          </p:grpSpPr>
          <p:sp>
            <p:nvSpPr>
              <p:cNvPr id="31"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2" name="Group 31"/>
              <p:cNvGrpSpPr/>
              <p:nvPr/>
            </p:nvGrpSpPr>
            <p:grpSpPr>
              <a:xfrm>
                <a:off x="714246" y="3191091"/>
                <a:ext cx="494251" cy="574633"/>
                <a:chOff x="714246" y="3191091"/>
                <a:chExt cx="494251" cy="574633"/>
              </a:xfrm>
            </p:grpSpPr>
            <p:sp>
              <p:nvSpPr>
                <p:cNvPr id="33"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34"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35"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581005891"/>
      </p:ext>
    </p:extLst>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342" y="362516"/>
            <a:ext cx="10746457" cy="511520"/>
          </a:xfrm>
        </p:spPr>
        <p:txBody>
          <a:bodyPr>
            <a:noAutofit/>
          </a:bodyPr>
          <a:lstStyle/>
          <a:p>
            <a:r>
              <a:rPr lang="en-US" sz="2400" dirty="0">
                <a:solidFill>
                  <a:schemeClr val="bg1"/>
                </a:solidFill>
              </a:rPr>
              <a:t>Dell Dock with Monitor Stand – DS1000</a:t>
            </a:r>
          </a:p>
        </p:txBody>
      </p:sp>
      <p:sp>
        <p:nvSpPr>
          <p:cNvPr id="6" name="Text Placeholder 5"/>
          <p:cNvSpPr>
            <a:spLocks noGrp="1"/>
          </p:cNvSpPr>
          <p:nvPr>
            <p:ph sz="half" idx="1"/>
          </p:nvPr>
        </p:nvSpPr>
        <p:spPr>
          <a:xfrm>
            <a:off x="226342" y="771444"/>
            <a:ext cx="10607039" cy="234177"/>
          </a:xfrm>
        </p:spPr>
        <p:txBody>
          <a:bodyPr>
            <a:noAutofit/>
          </a:bodyPr>
          <a:lstStyle/>
          <a:p>
            <a:r>
              <a:rPr lang="en-US" sz="1400" dirty="0" smtClean="0">
                <a:solidFill>
                  <a:schemeClr val="tx1">
                    <a:lumMod val="60000"/>
                    <a:lumOff val="40000"/>
                  </a:schemeClr>
                </a:solidFill>
              </a:rPr>
              <a:t>Integrated </a:t>
            </a:r>
            <a:r>
              <a:rPr lang="en-US" sz="1400" dirty="0">
                <a:solidFill>
                  <a:schemeClr val="tx1">
                    <a:lumMod val="60000"/>
                    <a:lumOff val="40000"/>
                  </a:schemeClr>
                </a:solidFill>
              </a:rPr>
              <a:t>display stand and USB Type-C </a:t>
            </a:r>
            <a:r>
              <a:rPr lang="en-US" sz="1400" dirty="0" smtClean="0">
                <a:solidFill>
                  <a:schemeClr val="tx1">
                    <a:lumMod val="60000"/>
                    <a:lumOff val="40000"/>
                  </a:schemeClr>
                </a:solidFill>
              </a:rPr>
              <a:t>dock</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3819793232"/>
              </p:ext>
            </p:extLst>
          </p:nvPr>
        </p:nvGraphicFramePr>
        <p:xfrm>
          <a:off x="226341" y="1240077"/>
          <a:ext cx="11543413" cy="4105987"/>
        </p:xfrm>
        <a:graphic>
          <a:graphicData uri="http://schemas.openxmlformats.org/drawingml/2006/table">
            <a:tbl>
              <a:tblPr firstRow="1" bandRow="1"/>
              <a:tblGrid>
                <a:gridCol w="1929630"/>
                <a:gridCol w="4496499"/>
                <a:gridCol w="5117284"/>
              </a:tblGrid>
              <a:tr h="714558">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offer the convenience of single-cable USB Type-C connectivity for monitors which don’t ordinarily come with that connectivity.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89233">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rgbClr val="0085C3"/>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Anyone needing a more simplified connectivity option who has a monitor with VESA-compatible stand currently.  </a:t>
                      </a:r>
                      <a:endParaRPr lang="en-US" sz="1100" b="0" baseline="0" dirty="0" smtClean="0">
                        <a:solidFill>
                          <a:srgbClr val="FF0000"/>
                        </a:solidFill>
                        <a:latin typeface="Arial" panose="020B0604020202020204" pitchFamily="34" charset="0"/>
                        <a:cs typeface="Arial" panose="020B0604020202020204" pitchFamily="34" charset="0"/>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pPr algn="l"/>
                      <a:endParaRPr lang="en-US" sz="1200" b="0" i="0" kern="1200" dirty="0">
                        <a:solidFill>
                          <a:schemeClr val="tx2"/>
                        </a:solidFill>
                        <a:latin typeface="+mj-lt"/>
                        <a:ea typeface="+mn-ea"/>
                        <a:cs typeface="+mn-cs"/>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48767">
                <a:tc>
                  <a:txBody>
                    <a:bodyPr/>
                    <a:lstStyle/>
                    <a:p>
                      <a:pPr algn="l"/>
                      <a:r>
                        <a:rPr lang="en-US" sz="1000" b="1" dirty="0" smtClean="0">
                          <a:solidFill>
                            <a:schemeClr val="bg2"/>
                          </a:solidFill>
                          <a:latin typeface="+mj-lt"/>
                        </a:rPr>
                        <a:t>Integrated Design with Superior Cable Management</a:t>
                      </a:r>
                    </a:p>
                  </a:txBody>
                  <a:tcPr anchor="ctr">
                    <a:lnL>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Combines the display stand and features of the Dell Dock into a singular integrated device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The small size and single cable connectivity allows for easy placement within a workspace. Enables 1 power cable to the wall for dock and display.</a:t>
                      </a:r>
                    </a:p>
                  </a:txBody>
                  <a:tcPr anchor="ctr">
                    <a:lnL w="12700" cap="flat" cmpd="sng" algn="ctr">
                      <a:no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05153">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Single cable connectivity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indent="-171450">
                        <a:lnSpc>
                          <a:spcPct val="100000"/>
                        </a:lnSpc>
                        <a:buFont typeface="Arial" panose="020B0604020202020204" pitchFamily="34" charset="0"/>
                        <a:buChar char="•"/>
                      </a:pPr>
                      <a:r>
                        <a:rPr lang="en-US" sz="1000" b="0" dirty="0" smtClean="0">
                          <a:solidFill>
                            <a:srgbClr val="000000"/>
                          </a:solidFill>
                          <a:latin typeface="Arial" panose="020B0604020202020204" pitchFamily="34" charset="0"/>
                          <a:cs typeface="Arial" panose="020B0604020202020204" pitchFamily="34" charset="0"/>
                        </a:rPr>
                        <a:t>Easily connect your system to video, power and data using the single USB Type-C cable.</a:t>
                      </a:r>
                    </a:p>
                    <a:p>
                      <a:pPr marL="171450" indent="-171450">
                        <a:lnSpc>
                          <a:spcPct val="100000"/>
                        </a:lnSpc>
                        <a:buFont typeface="Arial" panose="020B0604020202020204" pitchFamily="34" charset="0"/>
                        <a:buChar char="•"/>
                      </a:pPr>
                      <a:r>
                        <a:rPr lang="en-US" sz="1000" b="0" dirty="0" smtClean="0">
                          <a:solidFill>
                            <a:srgbClr val="000000"/>
                          </a:solidFill>
                          <a:latin typeface="Arial" panose="020B0604020202020204" pitchFamily="34" charset="0"/>
                          <a:cs typeface="Arial" panose="020B0604020202020204" pitchFamily="34" charset="0"/>
                        </a:rPr>
                        <a:t>Provides flexible display options through dual FHD displays or a single 4K UHD display at 30 Hz. Type-C connectivity is on  the leading edge of data, power and video performance.</a:t>
                      </a:r>
                    </a:p>
                    <a:p>
                      <a:pPr marL="171450" indent="-171450">
                        <a:lnSpc>
                          <a:spcPct val="100000"/>
                        </a:lnSpc>
                        <a:buFont typeface="Arial" panose="020B0604020202020204" pitchFamily="34" charset="0"/>
                        <a:buChar char="•"/>
                      </a:pPr>
                      <a:r>
                        <a:rPr lang="en-US" sz="1000" b="0" dirty="0" smtClean="0">
                          <a:solidFill>
                            <a:srgbClr val="000000"/>
                          </a:solidFill>
                          <a:latin typeface="Arial" panose="020B0604020202020204" pitchFamily="34" charset="0"/>
                          <a:cs typeface="Arial" panose="020B0604020202020204" pitchFamily="34" charset="0"/>
                        </a:rPr>
                        <a:t>Powers everyday peripherals (i.e. mice, smartphone, external storage) with 2 x USB 3.0 and 2 x USB 2.0 for added productivity and supports VESA quick release Dell E &amp; P &amp; UltraSharp series monitor (19" to 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rgbClr val="000000"/>
                          </a:solidFill>
                          <a:latin typeface="Arial" panose="020B0604020202020204" pitchFamily="34" charset="0"/>
                          <a:cs typeface="Arial" panose="020B0604020202020204" pitchFamily="34" charset="0"/>
                        </a:rPr>
                        <a:t>Enjoy improved productivity, with less</a:t>
                      </a:r>
                      <a:r>
                        <a:rPr lang="en-US" sz="1000" b="0" baseline="0" dirty="0" smtClean="0">
                          <a:solidFill>
                            <a:srgbClr val="000000"/>
                          </a:solidFill>
                          <a:latin typeface="Arial" panose="020B0604020202020204" pitchFamily="34" charset="0"/>
                          <a:cs typeface="Arial" panose="020B0604020202020204" pitchFamily="34" charset="0"/>
                        </a:rPr>
                        <a:t> cables cluttering the desk</a:t>
                      </a:r>
                      <a:endParaRPr lang="en-US" sz="1000" b="0" dirty="0" smtClean="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05153">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1" baseline="0" dirty="0" smtClean="0">
                          <a:solidFill>
                            <a:srgbClr val="000000"/>
                          </a:solidFill>
                          <a:latin typeface="Arial" panose="020B0604020202020204" pitchFamily="34" charset="0"/>
                          <a:cs typeface="Arial" panose="020B0604020202020204" pitchFamily="34" charset="0"/>
                        </a:rPr>
                        <a:t>One dock for all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spcAft>
                          <a:spcPts val="600"/>
                        </a:spcAft>
                      </a:pPr>
                      <a:r>
                        <a:rPr lang="en-US" sz="1000" b="0" dirty="0" smtClean="0">
                          <a:solidFill>
                            <a:schemeClr val="bg2"/>
                          </a:solidFill>
                          <a:latin typeface="Arial" panose="020B0604020202020204" pitchFamily="34" charset="0"/>
                          <a:cs typeface="Arial" panose="020B0604020202020204" pitchFamily="34" charset="0"/>
                        </a:rPr>
                        <a:t>Buy one model of dock for all of your compatible Dell notebooks and tablets. Universal docking solution with compatible non-Dell branded systems.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spcAft>
                          <a:spcPts val="600"/>
                        </a:spcAft>
                      </a:pPr>
                      <a:r>
                        <a:rPr lang="en-US" sz="1000" b="0" dirty="0" smtClean="0">
                          <a:solidFill>
                            <a:schemeClr val="bg2"/>
                          </a:solidFill>
                          <a:latin typeface="Arial" panose="020B0604020202020204" pitchFamily="34" charset="0"/>
                          <a:cs typeface="Arial" panose="020B0604020202020204" pitchFamily="34" charset="0"/>
                        </a:rPr>
                        <a:t>Frees</a:t>
                      </a:r>
                      <a:r>
                        <a:rPr lang="en-US" sz="1000" b="0" baseline="0" dirty="0" smtClean="0">
                          <a:solidFill>
                            <a:schemeClr val="bg2"/>
                          </a:solidFill>
                          <a:latin typeface="Arial" panose="020B0604020202020204" pitchFamily="34" charset="0"/>
                          <a:cs typeface="Arial" panose="020B0604020202020204" pitchFamily="34" charset="0"/>
                        </a:rPr>
                        <a:t> up space on your desk surface, and keeps your workspace uncluttered of cables.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45004" y="1091764"/>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6105" y="865943"/>
            <a:ext cx="1828800" cy="1749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315571" y="67819"/>
            <a:ext cx="4739517" cy="707980"/>
            <a:chOff x="7315571" y="67819"/>
            <a:chExt cx="4739517" cy="707980"/>
          </a:xfrm>
        </p:grpSpPr>
        <p:grpSp>
          <p:nvGrpSpPr>
            <p:cNvPr id="20" name="Group 19"/>
            <p:cNvGrpSpPr/>
            <p:nvPr/>
          </p:nvGrpSpPr>
          <p:grpSpPr>
            <a:xfrm>
              <a:off x="11140688" y="70404"/>
              <a:ext cx="914400" cy="705395"/>
              <a:chOff x="10169456" y="72125"/>
              <a:chExt cx="914400" cy="705395"/>
            </a:xfrm>
          </p:grpSpPr>
          <p:sp>
            <p:nvSpPr>
              <p:cNvPr id="50" name="Rectangle 49"/>
              <p:cNvSpPr/>
              <p:nvPr/>
            </p:nvSpPr>
            <p:spPr>
              <a:xfrm>
                <a:off x="10169456" y="72125"/>
                <a:ext cx="914400" cy="705395"/>
              </a:xfrm>
              <a:prstGeom prst="rect">
                <a:avLst/>
              </a:prstGeom>
              <a:solidFill>
                <a:srgbClr val="D0112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51" name="Group 50"/>
              <p:cNvGrpSpPr>
                <a:grpSpLocks noChangeAspect="1"/>
              </p:cNvGrpSpPr>
              <p:nvPr/>
            </p:nvGrpSpPr>
            <p:grpSpPr>
              <a:xfrm>
                <a:off x="10489496" y="192642"/>
                <a:ext cx="274320" cy="433425"/>
                <a:chOff x="753554" y="5820246"/>
                <a:chExt cx="429260" cy="678230"/>
              </a:xfrm>
            </p:grpSpPr>
            <p:sp>
              <p:nvSpPr>
                <p:cNvPr id="52" name="object 34"/>
                <p:cNvSpPr/>
                <p:nvPr/>
              </p:nvSpPr>
              <p:spPr>
                <a:xfrm>
                  <a:off x="877319" y="6097495"/>
                  <a:ext cx="119380" cy="242147"/>
                </a:xfrm>
                <a:custGeom>
                  <a:avLst/>
                  <a:gdLst/>
                  <a:ahLst/>
                  <a:cxnLst/>
                  <a:rect l="l" t="t" r="r" b="b"/>
                  <a:pathLst>
                    <a:path w="89534" h="181610">
                      <a:moveTo>
                        <a:pt x="49822" y="181114"/>
                      </a:moveTo>
                      <a:lnTo>
                        <a:pt x="49822" y="17233"/>
                      </a:lnTo>
                      <a:lnTo>
                        <a:pt x="49822" y="7632"/>
                      </a:lnTo>
                      <a:lnTo>
                        <a:pt x="41973" y="0"/>
                      </a:lnTo>
                      <a:lnTo>
                        <a:pt x="3050" y="8064"/>
                      </a:lnTo>
                      <a:lnTo>
                        <a:pt x="0" y="15709"/>
                      </a:lnTo>
                      <a:lnTo>
                        <a:pt x="4247" y="21637"/>
                      </a:lnTo>
                      <a:lnTo>
                        <a:pt x="15608" y="25638"/>
                      </a:lnTo>
                      <a:lnTo>
                        <a:pt x="32007" y="28043"/>
                      </a:lnTo>
                      <a:lnTo>
                        <a:pt x="51371" y="29184"/>
                      </a:lnTo>
                      <a:lnTo>
                        <a:pt x="60670" y="29344"/>
                      </a:lnTo>
                      <a:lnTo>
                        <a:pt x="70705" y="29327"/>
                      </a:lnTo>
                      <a:lnTo>
                        <a:pt x="80576" y="29191"/>
                      </a:lnTo>
                      <a:lnTo>
                        <a:pt x="89382" y="28994"/>
                      </a:lnTo>
                    </a:path>
                  </a:pathLst>
                </a:custGeom>
                <a:ln w="19392">
                  <a:solidFill>
                    <a:srgbClr val="FFFFFF"/>
                  </a:solidFill>
                </a:ln>
              </p:spPr>
              <p:txBody>
                <a:bodyPr wrap="square" lIns="0" tIns="0" rIns="0" bIns="0" rtlCol="0"/>
                <a:lstStyle/>
                <a:p>
                  <a:endParaRPr sz="2400" dirty="0"/>
                </a:p>
              </p:txBody>
            </p:sp>
            <p:sp>
              <p:nvSpPr>
                <p:cNvPr id="53" name="object 35"/>
                <p:cNvSpPr/>
                <p:nvPr/>
              </p:nvSpPr>
              <p:spPr>
                <a:xfrm>
                  <a:off x="993075" y="6097495"/>
                  <a:ext cx="68580" cy="242147"/>
                </a:xfrm>
                <a:custGeom>
                  <a:avLst/>
                  <a:gdLst/>
                  <a:ahLst/>
                  <a:cxnLst/>
                  <a:rect l="l" t="t" r="r" b="b"/>
                  <a:pathLst>
                    <a:path w="51434" h="181610">
                      <a:moveTo>
                        <a:pt x="1104" y="181114"/>
                      </a:moveTo>
                      <a:lnTo>
                        <a:pt x="1104" y="17233"/>
                      </a:lnTo>
                      <a:lnTo>
                        <a:pt x="1104" y="7632"/>
                      </a:lnTo>
                      <a:lnTo>
                        <a:pt x="8953" y="0"/>
                      </a:lnTo>
                      <a:lnTo>
                        <a:pt x="47876" y="8064"/>
                      </a:lnTo>
                      <a:lnTo>
                        <a:pt x="50927" y="15709"/>
                      </a:lnTo>
                      <a:lnTo>
                        <a:pt x="46723" y="21610"/>
                      </a:lnTo>
                      <a:lnTo>
                        <a:pt x="35474" y="25603"/>
                      </a:lnTo>
                      <a:lnTo>
                        <a:pt x="19219" y="28015"/>
                      </a:lnTo>
                      <a:lnTo>
                        <a:pt x="0" y="29171"/>
                      </a:lnTo>
                    </a:path>
                  </a:pathLst>
                </a:custGeom>
                <a:ln w="19392">
                  <a:solidFill>
                    <a:srgbClr val="FFFFFF"/>
                  </a:solidFill>
                </a:ln>
              </p:spPr>
              <p:txBody>
                <a:bodyPr wrap="square" lIns="0" tIns="0" rIns="0" bIns="0" rtlCol="0"/>
                <a:lstStyle/>
                <a:p>
                  <a:endParaRPr sz="2400" dirty="0"/>
                </a:p>
              </p:txBody>
            </p:sp>
            <p:sp>
              <p:nvSpPr>
                <p:cNvPr id="54" name="object 36"/>
                <p:cNvSpPr/>
                <p:nvPr/>
              </p:nvSpPr>
              <p:spPr>
                <a:xfrm>
                  <a:off x="753554" y="5820246"/>
                  <a:ext cx="429260" cy="578273"/>
                </a:xfrm>
                <a:custGeom>
                  <a:avLst/>
                  <a:gdLst/>
                  <a:ahLst/>
                  <a:cxnLst/>
                  <a:rect l="l" t="t" r="r" b="b"/>
                  <a:pathLst>
                    <a:path w="321944" h="433704">
                      <a:moveTo>
                        <a:pt x="229196" y="433362"/>
                      </a:moveTo>
                      <a:lnTo>
                        <a:pt x="282581" y="310313"/>
                      </a:lnTo>
                      <a:lnTo>
                        <a:pt x="309995" y="241025"/>
                      </a:lnTo>
                      <a:lnTo>
                        <a:pt x="320095" y="200052"/>
                      </a:lnTo>
                      <a:lnTo>
                        <a:pt x="321538" y="161950"/>
                      </a:lnTo>
                      <a:lnTo>
                        <a:pt x="315285" y="117679"/>
                      </a:lnTo>
                      <a:lnTo>
                        <a:pt x="297956" y="78651"/>
                      </a:lnTo>
                      <a:lnTo>
                        <a:pt x="271695" y="46118"/>
                      </a:lnTo>
                      <a:lnTo>
                        <a:pt x="238648" y="21331"/>
                      </a:lnTo>
                      <a:lnTo>
                        <a:pt x="200957" y="5541"/>
                      </a:lnTo>
                      <a:lnTo>
                        <a:pt x="160769" y="0"/>
                      </a:lnTo>
                      <a:lnTo>
                        <a:pt x="120576" y="5541"/>
                      </a:lnTo>
                      <a:lnTo>
                        <a:pt x="82884" y="21331"/>
                      </a:lnTo>
                      <a:lnTo>
                        <a:pt x="49837" y="46118"/>
                      </a:lnTo>
                      <a:lnTo>
                        <a:pt x="23579" y="78651"/>
                      </a:lnTo>
                      <a:lnTo>
                        <a:pt x="6252" y="117679"/>
                      </a:lnTo>
                      <a:lnTo>
                        <a:pt x="0" y="161950"/>
                      </a:lnTo>
                      <a:lnTo>
                        <a:pt x="14259" y="229057"/>
                      </a:lnTo>
                      <a:lnTo>
                        <a:pt x="45631" y="319611"/>
                      </a:lnTo>
                      <a:lnTo>
                        <a:pt x="77002" y="399187"/>
                      </a:lnTo>
                      <a:lnTo>
                        <a:pt x="91262" y="433362"/>
                      </a:lnTo>
                      <a:lnTo>
                        <a:pt x="229196" y="433362"/>
                      </a:lnTo>
                      <a:close/>
                    </a:path>
                  </a:pathLst>
                </a:custGeom>
                <a:ln w="19392">
                  <a:solidFill>
                    <a:srgbClr val="FFFFFF"/>
                  </a:solidFill>
                </a:ln>
              </p:spPr>
              <p:txBody>
                <a:bodyPr wrap="square" lIns="0" tIns="0" rIns="0" bIns="0" rtlCol="0"/>
                <a:lstStyle/>
                <a:p>
                  <a:endParaRPr sz="2400" dirty="0"/>
                </a:p>
              </p:txBody>
            </p:sp>
            <p:sp>
              <p:nvSpPr>
                <p:cNvPr id="55" name="object 37"/>
                <p:cNvSpPr/>
                <p:nvPr/>
              </p:nvSpPr>
              <p:spPr>
                <a:xfrm>
                  <a:off x="876659" y="6421709"/>
                  <a:ext cx="183727" cy="26247"/>
                </a:xfrm>
                <a:custGeom>
                  <a:avLst/>
                  <a:gdLst/>
                  <a:ahLst/>
                  <a:cxnLst/>
                  <a:rect l="l" t="t" r="r" b="b"/>
                  <a:pathLst>
                    <a:path w="137795" h="19685">
                      <a:moveTo>
                        <a:pt x="0" y="19392"/>
                      </a:moveTo>
                      <a:lnTo>
                        <a:pt x="137744" y="19392"/>
                      </a:lnTo>
                      <a:lnTo>
                        <a:pt x="137744" y="0"/>
                      </a:lnTo>
                      <a:lnTo>
                        <a:pt x="0" y="0"/>
                      </a:lnTo>
                      <a:lnTo>
                        <a:pt x="0" y="19392"/>
                      </a:lnTo>
                      <a:close/>
                    </a:path>
                  </a:pathLst>
                </a:custGeom>
                <a:solidFill>
                  <a:srgbClr val="FFFFFF"/>
                </a:solidFill>
              </p:spPr>
              <p:txBody>
                <a:bodyPr wrap="square" lIns="0" tIns="0" rIns="0" bIns="0" rtlCol="0"/>
                <a:lstStyle/>
                <a:p>
                  <a:endParaRPr sz="2400" dirty="0"/>
                </a:p>
              </p:txBody>
            </p:sp>
            <p:sp>
              <p:nvSpPr>
                <p:cNvPr id="56" name="object 38"/>
                <p:cNvSpPr/>
                <p:nvPr/>
              </p:nvSpPr>
              <p:spPr>
                <a:xfrm>
                  <a:off x="890341" y="6453629"/>
                  <a:ext cx="156633" cy="26247"/>
                </a:xfrm>
                <a:custGeom>
                  <a:avLst/>
                  <a:gdLst/>
                  <a:ahLst/>
                  <a:cxnLst/>
                  <a:rect l="l" t="t" r="r" b="b"/>
                  <a:pathLst>
                    <a:path w="117475" h="19685">
                      <a:moveTo>
                        <a:pt x="0" y="19392"/>
                      </a:moveTo>
                      <a:lnTo>
                        <a:pt x="117233" y="19392"/>
                      </a:lnTo>
                      <a:lnTo>
                        <a:pt x="117233" y="0"/>
                      </a:lnTo>
                      <a:lnTo>
                        <a:pt x="0" y="0"/>
                      </a:lnTo>
                      <a:lnTo>
                        <a:pt x="0" y="19392"/>
                      </a:lnTo>
                      <a:close/>
                    </a:path>
                  </a:pathLst>
                </a:custGeom>
                <a:solidFill>
                  <a:srgbClr val="FFFFFF"/>
                </a:solidFill>
              </p:spPr>
              <p:txBody>
                <a:bodyPr wrap="square" lIns="0" tIns="0" rIns="0" bIns="0" rtlCol="0"/>
                <a:lstStyle/>
                <a:p>
                  <a:endParaRPr sz="2400" dirty="0"/>
                </a:p>
              </p:txBody>
            </p:sp>
            <p:sp>
              <p:nvSpPr>
                <p:cNvPr id="57" name="object 39"/>
                <p:cNvSpPr/>
                <p:nvPr/>
              </p:nvSpPr>
              <p:spPr>
                <a:xfrm>
                  <a:off x="923565" y="6498476"/>
                  <a:ext cx="90593" cy="0"/>
                </a:xfrm>
                <a:custGeom>
                  <a:avLst/>
                  <a:gdLst/>
                  <a:ahLst/>
                  <a:cxnLst/>
                  <a:rect l="l" t="t" r="r" b="b"/>
                  <a:pathLst>
                    <a:path w="67945">
                      <a:moveTo>
                        <a:pt x="67398" y="0"/>
                      </a:moveTo>
                      <a:lnTo>
                        <a:pt x="0" y="0"/>
                      </a:lnTo>
                    </a:path>
                  </a:pathLst>
                </a:custGeom>
                <a:ln w="19392">
                  <a:solidFill>
                    <a:srgbClr val="FFFFFF"/>
                  </a:solidFill>
                </a:ln>
              </p:spPr>
              <p:txBody>
                <a:bodyPr wrap="square" lIns="0" tIns="0" rIns="0" bIns="0" rtlCol="0"/>
                <a:lstStyle/>
                <a:p>
                  <a:endParaRPr sz="2400" dirty="0"/>
                </a:p>
              </p:txBody>
            </p:sp>
          </p:grpSp>
        </p:grpSp>
        <p:pic>
          <p:nvPicPr>
            <p:cNvPr id="22" name="Picture 21"/>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8264654" y="67819"/>
              <a:ext cx="914399" cy="705395"/>
            </a:xfrm>
            <a:prstGeom prst="rect">
              <a:avLst/>
            </a:prstGeom>
          </p:spPr>
        </p:pic>
        <p:grpSp>
          <p:nvGrpSpPr>
            <p:cNvPr id="29" name="Group 28"/>
            <p:cNvGrpSpPr/>
            <p:nvPr/>
          </p:nvGrpSpPr>
          <p:grpSpPr>
            <a:xfrm>
              <a:off x="7315571" y="67819"/>
              <a:ext cx="914400" cy="705395"/>
              <a:chOff x="11130511" y="84667"/>
              <a:chExt cx="914400" cy="705395"/>
            </a:xfrm>
          </p:grpSpPr>
          <p:sp>
            <p:nvSpPr>
              <p:cNvPr id="43" name="Rectangle 42"/>
              <p:cNvSpPr/>
              <p:nvPr/>
            </p:nvSpPr>
            <p:spPr>
              <a:xfrm>
                <a:off x="11130511" y="84667"/>
                <a:ext cx="914400" cy="705395"/>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44" name="Group 43"/>
              <p:cNvGrpSpPr>
                <a:grpSpLocks noChangeAspect="1"/>
              </p:cNvGrpSpPr>
              <p:nvPr/>
            </p:nvGrpSpPr>
            <p:grpSpPr>
              <a:xfrm>
                <a:off x="11404831" y="205294"/>
                <a:ext cx="365760" cy="464141"/>
                <a:chOff x="700396" y="366353"/>
                <a:chExt cx="525543" cy="666902"/>
              </a:xfrm>
            </p:grpSpPr>
            <p:sp>
              <p:nvSpPr>
                <p:cNvPr id="45"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6"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7"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8"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9"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nvGrpSpPr>
            <p:cNvPr id="30" name="Group 29"/>
            <p:cNvGrpSpPr>
              <a:grpSpLocks noChangeAspect="1"/>
            </p:cNvGrpSpPr>
            <p:nvPr/>
          </p:nvGrpSpPr>
          <p:grpSpPr>
            <a:xfrm>
              <a:off x="9222052" y="68474"/>
              <a:ext cx="914400" cy="704086"/>
              <a:chOff x="8083504" y="379370"/>
              <a:chExt cx="1204385" cy="927374"/>
            </a:xfrm>
          </p:grpSpPr>
          <p:sp>
            <p:nvSpPr>
              <p:cNvPr id="37"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38" name="Group 37"/>
              <p:cNvGrpSpPr/>
              <p:nvPr/>
            </p:nvGrpSpPr>
            <p:grpSpPr>
              <a:xfrm>
                <a:off x="8419625" y="481200"/>
                <a:ext cx="520700" cy="678993"/>
                <a:chOff x="703181" y="4463913"/>
                <a:chExt cx="520700" cy="678993"/>
              </a:xfrm>
            </p:grpSpPr>
            <p:sp>
              <p:nvSpPr>
                <p:cNvPr id="39"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0"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1"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2"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nvGrpSpPr>
            <p:cNvPr id="31" name="Group 30"/>
            <p:cNvGrpSpPr/>
            <p:nvPr/>
          </p:nvGrpSpPr>
          <p:grpSpPr>
            <a:xfrm>
              <a:off x="10183297" y="68472"/>
              <a:ext cx="914400" cy="704088"/>
              <a:chOff x="505092" y="3130474"/>
              <a:chExt cx="914400" cy="704088"/>
            </a:xfrm>
          </p:grpSpPr>
          <p:sp>
            <p:nvSpPr>
              <p:cNvPr id="32"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3" name="Group 32"/>
              <p:cNvGrpSpPr/>
              <p:nvPr/>
            </p:nvGrpSpPr>
            <p:grpSpPr>
              <a:xfrm>
                <a:off x="714246" y="3191091"/>
                <a:ext cx="494251" cy="574633"/>
                <a:chOff x="714246" y="3191091"/>
                <a:chExt cx="494251" cy="574633"/>
              </a:xfrm>
            </p:grpSpPr>
            <p:sp>
              <p:nvSpPr>
                <p:cNvPr id="34"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35"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36"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808493831"/>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grpSp>
        <p:nvGrpSpPr>
          <p:cNvPr id="7" name="Group 6"/>
          <p:cNvGrpSpPr/>
          <p:nvPr/>
        </p:nvGrpSpPr>
        <p:grpSpPr>
          <a:xfrm>
            <a:off x="-1082" y="0"/>
            <a:ext cx="12193082" cy="5777559"/>
            <a:chOff x="-1082" y="0"/>
            <a:chExt cx="12193082" cy="5777559"/>
          </a:xfrm>
        </p:grpSpPr>
        <p:grpSp>
          <p:nvGrpSpPr>
            <p:cNvPr id="4" name="Group 3"/>
            <p:cNvGrpSpPr/>
            <p:nvPr/>
          </p:nvGrpSpPr>
          <p:grpSpPr>
            <a:xfrm>
              <a:off x="-1082" y="0"/>
              <a:ext cx="12193082" cy="5777559"/>
              <a:chOff x="-1082" y="-1"/>
              <a:chExt cx="12193082" cy="5777559"/>
            </a:xfrm>
          </p:grpSpPr>
          <p:pic>
            <p:nvPicPr>
              <p:cNvPr id="28" name="Picture 2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2" y="-1"/>
                <a:ext cx="12193082" cy="5777559"/>
              </a:xfrm>
              <a:prstGeom prst="rect">
                <a:avLst/>
              </a:prstGeom>
            </p:spPr>
          </p:pic>
          <p:grpSp>
            <p:nvGrpSpPr>
              <p:cNvPr id="6" name="Group 5"/>
              <p:cNvGrpSpPr/>
              <p:nvPr/>
            </p:nvGrpSpPr>
            <p:grpSpPr>
              <a:xfrm>
                <a:off x="404293" y="1800014"/>
                <a:ext cx="7378575" cy="2156234"/>
                <a:chOff x="546906" y="1800014"/>
                <a:chExt cx="7378575" cy="2156234"/>
              </a:xfrm>
            </p:grpSpPr>
            <p:sp>
              <p:nvSpPr>
                <p:cNvPr id="5" name="TextBox 4"/>
                <p:cNvSpPr txBox="1"/>
                <p:nvPr/>
              </p:nvSpPr>
              <p:spPr>
                <a:xfrm>
                  <a:off x="546906" y="3253869"/>
                  <a:ext cx="6399178" cy="523220"/>
                </a:xfrm>
                <a:prstGeom prst="rect">
                  <a:avLst/>
                </a:prstGeom>
                <a:noFill/>
              </p:spPr>
              <p:txBody>
                <a:bodyPr wrap="square" rtlCol="0">
                  <a:spAutoFit/>
                </a:bodyPr>
                <a:lstStyle/>
                <a:p>
                  <a:r>
                    <a:rPr lang="en-US" sz="2800" dirty="0" smtClean="0">
                      <a:solidFill>
                        <a:srgbClr val="444444"/>
                      </a:solidFill>
                    </a:rPr>
                    <a:t>Designed to fit your needs and budget. </a:t>
                  </a:r>
                  <a:endParaRPr lang="en-US" sz="2800" dirty="0">
                    <a:solidFill>
                      <a:srgbClr val="444444"/>
                    </a:solidFill>
                  </a:endParaRPr>
                </a:p>
              </p:txBody>
            </p:sp>
            <p:sp>
              <p:nvSpPr>
                <p:cNvPr id="19" name="TextBox 18"/>
                <p:cNvSpPr txBox="1"/>
                <p:nvPr/>
              </p:nvSpPr>
              <p:spPr>
                <a:xfrm>
                  <a:off x="546906" y="1800014"/>
                  <a:ext cx="7378575" cy="1446550"/>
                </a:xfrm>
                <a:prstGeom prst="rect">
                  <a:avLst/>
                </a:prstGeom>
                <a:noFill/>
              </p:spPr>
              <p:txBody>
                <a:bodyPr wrap="square" rtlCol="0">
                  <a:spAutoFit/>
                </a:bodyPr>
                <a:lstStyle/>
                <a:p>
                  <a:r>
                    <a:rPr lang="en-US" sz="4400" b="1" dirty="0" smtClean="0">
                      <a:solidFill>
                        <a:srgbClr val="444444"/>
                      </a:solidFill>
                    </a:rPr>
                    <a:t>Dell Projectors &amp; Conference Displays  </a:t>
                  </a:r>
                  <a:endParaRPr lang="en-US" sz="4400" b="1" dirty="0">
                    <a:solidFill>
                      <a:srgbClr val="444444"/>
                    </a:solidFill>
                  </a:endParaRPr>
                </a:p>
              </p:txBody>
            </p:sp>
            <p:grpSp>
              <p:nvGrpSpPr>
                <p:cNvPr id="16" name="Group 15"/>
                <p:cNvGrpSpPr/>
                <p:nvPr/>
              </p:nvGrpSpPr>
              <p:grpSpPr>
                <a:xfrm flipV="1">
                  <a:off x="691675" y="3870309"/>
                  <a:ext cx="3590284" cy="85939"/>
                  <a:chOff x="-2198599" y="3158843"/>
                  <a:chExt cx="2559474" cy="273977"/>
                </a:xfrm>
              </p:grpSpPr>
              <p:sp>
                <p:nvSpPr>
                  <p:cNvPr id="17" name="Rectangle 16"/>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8" name="Rectangle 17"/>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grpSp>
          <p:sp>
            <p:nvSpPr>
              <p:cNvPr id="20" name="TextBox 19">
                <a:hlinkClick r:id="rId5"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9164" r="4713" b="26903"/>
              <a:stretch/>
            </p:blipFill>
            <p:spPr>
              <a:xfrm>
                <a:off x="6461899" y="864066"/>
                <a:ext cx="5576303" cy="3741490"/>
              </a:xfrm>
              <a:prstGeom prst="rect">
                <a:avLst/>
              </a:prstGeom>
            </p:spPr>
          </p:pic>
        </p:gr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6636" y="3529162"/>
              <a:ext cx="2286000" cy="1248162"/>
            </a:xfrm>
            <a:prstGeom prst="rect">
              <a:avLst/>
            </a:prstGeom>
          </p:spPr>
        </p:pic>
      </p:grpSp>
    </p:spTree>
    <p:extLst>
      <p:ext uri="{BB962C8B-B14F-4D97-AF65-F5344CB8AC3E}">
        <p14:creationId xmlns:p14="http://schemas.microsoft.com/office/powerpoint/2010/main" val="616194058"/>
      </p:ext>
    </p:extLst>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flipV="1">
            <a:off x="341029" y="916972"/>
            <a:ext cx="2279352" cy="45719"/>
            <a:chOff x="-2198599" y="3158843"/>
            <a:chExt cx="2559474" cy="273977"/>
          </a:xfrm>
        </p:grpSpPr>
        <p:sp>
          <p:nvSpPr>
            <p:cNvPr id="49" name="Rectangle 48"/>
            <p:cNvSpPr/>
            <p:nvPr/>
          </p:nvSpPr>
          <p:spPr>
            <a:xfrm flipV="1">
              <a:off x="-2198599" y="3158843"/>
              <a:ext cx="512613" cy="273977"/>
            </a:xfrm>
            <a:prstGeom prst="rect">
              <a:avLst/>
            </a:prstGeom>
            <a:solidFill>
              <a:srgbClr val="6E2585"/>
            </a:solidFill>
            <a:ln w="25400" cap="flat" cmpd="sng" algn="ctr">
              <a:noFill/>
              <a:prstDash val="solid"/>
            </a:ln>
            <a:effectLst/>
          </p:spPr>
          <p:txBody>
            <a:bodyPr rIns="137160" rtlCol="0" anchor="ctr"/>
            <a:lstStyle/>
            <a:p>
              <a:pPr algn="r">
                <a:defRPr/>
              </a:pPr>
              <a:endParaRPr lang="en-US" b="1" kern="0" dirty="0" smtClean="0">
                <a:solidFill>
                  <a:prstClr val="white"/>
                </a:solidFill>
                <a:latin typeface="Museo Sans For Dell" panose="02000000000000000000" pitchFamily="2" charset="0"/>
              </a:endParaRPr>
            </a:p>
          </p:txBody>
        </p:sp>
        <p:sp>
          <p:nvSpPr>
            <p:cNvPr id="50" name="Rectangle 49"/>
            <p:cNvSpPr/>
            <p:nvPr/>
          </p:nvSpPr>
          <p:spPr>
            <a:xfrm flipV="1">
              <a:off x="-1176889" y="3158843"/>
              <a:ext cx="512613" cy="273977"/>
            </a:xfrm>
            <a:prstGeom prst="rect">
              <a:avLst/>
            </a:prstGeom>
            <a:solidFill>
              <a:srgbClr val="C0D34A"/>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sp>
          <p:nvSpPr>
            <p:cNvPr id="51" name="Rectangle 50"/>
            <p:cNvSpPr/>
            <p:nvPr/>
          </p:nvSpPr>
          <p:spPr>
            <a:xfrm flipV="1">
              <a:off x="-665362" y="3158843"/>
              <a:ext cx="512613" cy="273977"/>
            </a:xfrm>
            <a:prstGeom prst="rect">
              <a:avLst/>
            </a:prstGeom>
            <a:solidFill>
              <a:srgbClr val="F2AF00"/>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sp>
          <p:nvSpPr>
            <p:cNvPr id="52" name="Rectangle 51"/>
            <p:cNvSpPr/>
            <p:nvPr/>
          </p:nvSpPr>
          <p:spPr>
            <a:xfrm flipV="1">
              <a:off x="-153877" y="3158843"/>
              <a:ext cx="514752" cy="273977"/>
            </a:xfrm>
            <a:prstGeom prst="rect">
              <a:avLst/>
            </a:prstGeom>
            <a:solidFill>
              <a:srgbClr val="D74324"/>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sp>
          <p:nvSpPr>
            <p:cNvPr id="53" name="Rectangle 52"/>
            <p:cNvSpPr/>
            <p:nvPr/>
          </p:nvSpPr>
          <p:spPr>
            <a:xfrm flipV="1">
              <a:off x="-1690028" y="3158843"/>
              <a:ext cx="514752" cy="273977"/>
            </a:xfrm>
            <a:prstGeom prst="rect">
              <a:avLst/>
            </a:prstGeom>
            <a:solidFill>
              <a:srgbClr val="77CAC7"/>
            </a:solidFill>
            <a:ln w="25400" cap="flat" cmpd="sng" algn="ctr">
              <a:noFill/>
              <a:prstDash val="solid"/>
            </a:ln>
            <a:effectLst/>
          </p:spPr>
          <p:txBody>
            <a:bodyPr rtlCol="0" anchor="ctr"/>
            <a:lstStyle/>
            <a:p>
              <a:pPr algn="r">
                <a:defRPr/>
              </a:pPr>
              <a:endParaRPr lang="en-US" b="1" kern="0" dirty="0" smtClean="0">
                <a:solidFill>
                  <a:prstClr val="white"/>
                </a:solidFill>
                <a:latin typeface="Museo Sans For Dell" panose="02000000000000000000" pitchFamily="2" charset="0"/>
              </a:endParaRPr>
            </a:p>
          </p:txBody>
        </p:sp>
      </p:grpSp>
      <p:cxnSp>
        <p:nvCxnSpPr>
          <p:cNvPr id="60" name="Straight Connector 59"/>
          <p:cNvCxnSpPr/>
          <p:nvPr/>
        </p:nvCxnSpPr>
        <p:spPr>
          <a:xfrm>
            <a:off x="424919" y="2324149"/>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24919" y="3282334"/>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24919" y="4130575"/>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24919" y="5164781"/>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12273" y="1440456"/>
            <a:ext cx="6149149" cy="798680"/>
            <a:chOff x="228383" y="1440456"/>
            <a:chExt cx="6149149" cy="798680"/>
          </a:xfrm>
        </p:grpSpPr>
        <p:sp>
          <p:nvSpPr>
            <p:cNvPr id="55" name="TextBox 54"/>
            <p:cNvSpPr txBox="1"/>
            <p:nvPr/>
          </p:nvSpPr>
          <p:spPr>
            <a:xfrm>
              <a:off x="228383" y="1498761"/>
              <a:ext cx="872041"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4"/>
                  </a:solidFill>
                </a:rPr>
                <a:t>1</a:t>
              </a:r>
            </a:p>
          </p:txBody>
        </p:sp>
        <p:sp>
          <p:nvSpPr>
            <p:cNvPr id="64" name="TextBox 63"/>
            <p:cNvSpPr txBox="1"/>
            <p:nvPr/>
          </p:nvSpPr>
          <p:spPr>
            <a:xfrm>
              <a:off x="762353" y="1440456"/>
              <a:ext cx="5615179" cy="798680"/>
            </a:xfrm>
            <a:prstGeom prst="rect">
              <a:avLst/>
            </a:prstGeom>
            <a:noFill/>
          </p:spPr>
          <p:txBody>
            <a:bodyPr wrap="square" lIns="91440" tIns="45720" rIns="91440" bIns="45720" rtlCol="0">
              <a:spAutoFit/>
            </a:bodyPr>
            <a:lstStyle/>
            <a:p>
              <a:pPr fontAlgn="base">
                <a:lnSpc>
                  <a:spcPct val="90000"/>
                </a:lnSpc>
                <a:spcBef>
                  <a:spcPts val="1200"/>
                </a:spcBef>
                <a:spcAft>
                  <a:spcPts val="600"/>
                </a:spcAft>
                <a:buClr>
                  <a:srgbClr val="0085C3"/>
                </a:buClr>
              </a:pPr>
              <a:r>
                <a:rPr lang="en-US" sz="1700" b="1" dirty="0" smtClean="0">
                  <a:solidFill>
                    <a:schemeClr val="accent4"/>
                  </a:solidFill>
                </a:rPr>
                <a:t>Comprehensive portfolio: </a:t>
              </a:r>
              <a:r>
                <a:rPr lang="en-US" sz="1700" dirty="0">
                  <a:solidFill>
                    <a:srgbClr val="000000"/>
                  </a:solidFill>
                </a:rPr>
                <a:t>Range of traditional, mobile, </a:t>
              </a:r>
              <a:r>
                <a:rPr lang="en-US" sz="1700" dirty="0" smtClean="0">
                  <a:solidFill>
                    <a:srgbClr val="000000"/>
                  </a:solidFill>
                </a:rPr>
                <a:t>network, laser </a:t>
              </a:r>
              <a:r>
                <a:rPr lang="en-US" sz="1700" dirty="0">
                  <a:solidFill>
                    <a:srgbClr val="000000"/>
                  </a:solidFill>
                </a:rPr>
                <a:t>or interactive projectors and large format displays to fit </a:t>
              </a:r>
              <a:r>
                <a:rPr lang="en-US" sz="1700" dirty="0" smtClean="0">
                  <a:solidFill>
                    <a:srgbClr val="000000"/>
                  </a:solidFill>
                </a:rPr>
                <a:t>your customers’ needs and budgets.</a:t>
              </a:r>
              <a:endParaRPr lang="en-US" sz="1700" dirty="0">
                <a:solidFill>
                  <a:srgbClr val="000000"/>
                </a:solidFill>
              </a:endParaRPr>
            </a:p>
          </p:txBody>
        </p:sp>
      </p:grpSp>
      <p:grpSp>
        <p:nvGrpSpPr>
          <p:cNvPr id="6" name="Group 5"/>
          <p:cNvGrpSpPr/>
          <p:nvPr/>
        </p:nvGrpSpPr>
        <p:grpSpPr>
          <a:xfrm>
            <a:off x="312273" y="3367372"/>
            <a:ext cx="6056246" cy="683329"/>
            <a:chOff x="228383" y="3375761"/>
            <a:chExt cx="6056246" cy="683329"/>
          </a:xfrm>
        </p:grpSpPr>
        <p:sp>
          <p:nvSpPr>
            <p:cNvPr id="57" name="TextBox 56"/>
            <p:cNvSpPr txBox="1"/>
            <p:nvPr/>
          </p:nvSpPr>
          <p:spPr>
            <a:xfrm>
              <a:off x="228383" y="3375761"/>
              <a:ext cx="872040"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4"/>
                  </a:solidFill>
                </a:rPr>
                <a:t>3</a:t>
              </a:r>
            </a:p>
          </p:txBody>
        </p:sp>
        <p:sp>
          <p:nvSpPr>
            <p:cNvPr id="65" name="TextBox 64"/>
            <p:cNvSpPr txBox="1"/>
            <p:nvPr/>
          </p:nvSpPr>
          <p:spPr>
            <a:xfrm>
              <a:off x="761257" y="3441381"/>
              <a:ext cx="5523372" cy="563231"/>
            </a:xfrm>
            <a:prstGeom prst="rect">
              <a:avLst/>
            </a:prstGeom>
            <a:noFill/>
          </p:spPr>
          <p:txBody>
            <a:bodyPr wrap="square" lIns="91440" tIns="45720" rIns="91440" bIns="45720" rtlCol="0">
              <a:spAutoFit/>
            </a:bodyPr>
            <a:lstStyle/>
            <a:p>
              <a:pPr fontAlgn="base">
                <a:lnSpc>
                  <a:spcPct val="90000"/>
                </a:lnSpc>
                <a:spcBef>
                  <a:spcPts val="1200"/>
                </a:spcBef>
                <a:spcAft>
                  <a:spcPts val="600"/>
                </a:spcAft>
                <a:buClr>
                  <a:srgbClr val="0085C3"/>
                </a:buClr>
              </a:pPr>
              <a:r>
                <a:rPr lang="en-US" sz="1700" b="1" dirty="0" smtClean="0">
                  <a:solidFill>
                    <a:schemeClr val="accent4"/>
                  </a:solidFill>
                </a:rPr>
                <a:t>Simple deployment: </a:t>
              </a:r>
              <a:r>
                <a:rPr lang="en-US" sz="1700" dirty="0">
                  <a:solidFill>
                    <a:srgbClr val="000000"/>
                  </a:solidFill>
                </a:rPr>
                <a:t>Easy to deploy </a:t>
              </a:r>
              <a:r>
                <a:rPr lang="en-US" sz="1700" dirty="0" smtClean="0">
                  <a:solidFill>
                    <a:srgbClr val="000000"/>
                  </a:solidFill>
                </a:rPr>
                <a:t>and use </a:t>
              </a:r>
              <a:r>
                <a:rPr lang="en-US" sz="1700" dirty="0">
                  <a:solidFill>
                    <a:srgbClr val="000000"/>
                  </a:solidFill>
                </a:rPr>
                <a:t>with enterprise-class security </a:t>
              </a:r>
              <a:r>
                <a:rPr lang="en-US" sz="1700" dirty="0" smtClean="0">
                  <a:solidFill>
                    <a:srgbClr val="000000"/>
                  </a:solidFill>
                </a:rPr>
                <a:t>and </a:t>
              </a:r>
              <a:r>
                <a:rPr lang="en-US" sz="1700" dirty="0">
                  <a:solidFill>
                    <a:srgbClr val="000000"/>
                  </a:solidFill>
                </a:rPr>
                <a:t>world-class </a:t>
              </a:r>
              <a:r>
                <a:rPr lang="en-US" sz="1700" dirty="0" smtClean="0">
                  <a:solidFill>
                    <a:srgbClr val="000000"/>
                  </a:solidFill>
                </a:rPr>
                <a:t>support. </a:t>
              </a:r>
              <a:endParaRPr lang="en-US" sz="1700" dirty="0">
                <a:solidFill>
                  <a:srgbClr val="000000"/>
                </a:solidFill>
              </a:endParaRPr>
            </a:p>
          </p:txBody>
        </p:sp>
      </p:grpSp>
      <p:grpSp>
        <p:nvGrpSpPr>
          <p:cNvPr id="4" name="Group 3"/>
          <p:cNvGrpSpPr/>
          <p:nvPr/>
        </p:nvGrpSpPr>
        <p:grpSpPr>
          <a:xfrm>
            <a:off x="312273" y="2424258"/>
            <a:ext cx="6056246" cy="798680"/>
            <a:chOff x="228383" y="2424258"/>
            <a:chExt cx="6056246" cy="798680"/>
          </a:xfrm>
        </p:grpSpPr>
        <p:sp>
          <p:nvSpPr>
            <p:cNvPr id="56" name="TextBox 55"/>
            <p:cNvSpPr txBox="1"/>
            <p:nvPr/>
          </p:nvSpPr>
          <p:spPr>
            <a:xfrm>
              <a:off x="228383" y="2452639"/>
              <a:ext cx="872040"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4"/>
                  </a:solidFill>
                </a:rPr>
                <a:t>2</a:t>
              </a:r>
            </a:p>
          </p:txBody>
        </p:sp>
        <p:sp>
          <p:nvSpPr>
            <p:cNvPr id="66" name="TextBox 65"/>
            <p:cNvSpPr txBox="1"/>
            <p:nvPr/>
          </p:nvSpPr>
          <p:spPr>
            <a:xfrm>
              <a:off x="761257" y="2424258"/>
              <a:ext cx="5523372" cy="798680"/>
            </a:xfrm>
            <a:prstGeom prst="rect">
              <a:avLst/>
            </a:prstGeom>
            <a:noFill/>
          </p:spPr>
          <p:txBody>
            <a:bodyPr wrap="square" lIns="91440" tIns="45720" rIns="91440" bIns="45720" rtlCol="0">
              <a:spAutoFit/>
            </a:bodyPr>
            <a:lstStyle/>
            <a:p>
              <a:pPr fontAlgn="base">
                <a:lnSpc>
                  <a:spcPct val="90000"/>
                </a:lnSpc>
                <a:spcBef>
                  <a:spcPts val="1200"/>
                </a:spcBef>
                <a:spcAft>
                  <a:spcPts val="600"/>
                </a:spcAft>
                <a:buClr>
                  <a:srgbClr val="0085C3"/>
                </a:buClr>
              </a:pPr>
              <a:r>
                <a:rPr lang="en-US" sz="1700" b="1" dirty="0" smtClean="0">
                  <a:solidFill>
                    <a:schemeClr val="accent4"/>
                  </a:solidFill>
                </a:rPr>
                <a:t>Easy to connect: </a:t>
              </a:r>
              <a:r>
                <a:rPr lang="en-US" sz="1700" dirty="0">
                  <a:solidFill>
                    <a:srgbClr val="000000"/>
                  </a:solidFill>
                </a:rPr>
                <a:t>Enhanced collaboration features and advanced connectivity options to laptops, </a:t>
              </a:r>
              <a:r>
                <a:rPr lang="en-US" sz="1700" dirty="0" smtClean="0">
                  <a:solidFill>
                    <a:srgbClr val="000000"/>
                  </a:solidFill>
                </a:rPr>
                <a:t>tablets </a:t>
              </a:r>
              <a:r>
                <a:rPr lang="en-US" sz="1700" dirty="0">
                  <a:solidFill>
                    <a:srgbClr val="000000"/>
                  </a:solidFill>
                </a:rPr>
                <a:t>and other </a:t>
              </a:r>
              <a:r>
                <a:rPr lang="en-US" sz="1700" dirty="0" smtClean="0">
                  <a:solidFill>
                    <a:srgbClr val="000000"/>
                  </a:solidFill>
                </a:rPr>
                <a:t>devices.</a:t>
              </a:r>
              <a:endParaRPr lang="en-US" sz="1700" dirty="0">
                <a:solidFill>
                  <a:srgbClr val="000000"/>
                </a:solidFill>
              </a:endParaRPr>
            </a:p>
          </p:txBody>
        </p:sp>
      </p:grpSp>
      <p:grpSp>
        <p:nvGrpSpPr>
          <p:cNvPr id="7" name="Group 6"/>
          <p:cNvGrpSpPr/>
          <p:nvPr/>
        </p:nvGrpSpPr>
        <p:grpSpPr>
          <a:xfrm>
            <a:off x="312273" y="4265203"/>
            <a:ext cx="6149148" cy="798680"/>
            <a:chOff x="228383" y="4265203"/>
            <a:chExt cx="6149148" cy="798680"/>
          </a:xfrm>
        </p:grpSpPr>
        <p:sp>
          <p:nvSpPr>
            <p:cNvPr id="58" name="TextBox 57"/>
            <p:cNvSpPr txBox="1"/>
            <p:nvPr/>
          </p:nvSpPr>
          <p:spPr>
            <a:xfrm>
              <a:off x="228383" y="4279102"/>
              <a:ext cx="872040"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4"/>
                  </a:solidFill>
                </a:rPr>
                <a:t>4</a:t>
              </a:r>
            </a:p>
          </p:txBody>
        </p:sp>
        <p:sp>
          <p:nvSpPr>
            <p:cNvPr id="67" name="TextBox 66"/>
            <p:cNvSpPr txBox="1"/>
            <p:nvPr/>
          </p:nvSpPr>
          <p:spPr>
            <a:xfrm>
              <a:off x="761256" y="4265203"/>
              <a:ext cx="5616275" cy="798680"/>
            </a:xfrm>
            <a:prstGeom prst="rect">
              <a:avLst/>
            </a:prstGeom>
            <a:noFill/>
          </p:spPr>
          <p:txBody>
            <a:bodyPr wrap="square" lIns="91440" tIns="45720" rIns="91440" bIns="45720" rtlCol="0">
              <a:spAutoFit/>
            </a:bodyPr>
            <a:lstStyle/>
            <a:p>
              <a:pPr fontAlgn="base">
                <a:lnSpc>
                  <a:spcPct val="90000"/>
                </a:lnSpc>
                <a:spcBef>
                  <a:spcPts val="1200"/>
                </a:spcBef>
                <a:spcAft>
                  <a:spcPts val="600"/>
                </a:spcAft>
                <a:buClr>
                  <a:srgbClr val="0085C3"/>
                </a:buClr>
              </a:pPr>
              <a:r>
                <a:rPr lang="en-US" sz="1700" b="1" dirty="0" smtClean="0">
                  <a:solidFill>
                    <a:schemeClr val="accent4"/>
                  </a:solidFill>
                </a:rPr>
                <a:t>Innovative technologies: </a:t>
              </a:r>
              <a:r>
                <a:rPr lang="en-US" sz="1700" dirty="0" smtClean="0">
                  <a:solidFill>
                    <a:schemeClr val="bg2"/>
                  </a:solidFill>
                </a:rPr>
                <a:t>A variety of innovative technologies, such as interactive touch, laser light sources, 4K ultra short throw capabilities.</a:t>
              </a:r>
              <a:endParaRPr lang="en-US" sz="1700" b="1" dirty="0">
                <a:solidFill>
                  <a:schemeClr val="accent3"/>
                </a:solidFill>
              </a:endParaRPr>
            </a:p>
          </p:txBody>
        </p:sp>
      </p:grpSp>
      <p:grpSp>
        <p:nvGrpSpPr>
          <p:cNvPr id="8" name="Group 7"/>
          <p:cNvGrpSpPr/>
          <p:nvPr/>
        </p:nvGrpSpPr>
        <p:grpSpPr>
          <a:xfrm>
            <a:off x="312273" y="5269242"/>
            <a:ext cx="6214361" cy="683329"/>
            <a:chOff x="228383" y="5269242"/>
            <a:chExt cx="6214361" cy="683329"/>
          </a:xfrm>
        </p:grpSpPr>
        <p:sp>
          <p:nvSpPr>
            <p:cNvPr id="59" name="TextBox 58"/>
            <p:cNvSpPr txBox="1"/>
            <p:nvPr/>
          </p:nvSpPr>
          <p:spPr>
            <a:xfrm>
              <a:off x="228383" y="5269242"/>
              <a:ext cx="872040"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4"/>
                  </a:solidFill>
                </a:rPr>
                <a:t>5</a:t>
              </a:r>
            </a:p>
          </p:txBody>
        </p:sp>
        <p:sp>
          <p:nvSpPr>
            <p:cNvPr id="68" name="TextBox 67"/>
            <p:cNvSpPr txBox="1"/>
            <p:nvPr/>
          </p:nvSpPr>
          <p:spPr>
            <a:xfrm>
              <a:off x="761257" y="5331921"/>
              <a:ext cx="5681487" cy="563231"/>
            </a:xfrm>
            <a:prstGeom prst="rect">
              <a:avLst/>
            </a:prstGeom>
            <a:noFill/>
          </p:spPr>
          <p:txBody>
            <a:bodyPr wrap="square" lIns="91440" tIns="45720" rIns="91440" bIns="45720" rtlCol="0">
              <a:spAutoFit/>
            </a:bodyPr>
            <a:lstStyle/>
            <a:p>
              <a:pPr fontAlgn="base">
                <a:lnSpc>
                  <a:spcPct val="90000"/>
                </a:lnSpc>
                <a:spcBef>
                  <a:spcPts val="1200"/>
                </a:spcBef>
                <a:spcAft>
                  <a:spcPts val="600"/>
                </a:spcAft>
                <a:buClr>
                  <a:srgbClr val="0085C3"/>
                </a:buClr>
              </a:pPr>
              <a:r>
                <a:rPr lang="en-US" sz="1700" b="1" dirty="0" smtClean="0">
                  <a:solidFill>
                    <a:schemeClr val="accent4"/>
                  </a:solidFill>
                </a:rPr>
                <a:t>Outstanding warranty: </a:t>
              </a:r>
              <a:r>
                <a:rPr lang="en-US" sz="1700" dirty="0" smtClean="0">
                  <a:solidFill>
                    <a:srgbClr val="000000"/>
                  </a:solidFill>
                </a:rPr>
                <a:t>Advanced Exchange Service on projectors and large format monitors. </a:t>
              </a:r>
              <a:endParaRPr lang="en-US" sz="1700" dirty="0">
                <a:solidFill>
                  <a:srgbClr val="000000"/>
                </a:solidFill>
              </a:endParaRPr>
            </a:p>
          </p:txBody>
        </p:sp>
      </p:grpSp>
      <p:sp>
        <p:nvSpPr>
          <p:cNvPr id="34" name="TextBox 33"/>
          <p:cNvSpPr txBox="1"/>
          <p:nvPr/>
        </p:nvSpPr>
        <p:spPr>
          <a:xfrm>
            <a:off x="341029" y="314233"/>
            <a:ext cx="10953128" cy="59419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eaLnBrk="1" hangingPunct="1">
              <a:lnSpc>
                <a:spcPct val="90000"/>
              </a:lnSpc>
              <a:defRPr b="0" cap="none" baseline="0">
                <a:solidFill>
                  <a:schemeClr val="bg1"/>
                </a:solidFill>
                <a:latin typeface="+mn-lt"/>
                <a:ea typeface="Museo Sans For Dell" panose="02000000000000000000" pitchFamily="2" charset="0"/>
                <a:cs typeface="+mj-cs"/>
              </a:defRPr>
            </a:lvl1pPr>
            <a:lvl2pPr eaLnBrk="1" hangingPunct="1">
              <a:lnSpc>
                <a:spcPct val="80000"/>
              </a:lnSpc>
              <a:defRPr sz="3200" b="1">
                <a:solidFill>
                  <a:schemeClr val="accent1"/>
                </a:solidFill>
                <a:latin typeface="Arial Black" pitchFamily="34" charset="0"/>
              </a:defRPr>
            </a:lvl2pPr>
            <a:lvl3pPr eaLnBrk="1" hangingPunct="1">
              <a:lnSpc>
                <a:spcPct val="80000"/>
              </a:lnSpc>
              <a:defRPr sz="3200" b="1">
                <a:solidFill>
                  <a:schemeClr val="accent1"/>
                </a:solidFill>
                <a:latin typeface="Arial Black" pitchFamily="34" charset="0"/>
              </a:defRPr>
            </a:lvl3pPr>
            <a:lvl4pPr eaLnBrk="1" hangingPunct="1">
              <a:lnSpc>
                <a:spcPct val="80000"/>
              </a:lnSpc>
              <a:defRPr sz="3200" b="1">
                <a:solidFill>
                  <a:schemeClr val="accent1"/>
                </a:solidFill>
                <a:latin typeface="Arial Black" pitchFamily="34" charset="0"/>
              </a:defRPr>
            </a:lvl4pPr>
            <a:lvl5pPr eaLnBrk="1" hangingPunct="1">
              <a:lnSpc>
                <a:spcPct val="80000"/>
              </a:lnSpc>
              <a:defRPr sz="3200" b="1">
                <a:solidFill>
                  <a:schemeClr val="accent1"/>
                </a:solidFill>
                <a:latin typeface="Arial Black" pitchFamily="34" charset="0"/>
              </a:defRPr>
            </a:lvl5pPr>
            <a:lvl6pPr marL="457200" fontAlgn="base">
              <a:lnSpc>
                <a:spcPct val="70000"/>
              </a:lnSpc>
              <a:spcBef>
                <a:spcPct val="0"/>
              </a:spcBef>
              <a:spcAft>
                <a:spcPct val="0"/>
              </a:spcAft>
              <a:defRPr sz="4400" b="1">
                <a:solidFill>
                  <a:schemeClr val="accent1"/>
                </a:solidFill>
                <a:latin typeface="Arial Black" pitchFamily="34" charset="0"/>
              </a:defRPr>
            </a:lvl6pPr>
            <a:lvl7pPr marL="914400" fontAlgn="base">
              <a:lnSpc>
                <a:spcPct val="70000"/>
              </a:lnSpc>
              <a:spcBef>
                <a:spcPct val="0"/>
              </a:spcBef>
              <a:spcAft>
                <a:spcPct val="0"/>
              </a:spcAft>
              <a:defRPr sz="4400" b="1">
                <a:solidFill>
                  <a:schemeClr val="accent1"/>
                </a:solidFill>
                <a:latin typeface="Arial Black" pitchFamily="34" charset="0"/>
              </a:defRPr>
            </a:lvl7pPr>
            <a:lvl8pPr marL="1371600" fontAlgn="base">
              <a:lnSpc>
                <a:spcPct val="70000"/>
              </a:lnSpc>
              <a:spcBef>
                <a:spcPct val="0"/>
              </a:spcBef>
              <a:spcAft>
                <a:spcPct val="0"/>
              </a:spcAft>
              <a:defRPr sz="4400" b="1">
                <a:solidFill>
                  <a:schemeClr val="accent1"/>
                </a:solidFill>
                <a:latin typeface="Arial Black" pitchFamily="34" charset="0"/>
              </a:defRPr>
            </a:lvl8pPr>
            <a:lvl9pPr marL="1828800" fontAlgn="base">
              <a:lnSpc>
                <a:spcPct val="70000"/>
              </a:lnSpc>
              <a:spcBef>
                <a:spcPct val="0"/>
              </a:spcBef>
              <a:spcAft>
                <a:spcPct val="0"/>
              </a:spcAft>
              <a:defRPr sz="4400" b="1">
                <a:solidFill>
                  <a:schemeClr val="accent1"/>
                </a:solidFill>
                <a:latin typeface="Arial Black" pitchFamily="34" charset="0"/>
              </a:defRPr>
            </a:lvl9pPr>
          </a:lstStyle>
          <a:p>
            <a:pPr fontAlgn="base">
              <a:spcBef>
                <a:spcPct val="0"/>
              </a:spcBef>
              <a:spcAft>
                <a:spcPct val="0"/>
              </a:spcAft>
            </a:pPr>
            <a:r>
              <a:rPr lang="en-US" sz="3600" dirty="0" smtClean="0">
                <a:solidFill>
                  <a:srgbClr val="0085C3"/>
                </a:solidFill>
              </a:rPr>
              <a:t>Why Dell: </a:t>
            </a:r>
            <a:r>
              <a:rPr lang="en-US" sz="3600" dirty="0" smtClean="0">
                <a:solidFill>
                  <a:srgbClr val="007DB8"/>
                </a:solidFill>
              </a:rPr>
              <a:t>Projectors &amp; Conference Room Displays</a:t>
            </a:r>
            <a:endParaRPr lang="en-US" sz="3600" dirty="0">
              <a:solidFill>
                <a:srgbClr val="0085C3"/>
              </a:solidFill>
            </a:endParaRPr>
          </a:p>
        </p:txBody>
      </p:sp>
      <p:sp>
        <p:nvSpPr>
          <p:cNvPr id="27" name="TextBox 1">
            <a:hlinkClick r:id="rId3"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2851" r="2557" b="9412"/>
          <a:stretch/>
        </p:blipFill>
        <p:spPr>
          <a:xfrm>
            <a:off x="7291431" y="1090569"/>
            <a:ext cx="4900569" cy="2608976"/>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30" t="11208" r="17904" b="24957"/>
          <a:stretch/>
        </p:blipFill>
        <p:spPr>
          <a:xfrm>
            <a:off x="7281017" y="3777239"/>
            <a:ext cx="4910983" cy="2521009"/>
          </a:xfrm>
          <a:prstGeom prst="rect">
            <a:avLst/>
          </a:prstGeom>
        </p:spPr>
      </p:pic>
    </p:spTree>
    <p:extLst>
      <p:ext uri="{BB962C8B-B14F-4D97-AF65-F5344CB8AC3E}">
        <p14:creationId xmlns:p14="http://schemas.microsoft.com/office/powerpoint/2010/main" val="216970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196" y="362515"/>
            <a:ext cx="11716883" cy="853440"/>
          </a:xfrm>
        </p:spPr>
        <p:txBody>
          <a:bodyPr>
            <a:noAutofit/>
          </a:bodyPr>
          <a:lstStyle/>
          <a:p>
            <a:r>
              <a:rPr lang="en-US" sz="3600" dirty="0"/>
              <a:t>Dell Large Format Displays and Projectors</a:t>
            </a:r>
          </a:p>
        </p:txBody>
      </p:sp>
      <p:sp>
        <p:nvSpPr>
          <p:cNvPr id="7" name="Rectangle 6"/>
          <p:cNvSpPr/>
          <p:nvPr/>
        </p:nvSpPr>
        <p:spPr>
          <a:xfrm>
            <a:off x="339461" y="944214"/>
            <a:ext cx="11852539" cy="344708"/>
          </a:xfrm>
          <a:prstGeom prst="rect">
            <a:avLst/>
          </a:prstGeom>
        </p:spPr>
        <p:txBody>
          <a:bodyPr wrap="square" lIns="121917" tIns="60959" rIns="121917" bIns="60959">
            <a:spAutoFit/>
          </a:bodyPr>
          <a:lstStyle/>
          <a:p>
            <a:pPr>
              <a:lnSpc>
                <a:spcPct val="90000"/>
              </a:lnSpc>
              <a:spcBef>
                <a:spcPts val="133"/>
              </a:spcBef>
              <a:spcAft>
                <a:spcPts val="133"/>
              </a:spcAft>
            </a:pPr>
            <a:r>
              <a:rPr lang="en-US" sz="1600" dirty="0">
                <a:solidFill>
                  <a:srgbClr val="000000"/>
                </a:solidFill>
                <a:cs typeface="Arial" panose="020B0604020202020204" pitchFamily="34" charset="0"/>
              </a:rPr>
              <a:t>Engage audiences with excellent image quality, collaboration features, and connectivity options.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359" b="30677"/>
          <a:stretch/>
        </p:blipFill>
        <p:spPr bwMode="auto">
          <a:xfrm>
            <a:off x="339462" y="1567250"/>
            <a:ext cx="2318773" cy="1344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73131" y="6393871"/>
            <a:ext cx="6096000" cy="230832"/>
          </a:xfrm>
          <a:prstGeom prst="rect">
            <a:avLst/>
          </a:prstGeom>
        </p:spPr>
        <p:txBody>
          <a:bodyPr>
            <a:spAutoFit/>
          </a:bodyPr>
          <a:lstStyle/>
          <a:p>
            <a:r>
              <a:rPr lang="en-US" sz="900" dirty="0">
                <a:solidFill>
                  <a:srgbClr val="444444"/>
                </a:solidFill>
              </a:rPr>
              <a:t>*Dell monitors are #1 worldwide choice for 4 consecutive years. Source: IDC Worldwide PC Monitor Tracker (4Q16)</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6597" b="30066"/>
          <a:stretch/>
        </p:blipFill>
        <p:spPr>
          <a:xfrm>
            <a:off x="2695640" y="2008473"/>
            <a:ext cx="2316584" cy="1003947"/>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1997" y="1746578"/>
            <a:ext cx="2304288" cy="1164745"/>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9948" t="12497" r="11947" b="20135"/>
          <a:stretch/>
        </p:blipFill>
        <p:spPr>
          <a:xfrm>
            <a:off x="7777213" y="2178622"/>
            <a:ext cx="1238451" cy="520749"/>
          </a:xfrm>
          <a:prstGeom prst="rect">
            <a:avLst/>
          </a:prstGeom>
        </p:spPr>
      </p:pic>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6974" t="25059" r="9153"/>
          <a:stretch/>
        </p:blipFill>
        <p:spPr>
          <a:xfrm>
            <a:off x="9530049" y="1861691"/>
            <a:ext cx="2174319" cy="126582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913" y="3054981"/>
            <a:ext cx="11408580" cy="525552"/>
          </a:xfrm>
          <a:prstGeom prst="rect">
            <a:avLst/>
          </a:prstGeom>
        </p:spPr>
      </p:pic>
      <p:sp>
        <p:nvSpPr>
          <p:cNvPr id="38" name="TextBox 37"/>
          <p:cNvSpPr txBox="1"/>
          <p:nvPr/>
        </p:nvSpPr>
        <p:spPr>
          <a:xfrm>
            <a:off x="456801" y="3165330"/>
            <a:ext cx="2079057" cy="286232"/>
          </a:xfrm>
          <a:prstGeom prst="rect">
            <a:avLst/>
          </a:prstGeom>
          <a:noFill/>
        </p:spPr>
        <p:txBody>
          <a:bodyPr wrap="square" rtlCol="0">
            <a:spAutoFit/>
          </a:bodyPr>
          <a:lstStyle/>
          <a:p>
            <a:pPr fontAlgn="base">
              <a:lnSpc>
                <a:spcPct val="90000"/>
              </a:lnSpc>
              <a:spcBef>
                <a:spcPts val="800"/>
              </a:spcBef>
              <a:buClr>
                <a:srgbClr val="007DB8"/>
              </a:buClr>
            </a:pPr>
            <a:r>
              <a:rPr lang="en-US" sz="1400" dirty="0">
                <a:solidFill>
                  <a:srgbClr val="FFFFFF"/>
                </a:solidFill>
              </a:rPr>
              <a:t>Large Format Displays</a:t>
            </a:r>
          </a:p>
        </p:txBody>
      </p:sp>
      <p:sp>
        <p:nvSpPr>
          <p:cNvPr id="71" name="TextBox 70"/>
          <p:cNvSpPr txBox="1"/>
          <p:nvPr/>
        </p:nvSpPr>
        <p:spPr>
          <a:xfrm>
            <a:off x="2789345" y="3162823"/>
            <a:ext cx="2079057" cy="286232"/>
          </a:xfrm>
          <a:prstGeom prst="rect">
            <a:avLst/>
          </a:prstGeom>
          <a:noFill/>
        </p:spPr>
        <p:txBody>
          <a:bodyPr wrap="square" rtlCol="0">
            <a:spAutoFit/>
          </a:bodyPr>
          <a:lstStyle/>
          <a:p>
            <a:pPr fontAlgn="base">
              <a:lnSpc>
                <a:spcPct val="90000"/>
              </a:lnSpc>
              <a:spcBef>
                <a:spcPts val="800"/>
              </a:spcBef>
              <a:buClr>
                <a:srgbClr val="007DB8"/>
              </a:buClr>
            </a:pPr>
            <a:r>
              <a:rPr lang="en-US" sz="1400" dirty="0">
                <a:solidFill>
                  <a:srgbClr val="FFFFFF"/>
                </a:solidFill>
              </a:rPr>
              <a:t>Professional Projectors</a:t>
            </a:r>
          </a:p>
        </p:txBody>
      </p:sp>
      <p:sp>
        <p:nvSpPr>
          <p:cNvPr id="72" name="TextBox 71"/>
          <p:cNvSpPr txBox="1"/>
          <p:nvPr/>
        </p:nvSpPr>
        <p:spPr>
          <a:xfrm>
            <a:off x="5121889" y="3162821"/>
            <a:ext cx="1905569" cy="286232"/>
          </a:xfrm>
          <a:prstGeom prst="rect">
            <a:avLst/>
          </a:prstGeom>
          <a:noFill/>
        </p:spPr>
        <p:txBody>
          <a:bodyPr wrap="square" rtlCol="0">
            <a:spAutoFit/>
          </a:bodyPr>
          <a:lstStyle/>
          <a:p>
            <a:pPr fontAlgn="base">
              <a:lnSpc>
                <a:spcPct val="90000"/>
              </a:lnSpc>
              <a:spcBef>
                <a:spcPts val="800"/>
              </a:spcBef>
              <a:buClr>
                <a:srgbClr val="007DB8"/>
              </a:buClr>
            </a:pPr>
            <a:r>
              <a:rPr lang="en-US" sz="1400" dirty="0">
                <a:solidFill>
                  <a:srgbClr val="FFFFFF"/>
                </a:solidFill>
              </a:rPr>
              <a:t>Advanced Projectors</a:t>
            </a:r>
          </a:p>
        </p:txBody>
      </p:sp>
      <p:sp>
        <p:nvSpPr>
          <p:cNvPr id="73" name="TextBox 72"/>
          <p:cNvSpPr txBox="1"/>
          <p:nvPr/>
        </p:nvSpPr>
        <p:spPr>
          <a:xfrm>
            <a:off x="7586331" y="3162822"/>
            <a:ext cx="1645908" cy="286232"/>
          </a:xfrm>
          <a:prstGeom prst="rect">
            <a:avLst/>
          </a:prstGeom>
          <a:noFill/>
        </p:spPr>
        <p:txBody>
          <a:bodyPr wrap="square" rtlCol="0">
            <a:spAutoFit/>
          </a:bodyPr>
          <a:lstStyle/>
          <a:p>
            <a:pPr fontAlgn="base">
              <a:lnSpc>
                <a:spcPct val="90000"/>
              </a:lnSpc>
              <a:spcBef>
                <a:spcPts val="800"/>
              </a:spcBef>
              <a:buClr>
                <a:srgbClr val="007DB8"/>
              </a:buClr>
            </a:pPr>
            <a:r>
              <a:rPr lang="en-US" sz="1400" dirty="0">
                <a:solidFill>
                  <a:srgbClr val="FFFFFF"/>
                </a:solidFill>
              </a:rPr>
              <a:t>Mobile Projectors</a:t>
            </a:r>
          </a:p>
        </p:txBody>
      </p:sp>
      <p:sp>
        <p:nvSpPr>
          <p:cNvPr id="74" name="TextBox 73"/>
          <p:cNvSpPr txBox="1"/>
          <p:nvPr/>
        </p:nvSpPr>
        <p:spPr>
          <a:xfrm>
            <a:off x="9773746" y="3171347"/>
            <a:ext cx="1922012" cy="286232"/>
          </a:xfrm>
          <a:prstGeom prst="rect">
            <a:avLst/>
          </a:prstGeom>
          <a:noFill/>
        </p:spPr>
        <p:txBody>
          <a:bodyPr wrap="square" rtlCol="0">
            <a:spAutoFit/>
          </a:bodyPr>
          <a:lstStyle/>
          <a:p>
            <a:pPr fontAlgn="base">
              <a:lnSpc>
                <a:spcPct val="90000"/>
              </a:lnSpc>
              <a:spcBef>
                <a:spcPts val="800"/>
              </a:spcBef>
              <a:buClr>
                <a:srgbClr val="007DB8"/>
              </a:buClr>
            </a:pPr>
            <a:r>
              <a:rPr lang="en-US" sz="1400" dirty="0">
                <a:solidFill>
                  <a:srgbClr val="FFFFFF"/>
                </a:solidFill>
              </a:rPr>
              <a:t>Interactive Projectors</a:t>
            </a:r>
          </a:p>
        </p:txBody>
      </p:sp>
      <p:graphicFrame>
        <p:nvGraphicFramePr>
          <p:cNvPr id="3" name="Table 2"/>
          <p:cNvGraphicFramePr>
            <a:graphicFrameLocks noGrp="1"/>
          </p:cNvGraphicFramePr>
          <p:nvPr>
            <p:extLst/>
          </p:nvPr>
        </p:nvGraphicFramePr>
        <p:xfrm>
          <a:off x="336913" y="3693990"/>
          <a:ext cx="11408580" cy="2481905"/>
        </p:xfrm>
        <a:graphic>
          <a:graphicData uri="http://schemas.openxmlformats.org/drawingml/2006/table">
            <a:tbl>
              <a:tblPr firstRow="1" bandRow="1">
                <a:tableStyleId>{2D5ABB26-0587-4C30-8999-92F81FD0307C}</a:tableStyleId>
              </a:tblPr>
              <a:tblGrid>
                <a:gridCol w="2281716"/>
                <a:gridCol w="2281716"/>
                <a:gridCol w="2281716"/>
                <a:gridCol w="2281716"/>
                <a:gridCol w="2281716"/>
              </a:tblGrid>
              <a:tr h="815665">
                <a:tc>
                  <a:txBody>
                    <a:bodyPr/>
                    <a:lstStyle/>
                    <a:p>
                      <a:r>
                        <a:rPr lang="en-US" sz="1100" dirty="0" smtClean="0">
                          <a:latin typeface="+mn-lt"/>
                        </a:rPr>
                        <a:t>Engage your audience in your next presentation with clear images and great collaboration features. </a:t>
                      </a:r>
                      <a:endParaRPr lang="en-US" sz="1100" dirty="0">
                        <a:latin typeface="+mn-lt"/>
                      </a:endParaRPr>
                    </a:p>
                  </a:txBody>
                  <a:tcPr marL="121920" marR="121920" marT="60960" marB="60960"/>
                </a:tc>
                <a:tc>
                  <a:txBody>
                    <a:bodyPr/>
                    <a:lstStyle/>
                    <a:p>
                      <a:r>
                        <a:rPr lang="en-US" sz="1100" dirty="0" smtClean="0">
                          <a:latin typeface="+mn-lt"/>
                        </a:rPr>
                        <a:t>Designed for organizations that need affordable projectors with high quality essential features that maximize visual impact.</a:t>
                      </a:r>
                      <a:endParaRPr lang="en-US" sz="1100" dirty="0">
                        <a:latin typeface="+mn-lt"/>
                      </a:endParaRPr>
                    </a:p>
                  </a:txBody>
                  <a:tcPr marL="121920" marR="121920" marT="60960" marB="60960"/>
                </a:tc>
                <a:tc>
                  <a:txBody>
                    <a:bodyPr/>
                    <a:lstStyle/>
                    <a:p>
                      <a:r>
                        <a:rPr lang="en-US" sz="1100" dirty="0" smtClean="0">
                          <a:latin typeface="+mn-lt"/>
                        </a:rPr>
                        <a:t>Deliver high quality presentations with crisp, bright projection, brilliant colors, and network management features.</a:t>
                      </a:r>
                      <a:endParaRPr lang="en-US" sz="1100" dirty="0">
                        <a:latin typeface="+mn-lt"/>
                      </a:endParaRPr>
                    </a:p>
                  </a:txBody>
                  <a:tcPr marL="121920" marR="121920" marT="60960" marB="60960"/>
                </a:tc>
                <a:tc>
                  <a:txBody>
                    <a:bodyPr/>
                    <a:lstStyle/>
                    <a:p>
                      <a:r>
                        <a:rPr lang="en-US" sz="1100" dirty="0" smtClean="0">
                          <a:latin typeface="+mn-lt"/>
                        </a:rPr>
                        <a:t>Ideal for professionals on the go, Dell Mobile Projectors are compact, lightweight and portable.</a:t>
                      </a:r>
                      <a:r>
                        <a:rPr lang="en-US" sz="1100" baseline="0" dirty="0" smtClean="0">
                          <a:latin typeface="+mn-lt"/>
                        </a:rPr>
                        <a:t> </a:t>
                      </a:r>
                      <a:endParaRPr lang="en-US" sz="1100" dirty="0">
                        <a:latin typeface="+mn-lt"/>
                      </a:endParaRPr>
                    </a:p>
                  </a:txBody>
                  <a:tcPr marL="121920" marR="121920" marT="60960" marB="60960"/>
                </a:tc>
                <a:tc>
                  <a:txBody>
                    <a:bodyPr/>
                    <a:lstStyle/>
                    <a:p>
                      <a:r>
                        <a:rPr lang="en-US" sz="1100" dirty="0" smtClean="0">
                          <a:latin typeface="+mn-lt"/>
                        </a:rPr>
                        <a:t>Designed for classrooms and meeting spaces, interactive projectors help engage audiences. </a:t>
                      </a:r>
                      <a:endParaRPr lang="en-US" sz="1100" dirty="0">
                        <a:latin typeface="+mn-lt"/>
                      </a:endParaRPr>
                    </a:p>
                  </a:txBody>
                  <a:tcPr marL="121920" marR="121920" marT="60960" marB="60960"/>
                </a:tc>
              </a:tr>
              <a:tr h="975360">
                <a:tc>
                  <a:txBody>
                    <a:bodyPr/>
                    <a:lstStyle/>
                    <a:p>
                      <a:pPr algn="l"/>
                      <a:r>
                        <a:rPr lang="en-US" sz="900" dirty="0" smtClean="0">
                          <a:latin typeface="+mn-lt"/>
                        </a:rPr>
                        <a:t>Features in LFD portfolio:</a:t>
                      </a:r>
                    </a:p>
                    <a:p>
                      <a:pPr marL="171450" indent="-171450" algn="l">
                        <a:buFont typeface="Arial" panose="020B0604020202020204" pitchFamily="34" charset="0"/>
                        <a:buChar char="•"/>
                      </a:pPr>
                      <a:r>
                        <a:rPr lang="en-US" sz="900" kern="1200" dirty="0" smtClean="0">
                          <a:solidFill>
                            <a:schemeClr val="tx1"/>
                          </a:solidFill>
                          <a:latin typeface="+mn-lt"/>
                          <a:ea typeface="+mn-ea"/>
                          <a:cs typeface="+mn-cs"/>
                        </a:rPr>
                        <a:t>Full HD &amp; 4K resolution</a:t>
                      </a:r>
                    </a:p>
                    <a:p>
                      <a:pPr marL="171450" indent="-171450" algn="l">
                        <a:buFont typeface="Arial" panose="020B0604020202020204" pitchFamily="34" charset="0"/>
                        <a:buChar char="•"/>
                      </a:pPr>
                      <a:r>
                        <a:rPr lang="en-US" sz="900" kern="1200" dirty="0" smtClean="0">
                          <a:solidFill>
                            <a:schemeClr val="tx1"/>
                          </a:solidFill>
                          <a:latin typeface="+mn-lt"/>
                          <a:ea typeface="+mn-ea"/>
                          <a:cs typeface="+mn-cs"/>
                        </a:rPr>
                        <a:t>Up to 20 points of touch on interactive displays</a:t>
                      </a:r>
                    </a:p>
                    <a:p>
                      <a:pPr marL="171450" indent="-171450" algn="l">
                        <a:buFont typeface="Arial" panose="020B0604020202020204" pitchFamily="34" charset="0"/>
                        <a:buChar char="•"/>
                      </a:pPr>
                      <a:r>
                        <a:rPr lang="en-US" sz="900" kern="1200" dirty="0" smtClean="0">
                          <a:solidFill>
                            <a:schemeClr val="tx1"/>
                          </a:solidFill>
                          <a:latin typeface="+mn-lt"/>
                          <a:ea typeface="+mn-ea"/>
                          <a:cs typeface="+mn-cs"/>
                        </a:rPr>
                        <a:t>Network management via RS232 and RJ-45</a:t>
                      </a:r>
                      <a:endParaRPr lang="en-US" sz="900" dirty="0">
                        <a:latin typeface="+mn-lt"/>
                      </a:endParaRPr>
                    </a:p>
                  </a:txBody>
                  <a:tcPr marL="121920" marR="121920" marT="60960" marB="60960"/>
                </a:tc>
                <a:tc>
                  <a:txBody>
                    <a:bodyPr/>
                    <a:lstStyle/>
                    <a:p>
                      <a:r>
                        <a:rPr lang="en-US" sz="900" dirty="0" smtClean="0">
                          <a:latin typeface="+mn-lt"/>
                        </a:rPr>
                        <a:t>Features in the Professional portfolio:</a:t>
                      </a:r>
                    </a:p>
                    <a:p>
                      <a:pPr marL="171450" indent="-171450">
                        <a:buFont typeface="Arial" panose="020B0604020202020204" pitchFamily="34" charset="0"/>
                        <a:buChar char="•"/>
                      </a:pPr>
                      <a:r>
                        <a:rPr lang="en-US" sz="900" dirty="0" smtClean="0">
                          <a:latin typeface="+mn-lt"/>
                        </a:rPr>
                        <a:t>SVGA to Full HD Resolution</a:t>
                      </a:r>
                    </a:p>
                    <a:p>
                      <a:pPr marL="171450" indent="-171450">
                        <a:buFont typeface="Arial" panose="020B0604020202020204" pitchFamily="34" charset="0"/>
                        <a:buChar char="•"/>
                      </a:pPr>
                      <a:r>
                        <a:rPr lang="en-US" sz="900" dirty="0" smtClean="0">
                          <a:latin typeface="+mn-lt"/>
                        </a:rPr>
                        <a:t>HDMI, VGA, Composite connectivity</a:t>
                      </a:r>
                    </a:p>
                    <a:p>
                      <a:pPr marL="171450" indent="-171450">
                        <a:buFont typeface="Arial" panose="020B0604020202020204" pitchFamily="34" charset="0"/>
                        <a:buChar char="•"/>
                      </a:pPr>
                      <a:r>
                        <a:rPr lang="en-US" sz="900" dirty="0" smtClean="0">
                          <a:latin typeface="+mn-lt"/>
                        </a:rPr>
                        <a:t>4:3, 16:9, and 16:10 Aspect ratios</a:t>
                      </a:r>
                      <a:endParaRPr lang="en-US" sz="900" dirty="0">
                        <a:latin typeface="+mn-lt"/>
                      </a:endParaRPr>
                    </a:p>
                  </a:txBody>
                  <a:tcPr marL="121920" marR="121920" marT="60960" marB="60960"/>
                </a:tc>
                <a:tc>
                  <a:txBody>
                    <a:bodyPr/>
                    <a:lstStyle/>
                    <a:p>
                      <a:r>
                        <a:rPr lang="en-US" sz="900" kern="1200" dirty="0" smtClean="0">
                          <a:solidFill>
                            <a:schemeClr val="tx1"/>
                          </a:solidFill>
                          <a:latin typeface="+mn-lt"/>
                          <a:ea typeface="+mn-ea"/>
                          <a:cs typeface="+mn-cs"/>
                        </a:rPr>
                        <a:t>Features in the Advanced portfolio:</a:t>
                      </a:r>
                    </a:p>
                    <a:p>
                      <a:pPr marL="171450" indent="-171450">
                        <a:buFont typeface="Arial" panose="020B0604020202020204" pitchFamily="34" charset="0"/>
                        <a:buChar char="•"/>
                      </a:pPr>
                      <a:r>
                        <a:rPr lang="en-US" sz="900" kern="1200" dirty="0" smtClean="0">
                          <a:solidFill>
                            <a:schemeClr val="tx1"/>
                          </a:solidFill>
                          <a:latin typeface="+mn-lt"/>
                          <a:ea typeface="+mn-ea"/>
                          <a:cs typeface="+mn-cs"/>
                        </a:rPr>
                        <a:t>Full HD &amp; 4K resolution</a:t>
                      </a:r>
                    </a:p>
                    <a:p>
                      <a:pPr marL="171450" indent="-171450">
                        <a:buFont typeface="Arial" panose="020B0604020202020204" pitchFamily="34" charset="0"/>
                        <a:buChar char="•"/>
                      </a:pPr>
                      <a:r>
                        <a:rPr lang="en-US" sz="900" kern="1200" dirty="0" smtClean="0">
                          <a:solidFill>
                            <a:schemeClr val="tx1"/>
                          </a:solidFill>
                          <a:latin typeface="+mn-lt"/>
                          <a:ea typeface="+mn-ea"/>
                          <a:cs typeface="+mn-cs"/>
                        </a:rPr>
                        <a:t>Low maintenance lamp-free Laser options</a:t>
                      </a:r>
                    </a:p>
                    <a:p>
                      <a:pPr marL="171450" marR="0" lvl="0" indent="-171450"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smtClean="0">
                          <a:solidFill>
                            <a:schemeClr val="tx1"/>
                          </a:solidFill>
                          <a:latin typeface="+mn-lt"/>
                          <a:ea typeface="+mn-ea"/>
                          <a:cs typeface="+mn-cs"/>
                        </a:rPr>
                        <a:t>Network management via RS232 and RJ-45</a:t>
                      </a:r>
                      <a:endParaRPr lang="en-US" sz="900" kern="1200" dirty="0">
                        <a:solidFill>
                          <a:schemeClr val="tx1"/>
                        </a:solidFill>
                        <a:latin typeface="+mn-lt"/>
                        <a:ea typeface="+mn-ea"/>
                        <a:cs typeface="+mn-cs"/>
                      </a:endParaRPr>
                    </a:p>
                  </a:txBody>
                  <a:tcPr marL="121920" marR="121920" marT="60960" marB="60960"/>
                </a:tc>
                <a:tc>
                  <a:txBody>
                    <a:bodyPr/>
                    <a:lstStyle/>
                    <a:p>
                      <a:pPr marL="0" indent="0">
                        <a:buFont typeface="Arial" panose="020B0604020202020204" pitchFamily="34" charset="0"/>
                        <a:buNone/>
                      </a:pPr>
                      <a:r>
                        <a:rPr lang="en-US" sz="900" dirty="0" smtClean="0">
                          <a:latin typeface="+mn-lt"/>
                        </a:rPr>
                        <a:t>Features in the Mobile portfolio:</a:t>
                      </a:r>
                    </a:p>
                    <a:p>
                      <a:pPr marL="171450" indent="-171450">
                        <a:buFont typeface="Arial" panose="020B0604020202020204" pitchFamily="34" charset="0"/>
                        <a:buChar char="•"/>
                      </a:pPr>
                      <a:r>
                        <a:rPr lang="en-US" sz="900" dirty="0" smtClean="0">
                          <a:latin typeface="+mn-lt"/>
                        </a:rPr>
                        <a:t>Onboard storage &amp; USB input for PC free presentation</a:t>
                      </a:r>
                    </a:p>
                    <a:p>
                      <a:pPr marL="171450" indent="-171450">
                        <a:buFont typeface="Arial" panose="020B0604020202020204" pitchFamily="34" charset="0"/>
                        <a:buChar char="•"/>
                      </a:pPr>
                      <a:r>
                        <a:rPr lang="en-US" sz="900" dirty="0" smtClean="0">
                          <a:latin typeface="+mn-lt"/>
                        </a:rPr>
                        <a:t>Carrying case included</a:t>
                      </a:r>
                    </a:p>
                    <a:p>
                      <a:pPr marL="171450" indent="-171450">
                        <a:buFont typeface="Arial" panose="020B0604020202020204" pitchFamily="34" charset="0"/>
                        <a:buChar char="•"/>
                      </a:pPr>
                      <a:r>
                        <a:rPr lang="en-US" sz="900" dirty="0" smtClean="0">
                          <a:latin typeface="+mn-lt"/>
                        </a:rPr>
                        <a:t>Lamp-free LED technology</a:t>
                      </a:r>
                      <a:endParaRPr lang="en-US" sz="900" dirty="0">
                        <a:latin typeface="+mn-lt"/>
                      </a:endParaRPr>
                    </a:p>
                  </a:txBody>
                  <a:tcPr marL="121920" marR="121920" marT="60960" marB="60960"/>
                </a:tc>
                <a:tc>
                  <a:txBody>
                    <a:bodyPr/>
                    <a:lstStyle/>
                    <a:p>
                      <a:r>
                        <a:rPr lang="en-US" sz="900" dirty="0" smtClean="0">
                          <a:latin typeface="+mn-lt"/>
                        </a:rPr>
                        <a:t>Features in the Interactive</a:t>
                      </a:r>
                      <a:r>
                        <a:rPr lang="en-US" sz="900" baseline="0" dirty="0" smtClean="0">
                          <a:latin typeface="+mn-lt"/>
                        </a:rPr>
                        <a:t> portfolio:</a:t>
                      </a:r>
                    </a:p>
                    <a:p>
                      <a:pPr marL="171450" indent="-171450">
                        <a:buFont typeface="Arial" panose="020B0604020202020204" pitchFamily="34" charset="0"/>
                        <a:buChar char="•"/>
                      </a:pPr>
                      <a:r>
                        <a:rPr lang="en-US" sz="900" baseline="0" dirty="0" smtClean="0">
                          <a:latin typeface="+mn-lt"/>
                        </a:rPr>
                        <a:t>Up to 10 points of touch on S560T</a:t>
                      </a:r>
                    </a:p>
                    <a:p>
                      <a:pPr marL="171450" indent="-171450">
                        <a:buFont typeface="Arial" panose="020B0604020202020204" pitchFamily="34" charset="0"/>
                        <a:buChar char="•"/>
                      </a:pPr>
                      <a:r>
                        <a:rPr lang="en-US" sz="900" baseline="0" dirty="0" smtClean="0">
                          <a:latin typeface="+mn-lt"/>
                        </a:rPr>
                        <a:t>Dual pen functionality on S560P</a:t>
                      </a:r>
                    </a:p>
                    <a:p>
                      <a:pPr marL="171450" marR="0" lvl="0" indent="-171450"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smtClean="0">
                          <a:solidFill>
                            <a:schemeClr val="tx1"/>
                          </a:solidFill>
                          <a:latin typeface="+mn-lt"/>
                          <a:ea typeface="+mn-ea"/>
                          <a:cs typeface="+mn-cs"/>
                        </a:rPr>
                        <a:t>Network management via RS232 and RJ-45</a:t>
                      </a:r>
                      <a:endParaRPr lang="en-US" sz="900" dirty="0">
                        <a:latin typeface="+mn-lt"/>
                      </a:endParaRPr>
                    </a:p>
                  </a:txBody>
                  <a:tcPr marL="121920" marR="121920" marT="60960" marB="60960"/>
                </a:tc>
              </a:tr>
              <a:tr h="690880">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Arial" panose="020B0604020202020204" pitchFamily="34" charset="0"/>
                        </a:rPr>
                        <a:t>Models:</a:t>
                      </a:r>
                    </a:p>
                    <a:p>
                      <a:pPr marL="0" marR="0" lvl="0" indent="0" algn="l" defTabSz="914378"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mn-lt"/>
                          <a:ea typeface="+mn-ea"/>
                          <a:cs typeface="Arial" panose="020B0604020202020204" pitchFamily="34" charset="0"/>
                        </a:rPr>
                        <a:t>C5517H, C7017T, C7016H, C5518QT, C8618QT</a:t>
                      </a:r>
                    </a:p>
                    <a:p>
                      <a:endParaRPr lang="en-US" sz="900" dirty="0">
                        <a:solidFill>
                          <a:schemeClr val="tx1"/>
                        </a:solidFill>
                        <a:latin typeface="+mn-lt"/>
                      </a:endParaRPr>
                    </a:p>
                  </a:txBody>
                  <a:tcPr marL="121920" marR="121920" marT="60960" marB="60960"/>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panose="020B0604020202020204" pitchFamily="34" charset="0"/>
                        </a:rPr>
                        <a:t>Models:</a:t>
                      </a:r>
                    </a:p>
                    <a:p>
                      <a:pPr marL="0" marR="0" lvl="0" indent="0" algn="l" defTabSz="914378"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panose="020B0604020202020204" pitchFamily="34" charset="0"/>
                        </a:rPr>
                        <a:t>1450, 1550, 1650, 1850, P318S</a:t>
                      </a:r>
                    </a:p>
                    <a:p>
                      <a:endParaRPr lang="en-US" sz="900" dirty="0">
                        <a:solidFill>
                          <a:schemeClr val="tx1"/>
                        </a:solidFill>
                        <a:latin typeface="+mn-lt"/>
                      </a:endParaRPr>
                    </a:p>
                  </a:txBody>
                  <a:tcPr marL="121920" marR="121920" marT="60960" marB="60960"/>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panose="020B0604020202020204" pitchFamily="34" charset="0"/>
                        </a:rPr>
                        <a:t>Models:</a:t>
                      </a:r>
                    </a:p>
                    <a:p>
                      <a:pPr marL="0" marR="0" lvl="0" indent="0" algn="l" defTabSz="914378"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panose="020B0604020202020204" pitchFamily="34" charset="0"/>
                        </a:rPr>
                        <a:t>4350, 7760, S560, S718QL</a:t>
                      </a:r>
                    </a:p>
                    <a:p>
                      <a:endParaRPr lang="en-US" sz="900" dirty="0">
                        <a:solidFill>
                          <a:schemeClr val="tx1"/>
                        </a:solidFill>
                        <a:latin typeface="+mn-lt"/>
                      </a:endParaRPr>
                    </a:p>
                  </a:txBody>
                  <a:tcPr marL="121920" marR="121920" marT="60960" marB="60960"/>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panose="020B0604020202020204" pitchFamily="34" charset="0"/>
                        </a:rPr>
                        <a:t>Models:</a:t>
                      </a:r>
                    </a:p>
                    <a:p>
                      <a:pPr marL="0" marR="0" lvl="0" indent="0" algn="l" defTabSz="914378"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panose="020B0604020202020204" pitchFamily="34" charset="0"/>
                        </a:rPr>
                        <a:t>M115HD, M318WL, M900HD</a:t>
                      </a:r>
                    </a:p>
                    <a:p>
                      <a:endParaRPr lang="en-US" sz="900" dirty="0">
                        <a:solidFill>
                          <a:schemeClr val="tx1"/>
                        </a:solidFill>
                        <a:latin typeface="+mn-lt"/>
                      </a:endParaRPr>
                    </a:p>
                  </a:txBody>
                  <a:tcPr marL="121920" marR="121920" marT="60960" marB="60960"/>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panose="020B0604020202020204" pitchFamily="34" charset="0"/>
                        </a:rPr>
                        <a:t>Models:</a:t>
                      </a:r>
                    </a:p>
                    <a:p>
                      <a:pPr marL="0" marR="0" lvl="0" indent="0" algn="l" defTabSz="914378"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panose="020B0604020202020204" pitchFamily="34" charset="0"/>
                        </a:rPr>
                        <a:t>S560P, S560T</a:t>
                      </a:r>
                    </a:p>
                    <a:p>
                      <a:endParaRPr lang="en-US" sz="900" dirty="0">
                        <a:solidFill>
                          <a:schemeClr val="tx1"/>
                        </a:solidFill>
                        <a:latin typeface="+mn-lt"/>
                      </a:endParaRPr>
                    </a:p>
                  </a:txBody>
                  <a:tcPr marL="121920" marR="121920" marT="60960" marB="60960"/>
                </a:tc>
              </a:tr>
            </a:tbl>
          </a:graphicData>
        </a:graphic>
      </p:graphicFrame>
    </p:spTree>
    <p:extLst>
      <p:ext uri="{BB962C8B-B14F-4D97-AF65-F5344CB8AC3E}">
        <p14:creationId xmlns:p14="http://schemas.microsoft.com/office/powerpoint/2010/main" val="1554550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59" y="1394623"/>
            <a:ext cx="11029530" cy="594598"/>
          </a:xfrm>
          <a:prstGeom prst="rect">
            <a:avLst/>
          </a:prstGeom>
        </p:spPr>
      </p:pic>
      <p:graphicFrame>
        <p:nvGraphicFramePr>
          <p:cNvPr id="85" name="Table 84"/>
          <p:cNvGraphicFramePr>
            <a:graphicFrameLocks noGrp="1"/>
          </p:cNvGraphicFramePr>
          <p:nvPr>
            <p:extLst/>
          </p:nvPr>
        </p:nvGraphicFramePr>
        <p:xfrm>
          <a:off x="365759" y="1394624"/>
          <a:ext cx="11029530" cy="4825462"/>
        </p:xfrm>
        <a:graphic>
          <a:graphicData uri="http://schemas.openxmlformats.org/drawingml/2006/table">
            <a:tbl>
              <a:tblPr firstRow="1" bandRow="1">
                <a:tableStyleId>{5940675A-B579-460E-94D1-54222C63F5DA}</a:tableStyleId>
              </a:tblPr>
              <a:tblGrid>
                <a:gridCol w="1670090"/>
                <a:gridCol w="2963672"/>
                <a:gridCol w="3567878"/>
                <a:gridCol w="2827890"/>
              </a:tblGrid>
              <a:tr h="584514">
                <a:tc>
                  <a:txBody>
                    <a:bodyPr/>
                    <a:lstStyle/>
                    <a:p>
                      <a:pPr algn="ctr"/>
                      <a:endParaRPr lang="en-US" sz="1900" b="1" dirty="0">
                        <a:solidFill>
                          <a:schemeClr val="tx2"/>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1800" dirty="0" smtClean="0">
                          <a:solidFill>
                            <a:schemeClr val="tx2"/>
                          </a:solidFill>
                        </a:rPr>
                        <a:t>Consumer</a:t>
                      </a:r>
                      <a:r>
                        <a:rPr lang="en-US" sz="1800" baseline="0" dirty="0" smtClean="0">
                          <a:solidFill>
                            <a:schemeClr val="tx2"/>
                          </a:solidFill>
                        </a:rPr>
                        <a:t> TV</a:t>
                      </a:r>
                      <a:endParaRPr lang="en-US" sz="1800" b="0" dirty="0">
                        <a:solidFill>
                          <a:schemeClr val="tx2"/>
                        </a:solidFill>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US" sz="1800" kern="1200" baseline="0" dirty="0" smtClean="0">
                          <a:solidFill>
                            <a:schemeClr val="tx2"/>
                          </a:solidFill>
                        </a:rPr>
                        <a:t>Dell Large Format Displays</a:t>
                      </a:r>
                      <a:endParaRPr lang="en-US" sz="1800" b="0" kern="1200" baseline="0" dirty="0">
                        <a:solidFill>
                          <a:schemeClr val="tx2"/>
                        </a:solidFill>
                        <a:latin typeface="Arial" panose="020B0604020202020204" pitchFamily="34" charset="0"/>
                        <a:ea typeface="+mn-ea"/>
                        <a:cs typeface="Arial" panose="020B0604020202020204" pitchFamily="34" charset="0"/>
                      </a:endParaRPr>
                    </a:p>
                  </a:txBody>
                  <a:tcPr marL="121920" marR="121920" marT="60960" marB="60960" anchor="ctr"/>
                </a:tc>
                <a:tc>
                  <a:txBody>
                    <a:bodyPr/>
                    <a:lstStyle/>
                    <a:p>
                      <a:pPr algn="ctr"/>
                      <a:r>
                        <a:rPr lang="en-US" sz="1800" dirty="0" smtClean="0">
                          <a:solidFill>
                            <a:schemeClr val="tx2"/>
                          </a:solidFill>
                        </a:rPr>
                        <a:t>Digital Signage</a:t>
                      </a:r>
                      <a:endParaRPr lang="en-US" sz="1800" b="0" dirty="0">
                        <a:solidFill>
                          <a:schemeClr val="tx2"/>
                        </a:solidFill>
                        <a:latin typeface="Arial" panose="020B0604020202020204" pitchFamily="34" charset="0"/>
                        <a:cs typeface="Arial" panose="020B0604020202020204" pitchFamily="34" charset="0"/>
                      </a:endParaRPr>
                    </a:p>
                  </a:txBody>
                  <a:tcPr marL="121920" marR="121920" marT="60960" marB="60960" anchor="ctr"/>
                </a:tc>
              </a:tr>
              <a:tr h="1625561">
                <a:tc>
                  <a:txBody>
                    <a:bodyPr/>
                    <a:lstStyle/>
                    <a:p>
                      <a:pPr algn="l"/>
                      <a:r>
                        <a:rPr lang="en-US" sz="1800" dirty="0" smtClean="0"/>
                        <a:t>Built on monitor technology </a:t>
                      </a:r>
                      <a:endParaRPr lang="en-US" sz="1800" b="0" dirty="0">
                        <a:solidFill>
                          <a:schemeClr val="accent3"/>
                        </a:solidFill>
                        <a:latin typeface="Arial" panose="020B0604020202020204" pitchFamily="34" charset="0"/>
                        <a:cs typeface="Arial" panose="020B0604020202020204" pitchFamily="34" charset="0"/>
                      </a:endParaRPr>
                    </a:p>
                  </a:txBody>
                  <a:tcPr marL="182880" marR="121920" marT="82296" marB="60960"/>
                </a:tc>
                <a:tc>
                  <a:txBody>
                    <a:bodyPr/>
                    <a:lstStyle/>
                    <a:p>
                      <a:pPr marL="171450" indent="-171450" algn="l">
                        <a:buFont typeface="Arial" panose="020B0604020202020204" pitchFamily="34" charset="0"/>
                        <a:buChar char="•"/>
                      </a:pPr>
                      <a:r>
                        <a:rPr lang="en-US" sz="1200" baseline="0" dirty="0" smtClean="0"/>
                        <a:t>Optimized for moving picture </a:t>
                      </a:r>
                    </a:p>
                    <a:p>
                      <a:pPr marL="171450" indent="-171450" algn="l">
                        <a:buFont typeface="Arial" panose="020B0604020202020204" pitchFamily="34" charset="0"/>
                        <a:buChar char="•"/>
                      </a:pPr>
                      <a:r>
                        <a:rPr lang="en-US" sz="1200" baseline="0" dirty="0" smtClean="0"/>
                        <a:t>Glossy screen</a:t>
                      </a:r>
                    </a:p>
                    <a:p>
                      <a:pPr marL="171450" indent="-171450" algn="l">
                        <a:buFont typeface="Arial" panose="020B0604020202020204" pitchFamily="34" charset="0"/>
                        <a:buChar char="•"/>
                      </a:pPr>
                      <a:r>
                        <a:rPr lang="en-US" sz="1200" baseline="0" dirty="0" err="1" smtClean="0"/>
                        <a:t>Overscan</a:t>
                      </a:r>
                      <a:r>
                        <a:rPr lang="en-US" sz="1200" baseline="0" dirty="0" smtClean="0"/>
                        <a:t> </a:t>
                      </a:r>
                      <a:endParaRPr lang="en-US" sz="1200" b="0" baseline="0" dirty="0" smtClean="0">
                        <a:solidFill>
                          <a:schemeClr val="bg2"/>
                        </a:solidFill>
                        <a:latin typeface="Arial" panose="020B0604020202020204" pitchFamily="34" charset="0"/>
                        <a:cs typeface="Arial" panose="020B0604020202020204" pitchFamily="34" charset="0"/>
                      </a:endParaRPr>
                    </a:p>
                  </a:txBody>
                  <a:tcPr marL="121920" marR="121920" marT="82296" marB="60960"/>
                </a:tc>
                <a:tc>
                  <a:txBody>
                    <a:bodyPr/>
                    <a:lstStyle/>
                    <a:p>
                      <a:pPr marL="171450" indent="-171450" algn="l">
                        <a:buFont typeface="Arial" panose="020B0604020202020204" pitchFamily="34" charset="0"/>
                        <a:buChar char="•"/>
                      </a:pPr>
                      <a:r>
                        <a:rPr lang="en-US" sz="1200" baseline="0" dirty="0" smtClean="0"/>
                        <a:t>Monitor Scalar provides clearer text &amp; image </a:t>
                      </a:r>
                    </a:p>
                    <a:p>
                      <a:pPr marL="171450" indent="-171450" algn="l">
                        <a:buFont typeface="Arial" panose="020B0604020202020204" pitchFamily="34" charset="0"/>
                        <a:buChar char="•"/>
                      </a:pPr>
                      <a:r>
                        <a:rPr lang="en-US" sz="1200" baseline="0" dirty="0" smtClean="0"/>
                        <a:t>Plug and Play with IT input device   </a:t>
                      </a:r>
                      <a:endParaRPr lang="en-US" sz="1200" b="1" dirty="0">
                        <a:solidFill>
                          <a:schemeClr val="bg2"/>
                        </a:solidFill>
                        <a:latin typeface="Arial" panose="020B0604020202020204" pitchFamily="34" charset="0"/>
                        <a:cs typeface="Arial" panose="020B0604020202020204" pitchFamily="34" charset="0"/>
                      </a:endParaRPr>
                    </a:p>
                  </a:txBody>
                  <a:tcPr marL="121920" marR="121920" marT="82296" marB="60960"/>
                </a:tc>
                <a:tc>
                  <a:txBody>
                    <a:bodyPr/>
                    <a:lstStyle/>
                    <a:p>
                      <a:pPr marL="171450" indent="-171450" algn="l">
                        <a:buFont typeface="Arial" panose="020B0604020202020204" pitchFamily="34" charset="0"/>
                        <a:buChar char="•"/>
                      </a:pPr>
                      <a:r>
                        <a:rPr lang="en-US" sz="1200" baseline="0" dirty="0" smtClean="0"/>
                        <a:t>Monitor scalar provides clearer text and image</a:t>
                      </a:r>
                    </a:p>
                    <a:p>
                      <a:pPr marL="171450" indent="-171450" algn="l">
                        <a:buFont typeface="Arial" panose="020B0604020202020204" pitchFamily="34" charset="0"/>
                        <a:buChar char="•"/>
                      </a:pPr>
                      <a:r>
                        <a:rPr lang="en-US" sz="1200" baseline="0" dirty="0" smtClean="0"/>
                        <a:t>Cover glass designed for high ambient light environments</a:t>
                      </a:r>
                    </a:p>
                    <a:p>
                      <a:pPr marL="171450" indent="-171450" algn="l">
                        <a:buFont typeface="Arial" panose="020B0604020202020204" pitchFamily="34" charset="0"/>
                        <a:buChar char="•"/>
                      </a:pPr>
                      <a:r>
                        <a:rPr lang="en-US" sz="1200" baseline="0" dirty="0" smtClean="0"/>
                        <a:t>Designed for use in portrait or landscape orientation</a:t>
                      </a:r>
                    </a:p>
                    <a:p>
                      <a:pPr marL="171450" indent="-171450" algn="l">
                        <a:buFont typeface="Arial" panose="020B0604020202020204" pitchFamily="34" charset="0"/>
                        <a:buChar char="•"/>
                      </a:pPr>
                      <a:r>
                        <a:rPr lang="en-US" sz="1200" baseline="0" dirty="0" smtClean="0"/>
                        <a:t>Requires some type of content management software</a:t>
                      </a:r>
                      <a:endParaRPr lang="en-US" sz="1200" b="0" baseline="0" dirty="0" smtClean="0">
                        <a:solidFill>
                          <a:schemeClr val="bg2"/>
                        </a:solidFill>
                        <a:latin typeface="Arial" panose="020B0604020202020204" pitchFamily="34" charset="0"/>
                        <a:cs typeface="Arial" panose="020B0604020202020204" pitchFamily="34" charset="0"/>
                      </a:endParaRPr>
                    </a:p>
                  </a:txBody>
                  <a:tcPr marL="121920" marR="121920" marT="82296" marB="60960"/>
                </a:tc>
              </a:tr>
              <a:tr h="722206">
                <a:tc>
                  <a:txBody>
                    <a:bodyPr/>
                    <a:lstStyle/>
                    <a:p>
                      <a:pPr algn="l"/>
                      <a:r>
                        <a:rPr lang="en-US" sz="1800" dirty="0" smtClean="0"/>
                        <a:t>Reliability</a:t>
                      </a:r>
                      <a:r>
                        <a:rPr lang="en-US" sz="1800" baseline="0" dirty="0" smtClean="0"/>
                        <a:t> </a:t>
                      </a:r>
                      <a:endParaRPr lang="en-US" sz="1800" b="0" dirty="0">
                        <a:solidFill>
                          <a:schemeClr val="accent3"/>
                        </a:solidFill>
                        <a:latin typeface="Arial" panose="020B0604020202020204" pitchFamily="34" charset="0"/>
                        <a:cs typeface="Arial" panose="020B0604020202020204" pitchFamily="34" charset="0"/>
                      </a:endParaRPr>
                    </a:p>
                  </a:txBody>
                  <a:tcPr marL="182880" marR="121920" marT="60960" marB="60960"/>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8 hours operation per day </a:t>
                      </a:r>
                    </a:p>
                    <a:p>
                      <a:pPr marL="171450" indent="-171450" algn="l">
                        <a:buFont typeface="Arial" panose="020B0604020202020204" pitchFamily="34" charset="0"/>
                        <a:buChar char="•"/>
                      </a:pPr>
                      <a:r>
                        <a:rPr lang="en-US" sz="1200" dirty="0" smtClean="0"/>
                        <a:t>12 months warranty</a:t>
                      </a:r>
                      <a:endParaRPr lang="en-US" sz="1200" b="0" dirty="0" smtClean="0">
                        <a:solidFill>
                          <a:schemeClr val="bg2"/>
                        </a:solidFill>
                        <a:latin typeface="Arial" panose="020B0604020202020204" pitchFamily="34" charset="0"/>
                        <a:cs typeface="Arial" panose="020B0604020202020204" pitchFamily="34" charset="0"/>
                      </a:endParaRPr>
                    </a:p>
                  </a:txBody>
                  <a:tcPr marL="121920" marR="121920" marT="60960" marB="60960"/>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12-16 hours operation per day </a:t>
                      </a:r>
                    </a:p>
                    <a:p>
                      <a:pPr marL="171450" indent="-171450" algn="l">
                        <a:buFont typeface="Arial" panose="020B0604020202020204" pitchFamily="34" charset="0"/>
                        <a:buChar char="•"/>
                      </a:pPr>
                      <a:r>
                        <a:rPr lang="en-US" sz="1200" dirty="0" smtClean="0"/>
                        <a:t>3</a:t>
                      </a:r>
                      <a:r>
                        <a:rPr lang="en-US" sz="1200" baseline="0" dirty="0" smtClean="0"/>
                        <a:t> years warranty and advanced exchange service </a:t>
                      </a:r>
                      <a:endParaRPr lang="en-US" sz="1200" b="1" baseline="0" dirty="0" smtClean="0">
                        <a:solidFill>
                          <a:schemeClr val="bg2"/>
                        </a:solidFill>
                        <a:latin typeface="Arial" panose="020B0604020202020204" pitchFamily="34" charset="0"/>
                        <a:cs typeface="Arial" panose="020B0604020202020204" pitchFamily="34" charset="0"/>
                      </a:endParaRPr>
                    </a:p>
                  </a:txBody>
                  <a:tcPr marL="121920" marR="121920" marT="60960" marB="60960"/>
                </a:tc>
                <a:tc>
                  <a:txBody>
                    <a:bodyPr/>
                    <a:lstStyle/>
                    <a:p>
                      <a:pPr marL="171450" lvl="0" indent="-171450">
                        <a:buFont typeface="Arial" panose="020B0604020202020204" pitchFamily="34" charset="0"/>
                        <a:buChar char="•"/>
                      </a:pPr>
                      <a:r>
                        <a:rPr lang="en-US" sz="1200" kern="1200" dirty="0" smtClean="0"/>
                        <a:t>16 to 24 hour operation per day</a:t>
                      </a:r>
                    </a:p>
                    <a:p>
                      <a:pPr marL="171450" lvl="0" indent="-171450">
                        <a:buFont typeface="Arial" panose="020B0604020202020204" pitchFamily="34" charset="0"/>
                        <a:buChar char="•"/>
                      </a:pPr>
                      <a:r>
                        <a:rPr lang="en-US" sz="1200" kern="1200" dirty="0" smtClean="0"/>
                        <a:t>Ruggedized/Outdoor models</a:t>
                      </a:r>
                    </a:p>
                    <a:p>
                      <a:pPr marL="171450" lvl="0" indent="-171450">
                        <a:buFont typeface="Arial" panose="020B0604020202020204" pitchFamily="34" charset="0"/>
                        <a:buChar char="•"/>
                      </a:pPr>
                      <a:r>
                        <a:rPr lang="en-US" sz="1200" kern="1200" dirty="0" smtClean="0"/>
                        <a:t>3 year warranty </a:t>
                      </a:r>
                      <a:endParaRPr lang="en-US" sz="1200" b="0" kern="1200" dirty="0">
                        <a:solidFill>
                          <a:schemeClr val="bg2"/>
                        </a:solidFill>
                        <a:latin typeface="Arial" panose="020B0604020202020204" pitchFamily="34" charset="0"/>
                        <a:ea typeface="+mn-ea"/>
                        <a:cs typeface="Arial" panose="020B0604020202020204" pitchFamily="34" charset="0"/>
                      </a:endParaRPr>
                    </a:p>
                  </a:txBody>
                  <a:tcPr marL="121920" marR="121920" marT="60960" marB="60960"/>
                </a:tc>
              </a:tr>
              <a:tr h="1029506">
                <a:tc>
                  <a:txBody>
                    <a:bodyPr/>
                    <a:lstStyle/>
                    <a:p>
                      <a:pPr algn="l"/>
                      <a:r>
                        <a:rPr lang="en-US" sz="1800" dirty="0" smtClean="0"/>
                        <a:t>Connectivity</a:t>
                      </a:r>
                      <a:endParaRPr lang="en-US" sz="1800" b="0" dirty="0">
                        <a:solidFill>
                          <a:schemeClr val="accent3"/>
                        </a:solidFill>
                        <a:latin typeface="Arial" panose="020B0604020202020204" pitchFamily="34" charset="0"/>
                        <a:cs typeface="Arial" panose="020B0604020202020204" pitchFamily="34" charset="0"/>
                      </a:endParaRPr>
                    </a:p>
                  </a:txBody>
                  <a:tcPr marL="182880" marR="121920" marT="60960" marB="60960"/>
                </a:tc>
                <a:tc>
                  <a:txBody>
                    <a:bodyPr/>
                    <a:lstStyle/>
                    <a:p>
                      <a:pPr marL="171450" indent="-171450" algn="l">
                        <a:buFont typeface="Arial" panose="020B0604020202020204" pitchFamily="34" charset="0"/>
                        <a:buChar char="•"/>
                      </a:pPr>
                      <a:r>
                        <a:rPr lang="en-US" sz="1200" dirty="0" smtClean="0"/>
                        <a:t>No RS232 or RJ45</a:t>
                      </a:r>
                      <a:r>
                        <a:rPr lang="en-US" sz="1200" baseline="0" dirty="0" smtClean="0"/>
                        <a:t> support </a:t>
                      </a:r>
                    </a:p>
                    <a:p>
                      <a:pPr marL="171450" indent="-171450" algn="l">
                        <a:buFont typeface="Arial" panose="020B0604020202020204" pitchFamily="34" charset="0"/>
                        <a:buChar char="•"/>
                      </a:pPr>
                      <a:r>
                        <a:rPr lang="en-US" sz="1200" baseline="0" dirty="0" smtClean="0"/>
                        <a:t>No DP or VGA </a:t>
                      </a:r>
                      <a:endParaRPr lang="en-US" sz="1200" b="0" dirty="0">
                        <a:solidFill>
                          <a:schemeClr val="bg2"/>
                        </a:solidFill>
                        <a:latin typeface="Arial" panose="020B0604020202020204" pitchFamily="34" charset="0"/>
                        <a:cs typeface="Arial" panose="020B0604020202020204" pitchFamily="34" charset="0"/>
                      </a:endParaRPr>
                    </a:p>
                  </a:txBody>
                  <a:tcPr marL="121920" marR="121920" marT="60960" marB="60960"/>
                </a:tc>
                <a:tc>
                  <a:txBody>
                    <a:bodyPr/>
                    <a:lstStyle/>
                    <a:p>
                      <a:pPr marL="171450" indent="-171450" algn="l">
                        <a:buFont typeface="Arial" panose="020B0604020202020204" pitchFamily="34" charset="0"/>
                        <a:buChar char="•"/>
                      </a:pPr>
                      <a:r>
                        <a:rPr lang="en-US" sz="1200" dirty="0" smtClean="0"/>
                        <a:t>RS232</a:t>
                      </a:r>
                      <a:r>
                        <a:rPr lang="en-US" sz="1200" baseline="0" dirty="0" smtClean="0"/>
                        <a:t> interface for remote IT manageability </a:t>
                      </a:r>
                    </a:p>
                    <a:p>
                      <a:pPr marL="171450" indent="-171450" algn="l">
                        <a:buFont typeface="Arial" panose="020B0604020202020204" pitchFamily="34" charset="0"/>
                        <a:buChar char="•"/>
                      </a:pPr>
                      <a:r>
                        <a:rPr lang="en-US" sz="1200" baseline="0" dirty="0" smtClean="0"/>
                        <a:t>Free from wires (Wireless Ready) </a:t>
                      </a:r>
                      <a:endParaRPr lang="en-US" sz="1200" dirty="0" smtClean="0"/>
                    </a:p>
                    <a:p>
                      <a:pPr marL="171450" indent="-171450" algn="l">
                        <a:buFont typeface="Arial" panose="020B0604020202020204" pitchFamily="34" charset="0"/>
                        <a:buChar char="•"/>
                      </a:pPr>
                      <a:r>
                        <a:rPr lang="en-US" sz="1200" dirty="0" smtClean="0"/>
                        <a:t>Better compatibility</a:t>
                      </a:r>
                      <a:r>
                        <a:rPr lang="en-US" sz="1200" baseline="0" dirty="0" smtClean="0"/>
                        <a:t> with IT devices (HDMI / MHL, DP, VGA and USB ) </a:t>
                      </a:r>
                      <a:endParaRPr lang="en-US" sz="1200" b="1" dirty="0">
                        <a:solidFill>
                          <a:schemeClr val="bg2"/>
                        </a:solidFill>
                        <a:latin typeface="Arial" panose="020B0604020202020204" pitchFamily="34" charset="0"/>
                        <a:cs typeface="Arial" panose="020B0604020202020204" pitchFamily="34" charset="0"/>
                      </a:endParaRPr>
                    </a:p>
                  </a:txBody>
                  <a:tcPr marL="121920" marR="121920" marT="60960" marB="60960"/>
                </a:tc>
                <a:tc>
                  <a:txBody>
                    <a:bodyPr/>
                    <a:lstStyle/>
                    <a:p>
                      <a:pPr marL="171450" lvl="0" indent="-171450">
                        <a:buFont typeface="Arial" panose="020B0604020202020204" pitchFamily="34" charset="0"/>
                        <a:buChar char="•"/>
                      </a:pPr>
                      <a:r>
                        <a:rPr lang="en-US" sz="1200" kern="1200" dirty="0" smtClean="0"/>
                        <a:t>RS232 and RJ45</a:t>
                      </a:r>
                    </a:p>
                    <a:p>
                      <a:pPr marL="171450" lvl="0" indent="-171450">
                        <a:buFont typeface="Arial" panose="020B0604020202020204" pitchFamily="34" charset="0"/>
                        <a:buChar char="•"/>
                      </a:pPr>
                      <a:r>
                        <a:rPr lang="en-US" sz="1200" kern="1200" dirty="0" smtClean="0"/>
                        <a:t>Analog and digital connectivity options</a:t>
                      </a:r>
                    </a:p>
                    <a:p>
                      <a:pPr marL="171450" lvl="0" indent="-171450">
                        <a:buFont typeface="Arial" panose="020B0604020202020204" pitchFamily="34" charset="0"/>
                        <a:buChar char="•"/>
                      </a:pPr>
                      <a:r>
                        <a:rPr lang="en-US" sz="1200" kern="1200" dirty="0" smtClean="0"/>
                        <a:t>Embedded system </a:t>
                      </a:r>
                      <a:endParaRPr lang="en-US" sz="1200" b="0" kern="1200" dirty="0">
                        <a:solidFill>
                          <a:schemeClr val="bg2"/>
                        </a:solidFill>
                        <a:latin typeface="Arial" panose="020B0604020202020204" pitchFamily="34" charset="0"/>
                        <a:ea typeface="+mn-ea"/>
                        <a:cs typeface="Arial" panose="020B0604020202020204" pitchFamily="34" charset="0"/>
                      </a:endParaRPr>
                    </a:p>
                  </a:txBody>
                  <a:tcPr marL="121920" marR="121920" marT="60960" marB="60960"/>
                </a:tc>
              </a:tr>
              <a:tr h="863675">
                <a:tc>
                  <a:txBody>
                    <a:bodyPr/>
                    <a:lstStyle/>
                    <a:p>
                      <a:pPr algn="l"/>
                      <a:r>
                        <a:rPr lang="en-US" sz="1800" dirty="0" smtClean="0"/>
                        <a:t>Global Support</a:t>
                      </a:r>
                      <a:endParaRPr lang="en-US" sz="1800" b="0" dirty="0">
                        <a:solidFill>
                          <a:schemeClr val="accent3"/>
                        </a:solidFill>
                        <a:latin typeface="Arial" panose="020B0604020202020204" pitchFamily="34" charset="0"/>
                        <a:cs typeface="Arial" panose="020B0604020202020204" pitchFamily="34" charset="0"/>
                      </a:endParaRPr>
                    </a:p>
                  </a:txBody>
                  <a:tcPr marL="182880" marR="121920" marT="60960" marB="60960"/>
                </a:tc>
                <a:tc>
                  <a:txBody>
                    <a:bodyPr/>
                    <a:lstStyle/>
                    <a:p>
                      <a:pPr marL="171450" indent="-171450" algn="l">
                        <a:buFont typeface="Arial" panose="020B0604020202020204" pitchFamily="34" charset="0"/>
                        <a:buChar char="•"/>
                      </a:pPr>
                      <a:r>
                        <a:rPr lang="en-US" sz="1200" dirty="0" smtClean="0"/>
                        <a:t>Different model and specs by regions</a:t>
                      </a:r>
                    </a:p>
                    <a:p>
                      <a:pPr marL="171450" indent="-171450" algn="l">
                        <a:buFont typeface="Arial" panose="020B0604020202020204" pitchFamily="34" charset="0"/>
                        <a:buChar char="•"/>
                      </a:pPr>
                      <a:r>
                        <a:rPr lang="en-US" sz="1200" dirty="0" smtClean="0"/>
                        <a:t>Carry in</a:t>
                      </a:r>
                      <a:r>
                        <a:rPr lang="en-US" sz="1200" baseline="0" dirty="0" smtClean="0"/>
                        <a:t> warranty</a:t>
                      </a:r>
                      <a:r>
                        <a:rPr lang="en-US" sz="1200" dirty="0" smtClean="0"/>
                        <a:t> </a:t>
                      </a:r>
                      <a:endParaRPr lang="en-US" sz="1200" b="0" dirty="0">
                        <a:solidFill>
                          <a:schemeClr val="bg2"/>
                        </a:solidFill>
                        <a:latin typeface="Arial" panose="020B0604020202020204" pitchFamily="34" charset="0"/>
                        <a:cs typeface="Arial" panose="020B0604020202020204" pitchFamily="34" charset="0"/>
                      </a:endParaRPr>
                    </a:p>
                  </a:txBody>
                  <a:tcPr marL="121920" marR="121920" marT="60960" marB="60960"/>
                </a:tc>
                <a:tc>
                  <a:txBody>
                    <a:bodyPr/>
                    <a:lstStyle/>
                    <a:p>
                      <a:pPr marL="171450" indent="-171450" algn="l">
                        <a:buFont typeface="Arial" panose="020B0604020202020204" pitchFamily="34" charset="0"/>
                        <a:buChar char="•"/>
                      </a:pPr>
                      <a:r>
                        <a:rPr lang="en-US" sz="1200" dirty="0" smtClean="0"/>
                        <a:t>Global 1</a:t>
                      </a:r>
                      <a:r>
                        <a:rPr lang="en-US" sz="1200" baseline="0" dirty="0" smtClean="0"/>
                        <a:t> product for G500 customers </a:t>
                      </a:r>
                      <a:endParaRPr lang="en-US" sz="1200" b="1" dirty="0">
                        <a:solidFill>
                          <a:schemeClr val="bg2"/>
                        </a:solidFill>
                        <a:latin typeface="Arial" panose="020B0604020202020204" pitchFamily="34" charset="0"/>
                        <a:cs typeface="Arial" panose="020B0604020202020204" pitchFamily="34" charset="0"/>
                      </a:endParaRPr>
                    </a:p>
                  </a:txBody>
                  <a:tcPr marL="121920" marR="121920" marT="60960" marB="60960"/>
                </a:tc>
                <a:tc>
                  <a:txBody>
                    <a:bodyPr/>
                    <a:lstStyle/>
                    <a:p>
                      <a:pPr marL="171450" lvl="0" indent="-171450">
                        <a:buFont typeface="Arial" panose="020B0604020202020204" pitchFamily="34" charset="0"/>
                        <a:buChar char="•"/>
                      </a:pPr>
                      <a:r>
                        <a:rPr lang="en-US" sz="1200" kern="1200" dirty="0" smtClean="0"/>
                        <a:t>Different models and specs per region</a:t>
                      </a:r>
                    </a:p>
                    <a:p>
                      <a:pPr marL="171450" lvl="0" indent="-171450">
                        <a:buFont typeface="Arial" panose="020B0604020202020204" pitchFamily="34" charset="0"/>
                        <a:buChar char="•"/>
                      </a:pPr>
                      <a:r>
                        <a:rPr lang="en-US" sz="1200" kern="1200" dirty="0" smtClean="0"/>
                        <a:t>Onsite NBD warranty depending on manufacture and model</a:t>
                      </a:r>
                      <a:endParaRPr lang="en-US" sz="1200" b="0" kern="1200" dirty="0">
                        <a:solidFill>
                          <a:schemeClr val="bg2"/>
                        </a:solidFill>
                        <a:latin typeface="Arial" panose="020B0604020202020204" pitchFamily="34" charset="0"/>
                        <a:ea typeface="+mn-ea"/>
                        <a:cs typeface="Arial" panose="020B0604020202020204" pitchFamily="34" charset="0"/>
                      </a:endParaRPr>
                    </a:p>
                  </a:txBody>
                  <a:tcPr marL="121920" marR="121920" marT="60960" marB="60960"/>
                </a:tc>
              </a:tr>
            </a:tbl>
          </a:graphicData>
        </a:graphic>
      </p:graphicFrame>
      <p:graphicFrame>
        <p:nvGraphicFramePr>
          <p:cNvPr id="7" name="Object 6"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104"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2118" y="2118"/>
                        <a:ext cx="2116" cy="2116"/>
                      </a:xfrm>
                      <a:prstGeom prst="rect">
                        <a:avLst/>
                      </a:prstGeom>
                    </p:spPr>
                  </p:pic>
                </p:oleObj>
              </mc:Fallback>
            </mc:AlternateContent>
          </a:graphicData>
        </a:graphic>
      </p:graphicFrame>
      <p:sp>
        <p:nvSpPr>
          <p:cNvPr id="6" name="Rectangle 5" hidden="1"/>
          <p:cNvSpPr/>
          <p:nvPr>
            <p:custDataLst>
              <p:tags r:id="rId3"/>
            </p:custDataLst>
          </p:nvPr>
        </p:nvSpPr>
        <p:spPr bwMode="auto">
          <a:xfrm>
            <a:off x="0" y="0"/>
            <a:ext cx="211667" cy="211667"/>
          </a:xfrm>
          <a:prstGeom prst="rect">
            <a:avLst/>
          </a:prstGeom>
          <a:solidFill>
            <a:schemeClr val="accent1"/>
          </a:solidFill>
          <a:effectLst/>
        </p:spPr>
        <p:txBody>
          <a:bodyPr vert="horz" wrap="none" lIns="0" tIns="0" rIns="0" bIns="0" numCol="1" spcCol="0" rtlCol="0" anchor="ctr" anchorCtr="0">
            <a:noAutofit/>
          </a:bodyPr>
          <a:lstStyle/>
          <a:p>
            <a:pPr algn="ctr">
              <a:lnSpc>
                <a:spcPct val="90000"/>
              </a:lnSpc>
            </a:pPr>
            <a:endParaRPr lang="en-US" sz="1067" b="1" dirty="0" err="1">
              <a:solidFill>
                <a:srgbClr val="FFFFFF"/>
              </a:solidFill>
              <a:latin typeface="Museo Sans For Dell" panose="02000000000000000000" pitchFamily="2" charset="0"/>
              <a:sym typeface="Museo Sans For Dell" panose="02000000000000000000" pitchFamily="2" charset="0"/>
            </a:endParaRPr>
          </a:p>
        </p:txBody>
      </p:sp>
      <p:sp>
        <p:nvSpPr>
          <p:cNvPr id="19" name="Title 1"/>
          <p:cNvSpPr>
            <a:spLocks noGrp="1"/>
          </p:cNvSpPr>
          <p:nvPr>
            <p:ph type="title"/>
          </p:nvPr>
        </p:nvSpPr>
        <p:spPr/>
        <p:txBody>
          <a:bodyPr>
            <a:noAutofit/>
          </a:bodyPr>
          <a:lstStyle/>
          <a:p>
            <a:r>
              <a:rPr lang="en-US" sz="3200" kern="1200" dirty="0" smtClean="0">
                <a:solidFill>
                  <a:schemeClr val="bg1"/>
                </a:solidFill>
                <a:latin typeface="Arial" panose="020B0604020202020204" pitchFamily="34" charset="0"/>
              </a:rPr>
              <a:t>Where do Dell Large Format Displays fit? </a:t>
            </a:r>
            <a:endParaRPr lang="en-US" sz="3200" kern="1200" dirty="0">
              <a:solidFill>
                <a:schemeClr val="bg1"/>
              </a:solidFill>
              <a:latin typeface="Arial" panose="020B0604020202020204" pitchFamily="34" charset="0"/>
            </a:endParaRPr>
          </a:p>
        </p:txBody>
      </p:sp>
      <p:sp>
        <p:nvSpPr>
          <p:cNvPr id="10" name="TextBox 1">
            <a:hlinkClick r:id="rId9"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buClr>
                <a:srgbClr val="007DB8"/>
              </a:buClr>
            </a:pPr>
            <a:r>
              <a:rPr lang="en-US" sz="1000" dirty="0" smtClean="0">
                <a:solidFill>
                  <a:srgbClr val="FFFFFF"/>
                </a:solidFill>
              </a:rPr>
              <a:t>Back to Table of Contents</a:t>
            </a:r>
          </a:p>
        </p:txBody>
      </p:sp>
    </p:spTree>
    <p:extLst>
      <p:ext uri="{BB962C8B-B14F-4D97-AF65-F5344CB8AC3E}">
        <p14:creationId xmlns:p14="http://schemas.microsoft.com/office/powerpoint/2010/main" val="3445740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0975" b="24435"/>
          <a:stretch/>
        </p:blipFill>
        <p:spPr>
          <a:xfrm>
            <a:off x="10254852" y="1230406"/>
            <a:ext cx="1840417" cy="11887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5011" y="1415184"/>
            <a:ext cx="1258485" cy="914400"/>
          </a:xfrm>
          <a:prstGeom prst="rect">
            <a:avLst/>
          </a:prstGeom>
        </p:spPr>
      </p:pic>
      <p:sp>
        <p:nvSpPr>
          <p:cNvPr id="3" name="Title 2"/>
          <p:cNvSpPr>
            <a:spLocks noGrp="1"/>
          </p:cNvSpPr>
          <p:nvPr>
            <p:ph type="title"/>
          </p:nvPr>
        </p:nvSpPr>
        <p:spPr/>
        <p:txBody>
          <a:bodyPr>
            <a:normAutofit/>
          </a:bodyPr>
          <a:lstStyle/>
          <a:p>
            <a:r>
              <a:rPr lang="en-US" sz="3200" dirty="0"/>
              <a:t>Dell Conference Room </a:t>
            </a:r>
            <a:r>
              <a:rPr lang="en-US" sz="3200" dirty="0" smtClean="0"/>
              <a:t>Monitors</a:t>
            </a:r>
            <a:endParaRPr lang="en-US" sz="3200" dirty="0"/>
          </a:p>
        </p:txBody>
      </p:sp>
      <p:sp>
        <p:nvSpPr>
          <p:cNvPr id="14" name="Rectangle 13"/>
          <p:cNvSpPr/>
          <p:nvPr/>
        </p:nvSpPr>
        <p:spPr>
          <a:xfrm>
            <a:off x="234600" y="845557"/>
            <a:ext cx="11716084" cy="307773"/>
          </a:xfrm>
          <a:prstGeom prst="rect">
            <a:avLst/>
          </a:prstGeom>
        </p:spPr>
        <p:txBody>
          <a:bodyPr wrap="square" lIns="121917" tIns="60958" rIns="121917" bIns="60958">
            <a:spAutoFit/>
          </a:bodyPr>
          <a:lstStyle/>
          <a:p>
            <a:r>
              <a:rPr lang="en-US" sz="1200" dirty="0">
                <a:solidFill>
                  <a:schemeClr val="bg2"/>
                </a:solidFill>
                <a:latin typeface="Arial" panose="020B0604020202020204" pitchFamily="34" charset="0"/>
                <a:cs typeface="Arial" panose="020B0604020202020204" pitchFamily="34" charset="0"/>
              </a:rPr>
              <a:t>Share content in a small meeting room or conference room with a Dell Conference Room </a:t>
            </a:r>
            <a:r>
              <a:rPr lang="en-US" sz="1200" dirty="0" smtClean="0">
                <a:solidFill>
                  <a:schemeClr val="bg2"/>
                </a:solidFill>
                <a:latin typeface="Arial" panose="020B0604020202020204" pitchFamily="34" charset="0"/>
                <a:cs typeface="Arial" panose="020B0604020202020204" pitchFamily="34" charset="0"/>
              </a:rPr>
              <a:t>Monitor</a:t>
            </a:r>
            <a:endParaRPr lang="en-US" sz="1200" dirty="0">
              <a:solidFill>
                <a:schemeClr val="bg2"/>
              </a:solidFill>
              <a:latin typeface="Arial" panose="020B0604020202020204" pitchFamily="34" charset="0"/>
              <a:cs typeface="Arial" panose="020B0604020202020204" pitchFamily="34" charset="0"/>
            </a:endParaRPr>
          </a:p>
        </p:txBody>
      </p:sp>
      <p:graphicFrame>
        <p:nvGraphicFramePr>
          <p:cNvPr id="21" name="Table 6"/>
          <p:cNvGraphicFramePr>
            <a:graphicFrameLocks noGrp="1"/>
          </p:cNvGraphicFramePr>
          <p:nvPr>
            <p:extLst/>
          </p:nvPr>
        </p:nvGraphicFramePr>
        <p:xfrm>
          <a:off x="234600" y="2342943"/>
          <a:ext cx="11723923" cy="3987190"/>
        </p:xfrm>
        <a:graphic>
          <a:graphicData uri="http://schemas.openxmlformats.org/drawingml/2006/table">
            <a:tbl>
              <a:tblPr firstRow="1" bandRow="1">
                <a:tableStyleId>{2D5ABB26-0587-4C30-8999-92F81FD0307C}</a:tableStyleId>
              </a:tblPr>
              <a:tblGrid>
                <a:gridCol w="1455978"/>
                <a:gridCol w="1935125"/>
                <a:gridCol w="2190306"/>
                <a:gridCol w="1881964"/>
                <a:gridCol w="2034488"/>
                <a:gridCol w="2226062"/>
              </a:tblGrid>
              <a:tr h="222470">
                <a:tc>
                  <a:txBody>
                    <a:bodyPr/>
                    <a:lstStyle/>
                    <a:p>
                      <a:r>
                        <a:rPr lang="en-US" sz="850" b="1" dirty="0" smtClean="0">
                          <a:solidFill>
                            <a:schemeClr val="bg2"/>
                          </a:solidFill>
                          <a:latin typeface="Arial" panose="020B0604020202020204" pitchFamily="34" charset="0"/>
                          <a:cs typeface="Arial" panose="020B0604020202020204" pitchFamily="34" charset="0"/>
                        </a:rPr>
                        <a:t>Diagonal Viewing Size</a:t>
                      </a: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54.6" (1386.84 mm)</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1397 mm (54.64 inch)</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1765.63 mm (69.513 inch)</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1765.63 mm (69.513 inch)</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2174 mm (85.6 inch)</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r>
              <a:tr h="200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dirty="0" smtClean="0">
                          <a:solidFill>
                            <a:schemeClr val="bg2"/>
                          </a:solidFill>
                          <a:latin typeface="Arial" panose="020B0604020202020204" pitchFamily="34" charset="0"/>
                          <a:cs typeface="Arial" panose="020B0604020202020204" pitchFamily="34" charset="0"/>
                        </a:rPr>
                        <a:t>Optimal Resolution</a:t>
                      </a:r>
                    </a:p>
                  </a:txBody>
                  <a:tcPr marL="121920" marR="121920"/>
                </a:tc>
                <a:tc>
                  <a:txBody>
                    <a:bodyPr/>
                    <a:lstStyle/>
                    <a:p>
                      <a:r>
                        <a:rPr lang="en-US" sz="850" dirty="0" smtClean="0">
                          <a:solidFill>
                            <a:schemeClr val="bg2"/>
                          </a:solidFill>
                          <a:latin typeface="Arial" panose="020B0604020202020204" pitchFamily="34" charset="0"/>
                          <a:cs typeface="Arial" panose="020B0604020202020204" pitchFamily="34" charset="0"/>
                        </a:rPr>
                        <a:t>1920 x 1080 at 60Hz</a:t>
                      </a: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850" dirty="0" smtClean="0">
                          <a:solidFill>
                            <a:schemeClr val="bg2"/>
                          </a:solidFill>
                          <a:latin typeface="Arial" panose="020B0604020202020204" pitchFamily="34" charset="0"/>
                          <a:cs typeface="Arial" panose="020B0604020202020204" pitchFamily="34" charset="0"/>
                        </a:rPr>
                        <a:t>3840 x 2160 at 60 Hz</a:t>
                      </a:r>
                      <a:endParaRPr lang="en-US" sz="850" dirty="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850" dirty="0" smtClean="0">
                          <a:solidFill>
                            <a:schemeClr val="bg2"/>
                          </a:solidFill>
                          <a:latin typeface="Arial" panose="020B0604020202020204" pitchFamily="34" charset="0"/>
                          <a:cs typeface="Arial" panose="020B0604020202020204" pitchFamily="34" charset="0"/>
                        </a:rPr>
                        <a:t>1920 x 1080 at 60 Hz</a:t>
                      </a:r>
                      <a:endParaRPr lang="en-US" sz="850" dirty="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850" dirty="0" smtClean="0">
                          <a:solidFill>
                            <a:schemeClr val="bg2"/>
                          </a:solidFill>
                          <a:latin typeface="Arial" panose="020B0604020202020204" pitchFamily="34" charset="0"/>
                          <a:cs typeface="Arial" panose="020B0604020202020204" pitchFamily="34" charset="0"/>
                        </a:rPr>
                        <a:t>1920 x 1080 at 60 Hz</a:t>
                      </a:r>
                      <a:endParaRPr lang="en-US" sz="850" dirty="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850" dirty="0" smtClean="0">
                          <a:solidFill>
                            <a:schemeClr val="bg2"/>
                          </a:solidFill>
                          <a:latin typeface="Arial" panose="020B0604020202020204" pitchFamily="34" charset="0"/>
                          <a:cs typeface="Arial" panose="020B0604020202020204" pitchFamily="34" charset="0"/>
                        </a:rPr>
                        <a:t>3840 x 2160 at 60 Hz</a:t>
                      </a:r>
                      <a:endParaRPr lang="en-US" sz="850" dirty="0">
                        <a:solidFill>
                          <a:schemeClr val="bg2"/>
                        </a:solidFill>
                        <a:latin typeface="Arial" panose="020B0604020202020204" pitchFamily="34" charset="0"/>
                        <a:cs typeface="Arial" panose="020B0604020202020204" pitchFamily="34" charset="0"/>
                      </a:endParaRPr>
                    </a:p>
                  </a:txBody>
                  <a:tcPr marL="121920" marR="121920"/>
                </a:tc>
              </a:tr>
              <a:tr h="1915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dirty="0" smtClean="0">
                          <a:solidFill>
                            <a:schemeClr val="bg2"/>
                          </a:solidFill>
                          <a:latin typeface="Arial" panose="020B0604020202020204" pitchFamily="34" charset="0"/>
                          <a:cs typeface="Arial" panose="020B0604020202020204" pitchFamily="34" charset="0"/>
                        </a:rPr>
                        <a:t>Aspect ratio</a:t>
                      </a: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Widescreen (16:9)</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Widescreen (16:9)</a:t>
                      </a: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Widescreen (16:9)</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Widescreen (16:9)</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Widescreen (16:9)</a:t>
                      </a:r>
                    </a:p>
                  </a:txBody>
                  <a:tcPr marL="121920" marR="121920">
                    <a:solidFill>
                      <a:srgbClr val="EEEEEE"/>
                    </a:solidFill>
                  </a:tcPr>
                </a:tc>
              </a:tr>
              <a:tr h="2256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dirty="0" smtClean="0">
                          <a:solidFill>
                            <a:schemeClr val="bg2"/>
                          </a:solidFill>
                          <a:latin typeface="Arial" panose="020B0604020202020204" pitchFamily="34" charset="0"/>
                          <a:cs typeface="Arial" panose="020B0604020202020204" pitchFamily="34" charset="0"/>
                        </a:rPr>
                        <a:t>Brightness </a:t>
                      </a:r>
                      <a:r>
                        <a:rPr lang="en-US" sz="800" b="0" dirty="0" smtClean="0">
                          <a:solidFill>
                            <a:schemeClr val="bg2"/>
                          </a:solidFill>
                          <a:latin typeface="Arial" panose="020B0604020202020204" pitchFamily="34" charset="0"/>
                          <a:cs typeface="Arial" panose="020B0604020202020204" pitchFamily="34" charset="0"/>
                        </a:rPr>
                        <a:t>(typical)</a:t>
                      </a:r>
                      <a:endParaRPr lang="en-US" sz="800" b="1" dirty="0" smtClean="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350 cd/m</a:t>
                      </a:r>
                      <a:r>
                        <a:rPr lang="en-US" sz="850" baseline="30000" dirty="0" smtClean="0">
                          <a:solidFill>
                            <a:schemeClr val="bg2"/>
                          </a:solidFill>
                          <a:latin typeface="Arial" panose="020B0604020202020204" pitchFamily="34" charset="0"/>
                          <a:cs typeface="Arial" panose="020B0604020202020204" pitchFamily="34" charset="0"/>
                        </a:rPr>
                        <a:t>2</a:t>
                      </a:r>
                      <a:r>
                        <a:rPr lang="en-US" sz="850" dirty="0" smtClean="0">
                          <a:solidFill>
                            <a:schemeClr val="bg2"/>
                          </a:solidFill>
                          <a:latin typeface="Arial" panose="020B0604020202020204" pitchFamily="34" charset="0"/>
                          <a:cs typeface="Arial" panose="020B0604020202020204" pitchFamily="34" charset="0"/>
                        </a:rPr>
                        <a:t> (typical)</a:t>
                      </a: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350 cd/m² (typical)</a:t>
                      </a:r>
                      <a:endParaRPr lang="en-US" sz="850" dirty="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400 cd/m</a:t>
                      </a:r>
                      <a:r>
                        <a:rPr lang="en-US" sz="850" baseline="30000" dirty="0" smtClean="0">
                          <a:solidFill>
                            <a:schemeClr val="bg2"/>
                          </a:solidFill>
                          <a:latin typeface="Arial" panose="020B0604020202020204" pitchFamily="34" charset="0"/>
                          <a:cs typeface="Arial" panose="020B0604020202020204" pitchFamily="34" charset="0"/>
                        </a:rPr>
                        <a:t>2</a:t>
                      </a:r>
                      <a:endParaRPr lang="en-US" sz="850" baseline="30000" dirty="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350 cd/m</a:t>
                      </a:r>
                      <a:r>
                        <a:rPr lang="en-US" sz="850" baseline="30000" dirty="0" smtClean="0">
                          <a:solidFill>
                            <a:schemeClr val="bg2"/>
                          </a:solidFill>
                          <a:latin typeface="Arial" panose="020B0604020202020204" pitchFamily="34" charset="0"/>
                          <a:cs typeface="Arial" panose="020B0604020202020204" pitchFamily="34" charset="0"/>
                        </a:rPr>
                        <a:t>2</a:t>
                      </a:r>
                      <a:r>
                        <a:rPr lang="en-US" sz="850" dirty="0" smtClean="0">
                          <a:solidFill>
                            <a:schemeClr val="bg2"/>
                          </a:solidFill>
                          <a:latin typeface="Arial" panose="020B0604020202020204" pitchFamily="34" charset="0"/>
                          <a:cs typeface="Arial" panose="020B0604020202020204" pitchFamily="34" charset="0"/>
                        </a:rPr>
                        <a:t> (typical)</a:t>
                      </a: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400 cd/m² (typical)</a:t>
                      </a:r>
                    </a:p>
                  </a:txBody>
                  <a:tcPr marL="121920" marR="121920"/>
                </a:tc>
              </a:tr>
              <a:tr h="2065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dirty="0" smtClean="0">
                          <a:solidFill>
                            <a:schemeClr val="bg2"/>
                          </a:solidFill>
                          <a:latin typeface="Arial" panose="020B0604020202020204" pitchFamily="34" charset="0"/>
                          <a:cs typeface="Arial" panose="020B0604020202020204" pitchFamily="34" charset="0"/>
                        </a:rPr>
                        <a:t>Pixel Pitch</a:t>
                      </a:r>
                    </a:p>
                  </a:txBody>
                  <a:tcPr marL="121920" marR="121920" anchor="ctr">
                    <a:solidFill>
                      <a:srgbClr val="EEEEEE"/>
                    </a:solidFill>
                  </a:tcPr>
                </a:tc>
                <a:tc>
                  <a:txBody>
                    <a:bodyPr/>
                    <a:lstStyle/>
                    <a:p>
                      <a:r>
                        <a:rPr lang="pl-PL" sz="850" dirty="0" smtClean="0">
                          <a:solidFill>
                            <a:schemeClr val="bg2"/>
                          </a:solidFill>
                          <a:latin typeface="Arial" panose="020B0604020202020204" pitchFamily="34" charset="0"/>
                          <a:cs typeface="Arial" panose="020B0604020202020204" pitchFamily="34" charset="0"/>
                        </a:rPr>
                        <a:t>0.21 mm (W) x 0.63 mm(H)</a:t>
                      </a:r>
                      <a:endParaRPr lang="pt-BR" sz="850" dirty="0" smtClean="0">
                        <a:solidFill>
                          <a:schemeClr val="bg2"/>
                        </a:solidFill>
                        <a:latin typeface="Arial" panose="020B0604020202020204" pitchFamily="34" charset="0"/>
                        <a:cs typeface="Arial" panose="020B0604020202020204" pitchFamily="34" charset="0"/>
                      </a:endParaRP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0.315 mm x 0.315 mm </a:t>
                      </a:r>
                      <a:endParaRPr lang="en-US" sz="850" dirty="0">
                        <a:solidFill>
                          <a:schemeClr val="bg2"/>
                        </a:solidFill>
                        <a:latin typeface="Arial" panose="020B0604020202020204" pitchFamily="34" charset="0"/>
                        <a:cs typeface="Arial" panose="020B0604020202020204" pitchFamily="34" charset="0"/>
                      </a:endParaRP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0.802 x 0.802 mm</a:t>
                      </a:r>
                      <a:endParaRPr lang="en-US" sz="850" dirty="0">
                        <a:solidFill>
                          <a:schemeClr val="bg2"/>
                        </a:solidFill>
                        <a:latin typeface="Arial" panose="020B0604020202020204" pitchFamily="34" charset="0"/>
                        <a:cs typeface="Arial" panose="020B0604020202020204" pitchFamily="34" charset="0"/>
                      </a:endParaRP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0.802 x 0.802 mm</a:t>
                      </a:r>
                      <a:endParaRPr lang="en-US" sz="850" dirty="0">
                        <a:solidFill>
                          <a:schemeClr val="bg2"/>
                        </a:solidFill>
                        <a:latin typeface="Arial" panose="020B0604020202020204" pitchFamily="34" charset="0"/>
                        <a:cs typeface="Arial" panose="020B0604020202020204" pitchFamily="34" charset="0"/>
                      </a:endParaRP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0.4935 mm x 0.4935 mm</a:t>
                      </a:r>
                      <a:endParaRPr lang="en-US" sz="850" dirty="0">
                        <a:solidFill>
                          <a:schemeClr val="bg2"/>
                        </a:solidFill>
                        <a:latin typeface="Arial" panose="020B0604020202020204" pitchFamily="34" charset="0"/>
                        <a:cs typeface="Arial" panose="020B0604020202020204" pitchFamily="34" charset="0"/>
                      </a:endParaRPr>
                    </a:p>
                  </a:txBody>
                  <a:tcPr marL="121920" marR="121920" anchor="ctr">
                    <a:solidFill>
                      <a:srgbClr val="EEEEEE"/>
                    </a:solidFill>
                  </a:tcPr>
                </a:tc>
              </a:tr>
              <a:tr h="2065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dirty="0" smtClean="0">
                          <a:solidFill>
                            <a:schemeClr val="bg2"/>
                          </a:solidFill>
                          <a:latin typeface="Arial" panose="020B0604020202020204" pitchFamily="34" charset="0"/>
                          <a:cs typeface="Arial" panose="020B0604020202020204" pitchFamily="34" charset="0"/>
                        </a:rPr>
                        <a:t>Color Support</a:t>
                      </a:r>
                    </a:p>
                  </a:txBody>
                  <a:tcPr marL="121920" marR="121920"/>
                </a:tc>
                <a:tc>
                  <a:txBody>
                    <a:bodyPr/>
                    <a:lstStyle/>
                    <a:p>
                      <a:r>
                        <a:rPr lang="en-US" sz="850" dirty="0" smtClean="0">
                          <a:solidFill>
                            <a:schemeClr val="bg2"/>
                          </a:solidFill>
                          <a:latin typeface="Arial" panose="020B0604020202020204" pitchFamily="34" charset="0"/>
                          <a:cs typeface="Arial" panose="020B0604020202020204" pitchFamily="34" charset="0"/>
                        </a:rPr>
                        <a:t>16.7 million colors</a:t>
                      </a: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1.07 billion</a:t>
                      </a: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1.07 billion</a:t>
                      </a:r>
                      <a:endParaRPr lang="en-US" sz="850" dirty="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1.07 billion</a:t>
                      </a:r>
                      <a:endParaRPr lang="en-US" sz="850" dirty="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1.07 billion</a:t>
                      </a:r>
                    </a:p>
                  </a:txBody>
                  <a:tcPr marL="121920" marR="121920"/>
                </a:tc>
              </a:tr>
              <a:tr h="2256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dirty="0" smtClean="0">
                          <a:solidFill>
                            <a:schemeClr val="bg2"/>
                          </a:solidFill>
                          <a:latin typeface="Arial" panose="020B0604020202020204" pitchFamily="34" charset="0"/>
                          <a:cs typeface="Arial" panose="020B0604020202020204" pitchFamily="34" charset="0"/>
                        </a:rPr>
                        <a:t>Contrast Ratio</a:t>
                      </a:r>
                    </a:p>
                  </a:txBody>
                  <a:tcPr marL="121920" marR="121920">
                    <a:solidFill>
                      <a:srgbClr val="EEEEEE"/>
                    </a:solidFill>
                  </a:tcPr>
                </a:tc>
                <a:tc>
                  <a:txBody>
                    <a:bodyPr/>
                    <a:lstStyle/>
                    <a:p>
                      <a:r>
                        <a:rPr lang="de-DE" sz="850" dirty="0" smtClean="0">
                          <a:solidFill>
                            <a:schemeClr val="bg2"/>
                          </a:solidFill>
                          <a:latin typeface="Arial" panose="020B0604020202020204" pitchFamily="34" charset="0"/>
                          <a:cs typeface="Arial" panose="020B0604020202020204" pitchFamily="34" charset="0"/>
                        </a:rPr>
                        <a:t>3000:1 (typical)</a:t>
                      </a: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850" dirty="0" smtClean="0">
                          <a:solidFill>
                            <a:schemeClr val="bg2"/>
                          </a:solidFill>
                          <a:latin typeface="Arial" panose="020B0604020202020204" pitchFamily="34" charset="0"/>
                          <a:cs typeface="Arial" panose="020B0604020202020204" pitchFamily="34" charset="0"/>
                        </a:rPr>
                        <a:t>1200:1 (typical)</a:t>
                      </a: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4000:1 (typical)</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4000:1 (typical)</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850" dirty="0" smtClean="0">
                          <a:solidFill>
                            <a:schemeClr val="bg2"/>
                          </a:solidFill>
                          <a:latin typeface="Arial" panose="020B0604020202020204" pitchFamily="34" charset="0"/>
                          <a:cs typeface="Arial" panose="020B0604020202020204" pitchFamily="34" charset="0"/>
                        </a:rPr>
                        <a:t>1200:1 (typical)</a:t>
                      </a:r>
                    </a:p>
                  </a:txBody>
                  <a:tcPr marL="121920" marR="121920">
                    <a:solidFill>
                      <a:srgbClr val="EEEEEE"/>
                    </a:solidFill>
                  </a:tcPr>
                </a:tc>
              </a:tr>
              <a:tr h="1780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dirty="0" smtClean="0">
                          <a:solidFill>
                            <a:schemeClr val="bg2"/>
                          </a:solidFill>
                          <a:latin typeface="Arial" panose="020B0604020202020204" pitchFamily="34" charset="0"/>
                          <a:cs typeface="Arial" panose="020B0604020202020204" pitchFamily="34" charset="0"/>
                        </a:rPr>
                        <a:t>Viewing Angle</a:t>
                      </a:r>
                    </a:p>
                  </a:txBody>
                  <a:tcPr marL="121920" marR="121920">
                    <a:solidFill>
                      <a:schemeClr val="tx2"/>
                    </a:solidFill>
                  </a:tcPr>
                </a:tc>
                <a:tc>
                  <a:txBody>
                    <a:bodyPr/>
                    <a:lstStyle/>
                    <a:p>
                      <a:r>
                        <a:rPr lang="de-DE" sz="850" dirty="0" smtClean="0">
                          <a:solidFill>
                            <a:schemeClr val="bg2"/>
                          </a:solidFill>
                          <a:latin typeface="Arial" panose="020B0604020202020204" pitchFamily="34" charset="0"/>
                          <a:cs typeface="Arial" panose="020B0604020202020204" pitchFamily="34" charset="0"/>
                        </a:rPr>
                        <a:t>178° vertical / 178° horizontal</a:t>
                      </a: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850" dirty="0" smtClean="0">
                          <a:solidFill>
                            <a:schemeClr val="bg2"/>
                          </a:solidFill>
                          <a:latin typeface="Arial" panose="020B0604020202020204" pitchFamily="34" charset="0"/>
                          <a:cs typeface="Arial" panose="020B0604020202020204" pitchFamily="34" charset="0"/>
                        </a:rPr>
                        <a:t>178° vertical / 178° horizontal</a:t>
                      </a: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176° vertical / 176° horizontal</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176° vertical / 176° horizontal</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850" dirty="0" smtClean="0">
                          <a:solidFill>
                            <a:schemeClr val="bg2"/>
                          </a:solidFill>
                          <a:latin typeface="Arial" panose="020B0604020202020204" pitchFamily="34" charset="0"/>
                          <a:cs typeface="Arial" panose="020B0604020202020204" pitchFamily="34" charset="0"/>
                        </a:rPr>
                        <a:t>178° vertical / 178° horizontal</a:t>
                      </a:r>
                    </a:p>
                  </a:txBody>
                  <a:tcPr marL="121920" marR="121920">
                    <a:solidFill>
                      <a:schemeClr val="tx2"/>
                    </a:solidFill>
                  </a:tcPr>
                </a:tc>
              </a:tr>
              <a:tr h="2164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dirty="0" smtClean="0">
                          <a:solidFill>
                            <a:schemeClr val="bg2"/>
                          </a:solidFill>
                          <a:latin typeface="Arial" panose="020B0604020202020204" pitchFamily="34" charset="0"/>
                          <a:cs typeface="Arial" panose="020B0604020202020204" pitchFamily="34" charset="0"/>
                        </a:rPr>
                        <a:t>Weight</a:t>
                      </a:r>
                      <a:r>
                        <a:rPr lang="en-US" sz="900" b="1" dirty="0" smtClean="0">
                          <a:solidFill>
                            <a:schemeClr val="bg2"/>
                          </a:solidFill>
                          <a:latin typeface="Arial" panose="020B0604020202020204" pitchFamily="34" charset="0"/>
                          <a:cs typeface="Arial" panose="020B0604020202020204" pitchFamily="34" charset="0"/>
                        </a:rPr>
                        <a:t> </a:t>
                      </a:r>
                      <a:br>
                        <a:rPr lang="en-US" sz="900" b="1" dirty="0" smtClean="0">
                          <a:solidFill>
                            <a:schemeClr val="bg2"/>
                          </a:solidFill>
                          <a:latin typeface="Arial" panose="020B0604020202020204" pitchFamily="34" charset="0"/>
                          <a:cs typeface="Arial" panose="020B0604020202020204" pitchFamily="34" charset="0"/>
                        </a:rPr>
                      </a:br>
                      <a:r>
                        <a:rPr lang="en-US" sz="800" b="0" dirty="0" smtClean="0">
                          <a:solidFill>
                            <a:schemeClr val="bg2"/>
                          </a:solidFill>
                          <a:latin typeface="Arial" panose="020B0604020202020204" pitchFamily="34" charset="0"/>
                          <a:cs typeface="Arial" panose="020B0604020202020204" pitchFamily="34" charset="0"/>
                        </a:rPr>
                        <a:t>(panel only, VESA mount)</a:t>
                      </a:r>
                      <a:endParaRPr lang="en-US" sz="800" b="1" dirty="0" smtClean="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r>
                        <a:rPr lang="de-DE" sz="850" dirty="0" smtClean="0">
                          <a:solidFill>
                            <a:schemeClr val="bg2"/>
                          </a:solidFill>
                          <a:latin typeface="Arial" panose="020B0604020202020204" pitchFamily="34" charset="0"/>
                          <a:cs typeface="Arial" panose="020B0604020202020204" pitchFamily="34" charset="0"/>
                        </a:rPr>
                        <a:t>44.9 </a:t>
                      </a:r>
                      <a:r>
                        <a:rPr lang="de-DE" sz="850" dirty="0" err="1" smtClean="0">
                          <a:solidFill>
                            <a:schemeClr val="bg2"/>
                          </a:solidFill>
                          <a:latin typeface="Arial" panose="020B0604020202020204" pitchFamily="34" charset="0"/>
                          <a:cs typeface="Arial" panose="020B0604020202020204" pitchFamily="34" charset="0"/>
                        </a:rPr>
                        <a:t>lb</a:t>
                      </a:r>
                      <a:r>
                        <a:rPr lang="de-DE" sz="850" dirty="0" smtClean="0">
                          <a:solidFill>
                            <a:schemeClr val="bg2"/>
                          </a:solidFill>
                          <a:latin typeface="Arial" panose="020B0604020202020204" pitchFamily="34" charset="0"/>
                          <a:cs typeface="Arial" panose="020B0604020202020204" pitchFamily="34" charset="0"/>
                        </a:rPr>
                        <a:t> (20.4 kg)</a:t>
                      </a: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116.84 </a:t>
                      </a:r>
                      <a:r>
                        <a:rPr lang="en-US" sz="850" dirty="0" err="1" smtClean="0">
                          <a:solidFill>
                            <a:schemeClr val="bg2"/>
                          </a:solidFill>
                          <a:latin typeface="Arial" panose="020B0604020202020204" pitchFamily="34" charset="0"/>
                          <a:cs typeface="Arial" panose="020B0604020202020204" pitchFamily="34" charset="0"/>
                        </a:rPr>
                        <a:t>lb</a:t>
                      </a:r>
                      <a:r>
                        <a:rPr lang="en-US" sz="850" dirty="0" smtClean="0">
                          <a:solidFill>
                            <a:schemeClr val="bg2"/>
                          </a:solidFill>
                          <a:latin typeface="Arial" panose="020B0604020202020204" pitchFamily="34" charset="0"/>
                          <a:cs typeface="Arial" panose="020B0604020202020204" pitchFamily="34" charset="0"/>
                        </a:rPr>
                        <a:t> (53 kg)</a:t>
                      </a:r>
                      <a:endParaRPr lang="en-US" sz="850" dirty="0">
                        <a:solidFill>
                          <a:schemeClr val="bg2"/>
                        </a:solidFill>
                        <a:latin typeface="Arial" panose="020B0604020202020204" pitchFamily="34" charset="0"/>
                        <a:cs typeface="Arial" panose="020B0604020202020204" pitchFamily="34" charset="0"/>
                      </a:endParaRP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39.0 kg (85.8 </a:t>
                      </a:r>
                      <a:r>
                        <a:rPr lang="en-US" sz="850" dirty="0" err="1" smtClean="0">
                          <a:solidFill>
                            <a:schemeClr val="bg2"/>
                          </a:solidFill>
                          <a:latin typeface="Arial" panose="020B0604020202020204" pitchFamily="34" charset="0"/>
                          <a:cs typeface="Arial" panose="020B0604020202020204" pitchFamily="34" charset="0"/>
                        </a:rPr>
                        <a:t>lb</a:t>
                      </a:r>
                      <a:r>
                        <a:rPr lang="en-US" sz="850" dirty="0" smtClean="0">
                          <a:solidFill>
                            <a:schemeClr val="bg2"/>
                          </a:solidFill>
                          <a:latin typeface="Arial" panose="020B0604020202020204" pitchFamily="34" charset="0"/>
                          <a:cs typeface="Arial" panose="020B0604020202020204" pitchFamily="34" charset="0"/>
                        </a:rPr>
                        <a:t>)</a:t>
                      </a:r>
                      <a:endParaRPr lang="en-US" sz="850" dirty="0">
                        <a:solidFill>
                          <a:schemeClr val="bg2"/>
                        </a:solidFill>
                        <a:latin typeface="Arial" panose="020B0604020202020204" pitchFamily="34" charset="0"/>
                        <a:cs typeface="Arial" panose="020B0604020202020204" pitchFamily="34" charset="0"/>
                      </a:endParaRP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55.5 kg (122.35 </a:t>
                      </a:r>
                      <a:r>
                        <a:rPr lang="en-US" sz="850" dirty="0" err="1" smtClean="0">
                          <a:solidFill>
                            <a:schemeClr val="bg2"/>
                          </a:solidFill>
                          <a:latin typeface="Arial" panose="020B0604020202020204" pitchFamily="34" charset="0"/>
                          <a:cs typeface="Arial" panose="020B0604020202020204" pitchFamily="34" charset="0"/>
                        </a:rPr>
                        <a:t>lb</a:t>
                      </a:r>
                      <a:r>
                        <a:rPr lang="en-US" sz="850" dirty="0" smtClean="0">
                          <a:solidFill>
                            <a:schemeClr val="bg2"/>
                          </a:solidFill>
                          <a:latin typeface="Arial" panose="020B0604020202020204" pitchFamily="34" charset="0"/>
                          <a:cs typeface="Arial" panose="020B0604020202020204" pitchFamily="34" charset="0"/>
                        </a:rPr>
                        <a:t>)</a:t>
                      </a:r>
                      <a:endParaRPr lang="en-US" sz="850" dirty="0">
                        <a:solidFill>
                          <a:schemeClr val="bg2"/>
                        </a:solidFill>
                        <a:latin typeface="Arial" panose="020B0604020202020204" pitchFamily="34" charset="0"/>
                        <a:cs typeface="Arial" panose="020B0604020202020204" pitchFamily="34" charset="0"/>
                      </a:endParaRP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264.55 </a:t>
                      </a:r>
                      <a:r>
                        <a:rPr lang="en-US" sz="850" dirty="0" err="1" smtClean="0">
                          <a:solidFill>
                            <a:schemeClr val="bg2"/>
                          </a:solidFill>
                          <a:latin typeface="Arial" panose="020B0604020202020204" pitchFamily="34" charset="0"/>
                          <a:cs typeface="Arial" panose="020B0604020202020204" pitchFamily="34" charset="0"/>
                        </a:rPr>
                        <a:t>lb</a:t>
                      </a:r>
                      <a:r>
                        <a:rPr lang="en-US" sz="850" dirty="0" smtClean="0">
                          <a:solidFill>
                            <a:schemeClr val="bg2"/>
                          </a:solidFill>
                          <a:latin typeface="Arial" panose="020B0604020202020204" pitchFamily="34" charset="0"/>
                          <a:cs typeface="Arial" panose="020B0604020202020204" pitchFamily="34" charset="0"/>
                        </a:rPr>
                        <a:t> (120 kg)</a:t>
                      </a:r>
                      <a:endParaRPr lang="en-US" sz="850" dirty="0">
                        <a:solidFill>
                          <a:schemeClr val="bg2"/>
                        </a:solidFill>
                        <a:latin typeface="Arial" panose="020B0604020202020204" pitchFamily="34" charset="0"/>
                        <a:cs typeface="Arial" panose="020B0604020202020204" pitchFamily="34" charset="0"/>
                      </a:endParaRPr>
                    </a:p>
                  </a:txBody>
                  <a:tcPr marL="121920" marR="121920" anchor="ctr">
                    <a:solidFill>
                      <a:srgbClr val="EEEEEE"/>
                    </a:solidFill>
                  </a:tcPr>
                </a:tc>
              </a:tr>
              <a:tr h="216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dirty="0" smtClean="0">
                          <a:solidFill>
                            <a:schemeClr val="bg2"/>
                          </a:solidFill>
                          <a:latin typeface="Arial" panose="020B0604020202020204" pitchFamily="34" charset="0"/>
                          <a:cs typeface="Arial" panose="020B0604020202020204" pitchFamily="34" charset="0"/>
                        </a:rPr>
                        <a:t>Response Time</a:t>
                      </a: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8 </a:t>
                      </a:r>
                      <a:r>
                        <a:rPr lang="en-US" sz="850" dirty="0" err="1" smtClean="0">
                          <a:solidFill>
                            <a:schemeClr val="bg2"/>
                          </a:solidFill>
                          <a:latin typeface="Arial" panose="020B0604020202020204" pitchFamily="34" charset="0"/>
                          <a:cs typeface="Arial" panose="020B0604020202020204" pitchFamily="34" charset="0"/>
                        </a:rPr>
                        <a:t>ms</a:t>
                      </a:r>
                      <a:r>
                        <a:rPr lang="en-US" sz="850" dirty="0" smtClean="0">
                          <a:solidFill>
                            <a:schemeClr val="bg2"/>
                          </a:solidFill>
                          <a:latin typeface="Arial" panose="020B0604020202020204" pitchFamily="34" charset="0"/>
                          <a:cs typeface="Arial" panose="020B0604020202020204" pitchFamily="34" charset="0"/>
                        </a:rPr>
                        <a:t> (grey to grey)</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8 </a:t>
                      </a:r>
                      <a:r>
                        <a:rPr lang="en-US" sz="850" dirty="0" err="1" smtClean="0">
                          <a:solidFill>
                            <a:schemeClr val="bg2"/>
                          </a:solidFill>
                          <a:latin typeface="Arial" panose="020B0604020202020204" pitchFamily="34" charset="0"/>
                          <a:cs typeface="Arial" panose="020B0604020202020204" pitchFamily="34" charset="0"/>
                        </a:rPr>
                        <a:t>ms</a:t>
                      </a:r>
                      <a:r>
                        <a:rPr lang="en-US" sz="850" dirty="0" smtClean="0">
                          <a:solidFill>
                            <a:schemeClr val="bg2"/>
                          </a:solidFill>
                          <a:latin typeface="Arial" panose="020B0604020202020204" pitchFamily="34" charset="0"/>
                          <a:cs typeface="Arial" panose="020B0604020202020204" pitchFamily="34" charset="0"/>
                        </a:rPr>
                        <a:t> (grey to grey)</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6 </a:t>
                      </a:r>
                      <a:r>
                        <a:rPr lang="en-US" sz="850" dirty="0" err="1" smtClean="0">
                          <a:solidFill>
                            <a:schemeClr val="bg2"/>
                          </a:solidFill>
                          <a:latin typeface="Arial" panose="020B0604020202020204" pitchFamily="34" charset="0"/>
                          <a:cs typeface="Arial" panose="020B0604020202020204" pitchFamily="34" charset="0"/>
                        </a:rPr>
                        <a:t>ms</a:t>
                      </a:r>
                      <a:r>
                        <a:rPr lang="en-US" sz="850" dirty="0" smtClean="0">
                          <a:solidFill>
                            <a:schemeClr val="bg2"/>
                          </a:solidFill>
                          <a:latin typeface="Arial" panose="020B0604020202020204" pitchFamily="34" charset="0"/>
                          <a:cs typeface="Arial" panose="020B0604020202020204" pitchFamily="34" charset="0"/>
                        </a:rPr>
                        <a:t> (GTG) with Overdrive</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6 </a:t>
                      </a:r>
                      <a:r>
                        <a:rPr lang="en-US" sz="850" dirty="0" err="1" smtClean="0">
                          <a:solidFill>
                            <a:schemeClr val="bg2"/>
                          </a:solidFill>
                          <a:latin typeface="Arial" panose="020B0604020202020204" pitchFamily="34" charset="0"/>
                          <a:cs typeface="Arial" panose="020B0604020202020204" pitchFamily="34" charset="0"/>
                        </a:rPr>
                        <a:t>ms</a:t>
                      </a:r>
                      <a:r>
                        <a:rPr lang="en-US" sz="850" dirty="0" smtClean="0">
                          <a:solidFill>
                            <a:schemeClr val="bg2"/>
                          </a:solidFill>
                          <a:latin typeface="Arial" panose="020B0604020202020204" pitchFamily="34" charset="0"/>
                          <a:cs typeface="Arial" panose="020B0604020202020204" pitchFamily="34" charset="0"/>
                        </a:rPr>
                        <a:t> (GTG) with Overdrive</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8 </a:t>
                      </a:r>
                      <a:r>
                        <a:rPr lang="en-US" sz="850" dirty="0" err="1" smtClean="0">
                          <a:solidFill>
                            <a:schemeClr val="bg2"/>
                          </a:solidFill>
                          <a:latin typeface="Arial" panose="020B0604020202020204" pitchFamily="34" charset="0"/>
                          <a:cs typeface="Arial" panose="020B0604020202020204" pitchFamily="34" charset="0"/>
                        </a:rPr>
                        <a:t>ms</a:t>
                      </a:r>
                      <a:r>
                        <a:rPr lang="en-US" sz="850" dirty="0" smtClean="0">
                          <a:solidFill>
                            <a:schemeClr val="bg2"/>
                          </a:solidFill>
                          <a:latin typeface="Arial" panose="020B0604020202020204" pitchFamily="34" charset="0"/>
                          <a:cs typeface="Arial" panose="020B0604020202020204" pitchFamily="34" charset="0"/>
                        </a:rPr>
                        <a:t> (grey to grey)</a:t>
                      </a:r>
                      <a:endParaRPr lang="en-US" sz="850" dirty="0">
                        <a:solidFill>
                          <a:schemeClr val="bg2"/>
                        </a:solidFill>
                        <a:latin typeface="Arial" panose="020B0604020202020204" pitchFamily="34" charset="0"/>
                        <a:cs typeface="Arial" panose="020B0604020202020204" pitchFamily="34" charset="0"/>
                      </a:endParaRPr>
                    </a:p>
                  </a:txBody>
                  <a:tcPr marL="121920" marR="121920">
                    <a:solidFill>
                      <a:schemeClr val="tx2"/>
                    </a:solidFill>
                  </a:tcPr>
                </a:tc>
              </a:tr>
              <a:tr h="234950">
                <a:tc>
                  <a:txBody>
                    <a:bodyPr/>
                    <a:lstStyle/>
                    <a:p>
                      <a:pPr marL="0" algn="l" defTabSz="914400" rtl="0" eaLnBrk="1" latinLnBrk="0" hangingPunct="1"/>
                      <a:r>
                        <a:rPr lang="pt-BR" sz="850" b="1" kern="1200" dirty="0" smtClean="0">
                          <a:solidFill>
                            <a:schemeClr val="bg2"/>
                          </a:solidFill>
                          <a:latin typeface="Arial" panose="020B0604020202020204" pitchFamily="34" charset="0"/>
                          <a:ea typeface="+mn-ea"/>
                          <a:cs typeface="Arial" panose="020B0604020202020204" pitchFamily="34" charset="0"/>
                        </a:rPr>
                        <a:t>Display Screen Coating</a:t>
                      </a:r>
                    </a:p>
                  </a:txBody>
                  <a:tcPr marL="121920" marR="121920" anchor="ctr">
                    <a:solidFill>
                      <a:srgbClr val="EEEEEE"/>
                    </a:solidFill>
                  </a:tcPr>
                </a:tc>
                <a:tc>
                  <a:txBody>
                    <a:bodyPr/>
                    <a:lstStyle/>
                    <a:p>
                      <a:pPr marL="0" algn="l" defTabSz="914400" rtl="0" eaLnBrk="1" latinLnBrk="0" hangingPunct="1"/>
                      <a:r>
                        <a:rPr lang="en-US" sz="850" kern="1200" dirty="0" smtClean="0">
                          <a:solidFill>
                            <a:schemeClr val="bg2"/>
                          </a:solidFill>
                          <a:latin typeface="Arial" panose="020B0604020202020204" pitchFamily="34" charset="0"/>
                          <a:ea typeface="+mn-ea"/>
                          <a:cs typeface="Arial" panose="020B0604020202020204" pitchFamily="34" charset="0"/>
                        </a:rPr>
                        <a:t>Antiglare with hard-coating</a:t>
                      </a:r>
                      <a:endParaRPr lang="pt-BR" sz="850" kern="1200" dirty="0" smtClean="0">
                        <a:solidFill>
                          <a:schemeClr val="bg2"/>
                        </a:solidFill>
                        <a:latin typeface="Arial" panose="020B0604020202020204" pitchFamily="34" charset="0"/>
                        <a:ea typeface="+mn-ea"/>
                        <a:cs typeface="Arial" panose="020B0604020202020204" pitchFamily="34" charset="0"/>
                      </a:endParaRP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bg2"/>
                          </a:solidFill>
                          <a:latin typeface="Arial" panose="020B0604020202020204" pitchFamily="34" charset="0"/>
                          <a:ea typeface="+mn-ea"/>
                          <a:cs typeface="Arial" panose="020B0604020202020204" pitchFamily="34" charset="0"/>
                        </a:rPr>
                        <a:t>Antiglare with hard-coating</a:t>
                      </a:r>
                      <a:endParaRPr lang="pt-BR" sz="850" kern="1200" dirty="0" smtClean="0">
                        <a:solidFill>
                          <a:schemeClr val="bg2"/>
                        </a:solidFill>
                        <a:latin typeface="Arial" panose="020B0604020202020204" pitchFamily="34" charset="0"/>
                        <a:ea typeface="+mn-ea"/>
                        <a:cs typeface="Arial" panose="020B0604020202020204" pitchFamily="34" charset="0"/>
                      </a:endParaRP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Antiglare with hard-coating</a:t>
                      </a: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Antiglare with hard-coating</a:t>
                      </a:r>
                    </a:p>
                  </a:txBody>
                  <a:tcPr marL="121920" marR="121920" anchor="ctr">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bg2"/>
                          </a:solidFill>
                          <a:latin typeface="Arial" panose="020B0604020202020204" pitchFamily="34" charset="0"/>
                          <a:ea typeface="+mn-ea"/>
                          <a:cs typeface="Arial" panose="020B0604020202020204" pitchFamily="34" charset="0"/>
                        </a:rPr>
                        <a:t>Antiglare with hard-coating</a:t>
                      </a:r>
                      <a:endParaRPr lang="pt-BR" sz="850" kern="1200" dirty="0" smtClean="0">
                        <a:solidFill>
                          <a:schemeClr val="bg2"/>
                        </a:solidFill>
                        <a:latin typeface="Arial" panose="020B0604020202020204" pitchFamily="34" charset="0"/>
                        <a:ea typeface="+mn-ea"/>
                        <a:cs typeface="Arial" panose="020B0604020202020204" pitchFamily="34" charset="0"/>
                      </a:endParaRPr>
                    </a:p>
                  </a:txBody>
                  <a:tcPr marL="121920" marR="121920" anchor="ctr">
                    <a:solidFill>
                      <a:srgbClr val="EEEEEE"/>
                    </a:solidFill>
                  </a:tcPr>
                </a:tc>
              </a:tr>
              <a:tr h="207458">
                <a:tc>
                  <a:txBody>
                    <a:bodyPr/>
                    <a:lstStyle/>
                    <a:p>
                      <a:r>
                        <a:rPr lang="en-US" sz="850" b="1" dirty="0" smtClean="0">
                          <a:solidFill>
                            <a:schemeClr val="bg2"/>
                          </a:solidFill>
                          <a:latin typeface="Arial" panose="020B0604020202020204" pitchFamily="34" charset="0"/>
                          <a:cs typeface="Arial" panose="020B0604020202020204" pitchFamily="34" charset="0"/>
                        </a:rPr>
                        <a:t>Audio Output</a:t>
                      </a:r>
                    </a:p>
                  </a:txBody>
                  <a:tcPr marL="121920" marR="121920">
                    <a:solidFill>
                      <a:schemeClr val="tx2"/>
                    </a:solidFill>
                  </a:tcPr>
                </a:tc>
                <a:tc>
                  <a:txBody>
                    <a:bodyPr/>
                    <a:lstStyle/>
                    <a:p>
                      <a:r>
                        <a:rPr lang="en-US" sz="850" dirty="0" smtClean="0">
                          <a:solidFill>
                            <a:schemeClr val="bg2"/>
                          </a:solidFill>
                          <a:latin typeface="Arial" panose="020B0604020202020204" pitchFamily="34" charset="0"/>
                          <a:cs typeface="Arial" panose="020B0604020202020204" pitchFamily="34" charset="0"/>
                        </a:rPr>
                        <a:t>Internal : 10W x2</a:t>
                      </a:r>
                    </a:p>
                  </a:txBody>
                  <a:tcPr marL="121920" marR="121920">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Internal : 10W x2</a:t>
                      </a:r>
                    </a:p>
                  </a:txBody>
                  <a:tcPr marL="121920" marR="121920">
                    <a:solidFill>
                      <a:schemeClr val="tx2"/>
                    </a:solidFill>
                  </a:tcPr>
                </a:tc>
                <a:tc>
                  <a:txBody>
                    <a:bodyPr/>
                    <a:lstStyle/>
                    <a:p>
                      <a:r>
                        <a:rPr lang="en-US" sz="850" dirty="0" smtClean="0">
                          <a:solidFill>
                            <a:schemeClr val="bg2"/>
                          </a:solidFill>
                          <a:latin typeface="Arial" panose="020B0604020202020204" pitchFamily="34" charset="0"/>
                          <a:cs typeface="Arial" panose="020B0604020202020204" pitchFamily="34" charset="0"/>
                        </a:rPr>
                        <a:t>Internal : 10W x2</a:t>
                      </a: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Internal : 10W x2</a:t>
                      </a:r>
                    </a:p>
                  </a:txBody>
                  <a:tcPr marL="121920" marR="121920">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Internal : 10W x2</a:t>
                      </a:r>
                    </a:p>
                  </a:txBody>
                  <a:tcPr marL="121920" marR="121920">
                    <a:solidFill>
                      <a:schemeClr val="tx2"/>
                    </a:solidFill>
                  </a:tcPr>
                </a:tc>
              </a:tr>
              <a:tr h="635064">
                <a:tc>
                  <a:txBody>
                    <a:bodyPr/>
                    <a:lstStyle/>
                    <a:p>
                      <a:r>
                        <a:rPr lang="de-DE" sz="850" b="1" dirty="0" smtClean="0">
                          <a:solidFill>
                            <a:schemeClr val="bg2"/>
                          </a:solidFill>
                          <a:latin typeface="Arial" panose="020B0604020202020204" pitchFamily="34" charset="0"/>
                          <a:cs typeface="Arial" panose="020B0604020202020204" pitchFamily="34" charset="0"/>
                        </a:rPr>
                        <a:t>Connectivity</a:t>
                      </a:r>
                    </a:p>
                  </a:txBody>
                  <a:tcPr marL="121920" marR="121920">
                    <a:solidFill>
                      <a:srgbClr val="EEEEEE"/>
                    </a:solidFill>
                  </a:tcPr>
                </a:tc>
                <a:tc>
                  <a:txBody>
                    <a:bodyPr/>
                    <a:lstStyle/>
                    <a:p>
                      <a:r>
                        <a:rPr lang="de-DE" sz="800" dirty="0" smtClean="0">
                          <a:solidFill>
                            <a:schemeClr val="bg2"/>
                          </a:solidFill>
                          <a:latin typeface="Arial" panose="020B0604020202020204" pitchFamily="34" charset="0"/>
                          <a:cs typeface="Arial" panose="020B0604020202020204" pitchFamily="34" charset="0"/>
                        </a:rPr>
                        <a:t>VGA, 2 x HDMI, DisplayPort, RS232 port,</a:t>
                      </a:r>
                      <a:r>
                        <a:rPr lang="de-DE" sz="800" baseline="0" dirty="0" smtClean="0">
                          <a:solidFill>
                            <a:schemeClr val="bg2"/>
                          </a:solidFill>
                          <a:latin typeface="Arial" panose="020B0604020202020204" pitchFamily="34" charset="0"/>
                          <a:cs typeface="Arial" panose="020B0604020202020204" pitchFamily="34" charset="0"/>
                        </a:rPr>
                        <a:t> </a:t>
                      </a:r>
                      <a:r>
                        <a:rPr lang="de-DE" sz="800" dirty="0" smtClean="0">
                          <a:solidFill>
                            <a:schemeClr val="bg2"/>
                          </a:solidFill>
                          <a:latin typeface="Arial" panose="020B0604020202020204" pitchFamily="34" charset="0"/>
                          <a:cs typeface="Arial" panose="020B0604020202020204" pitchFamily="34" charset="0"/>
                        </a:rPr>
                        <a:t>Audio Line Out Port, Audio Line In Port, USB upstream port, 2x USB downstream port</a:t>
                      </a:r>
                    </a:p>
                  </a:txBody>
                  <a:tcPr marL="121920" marR="121920">
                    <a:solidFill>
                      <a:srgbClr val="EEEEEE"/>
                    </a:solidFill>
                  </a:tcPr>
                </a:tc>
                <a:tc>
                  <a:txBody>
                    <a:bodyPr/>
                    <a:lstStyle/>
                    <a:p>
                      <a:pPr marL="0" algn="l" defTabSz="914400" rtl="0" eaLnBrk="1" latinLnBrk="0" hangingPunct="1"/>
                      <a:r>
                        <a:rPr lang="pt-BR" sz="800" kern="1200" dirty="0" smtClean="0">
                          <a:solidFill>
                            <a:schemeClr val="bg2"/>
                          </a:solidFill>
                          <a:latin typeface="Arial" panose="020B0604020202020204" pitchFamily="34" charset="0"/>
                          <a:ea typeface="+mn-ea"/>
                          <a:cs typeface="Arial" panose="020B0604020202020204" pitchFamily="34" charset="0"/>
                        </a:rPr>
                        <a:t>3 x HDMI 2.0, DisplayPort 1.2, VGA, </a:t>
                      </a:r>
                      <a:br>
                        <a:rPr lang="pt-BR" sz="800" kern="1200" dirty="0" smtClean="0">
                          <a:solidFill>
                            <a:schemeClr val="bg2"/>
                          </a:solidFill>
                          <a:latin typeface="Arial" panose="020B0604020202020204" pitchFamily="34" charset="0"/>
                          <a:ea typeface="+mn-ea"/>
                          <a:cs typeface="Arial" panose="020B0604020202020204" pitchFamily="34" charset="0"/>
                        </a:rPr>
                      </a:br>
                      <a:r>
                        <a:rPr lang="pt-BR" sz="800" kern="1200" dirty="0" smtClean="0">
                          <a:solidFill>
                            <a:schemeClr val="bg2"/>
                          </a:solidFill>
                          <a:latin typeface="Arial" panose="020B0604020202020204" pitchFamily="34" charset="0"/>
                          <a:ea typeface="+mn-ea"/>
                          <a:cs typeface="Arial" panose="020B0604020202020204" pitchFamily="34" charset="0"/>
                        </a:rPr>
                        <a:t>Audio Input, Headphone Output,</a:t>
                      </a:r>
                      <a:r>
                        <a:rPr lang="pt-BR" sz="800" kern="1200" baseline="0" dirty="0" smtClean="0">
                          <a:solidFill>
                            <a:schemeClr val="bg2"/>
                          </a:solidFill>
                          <a:latin typeface="Arial" panose="020B0604020202020204" pitchFamily="34" charset="0"/>
                          <a:ea typeface="+mn-ea"/>
                          <a:cs typeface="Arial" panose="020B0604020202020204" pitchFamily="34" charset="0"/>
                        </a:rPr>
                        <a:t> </a:t>
                      </a:r>
                      <a:r>
                        <a:rPr lang="pt-BR" sz="800" kern="1200" dirty="0" smtClean="0">
                          <a:solidFill>
                            <a:schemeClr val="bg2"/>
                          </a:solidFill>
                          <a:latin typeface="Arial" panose="020B0604020202020204" pitchFamily="34" charset="0"/>
                          <a:ea typeface="+mn-ea"/>
                          <a:cs typeface="Arial" panose="020B0604020202020204" pitchFamily="34" charset="0"/>
                        </a:rPr>
                        <a:t>RJ 45, </a:t>
                      </a:r>
                      <a:br>
                        <a:rPr lang="pt-BR" sz="800" kern="1200" dirty="0" smtClean="0">
                          <a:solidFill>
                            <a:schemeClr val="bg2"/>
                          </a:solidFill>
                          <a:latin typeface="Arial" panose="020B0604020202020204" pitchFamily="34" charset="0"/>
                          <a:ea typeface="+mn-ea"/>
                          <a:cs typeface="Arial" panose="020B0604020202020204" pitchFamily="34" charset="0"/>
                        </a:rPr>
                      </a:br>
                      <a:r>
                        <a:rPr lang="pt-BR" sz="800" kern="1200" dirty="0" smtClean="0">
                          <a:solidFill>
                            <a:schemeClr val="bg2"/>
                          </a:solidFill>
                          <a:latin typeface="Arial" panose="020B0604020202020204" pitchFamily="34" charset="0"/>
                          <a:ea typeface="+mn-ea"/>
                          <a:cs typeface="Arial" panose="020B0604020202020204" pitchFamily="34" charset="0"/>
                        </a:rPr>
                        <a:t>3 x USB 3.0, USB dedicated charging port, RS232, </a:t>
                      </a:r>
                      <a:r>
                        <a:rPr lang="en-US" sz="800" kern="1200" dirty="0" smtClean="0">
                          <a:solidFill>
                            <a:schemeClr val="bg2"/>
                          </a:solidFill>
                          <a:latin typeface="Arial" panose="020B0604020202020204" pitchFamily="34" charset="0"/>
                          <a:ea typeface="+mn-ea"/>
                          <a:cs typeface="Arial" panose="020B0604020202020204" pitchFamily="34" charset="0"/>
                        </a:rPr>
                        <a:t>USB 3.0 port – Upstream, 3 x USB 3.0 port,</a:t>
                      </a:r>
                      <a:r>
                        <a:rPr lang="en-US" sz="800" kern="1200" baseline="0" dirty="0" smtClean="0">
                          <a:solidFill>
                            <a:schemeClr val="bg2"/>
                          </a:solidFill>
                          <a:latin typeface="Arial" panose="020B0604020202020204" pitchFamily="34" charset="0"/>
                          <a:ea typeface="+mn-ea"/>
                          <a:cs typeface="Arial" panose="020B0604020202020204" pitchFamily="34" charset="0"/>
                        </a:rPr>
                        <a:t> </a:t>
                      </a:r>
                      <a:r>
                        <a:rPr lang="en-US" sz="800" kern="1200" dirty="0" smtClean="0">
                          <a:solidFill>
                            <a:schemeClr val="bg2"/>
                          </a:solidFill>
                          <a:latin typeface="Arial" panose="020B0604020202020204" pitchFamily="34" charset="0"/>
                          <a:ea typeface="+mn-ea"/>
                          <a:cs typeface="Arial" panose="020B0604020202020204" pitchFamily="34" charset="0"/>
                        </a:rPr>
                        <a:t>USB dedicated charging port </a:t>
                      </a:r>
                      <a:endParaRPr lang="pt-BR" sz="800" kern="1200" dirty="0" smtClean="0">
                        <a:solidFill>
                          <a:schemeClr val="bg2"/>
                        </a:solidFill>
                        <a:latin typeface="Arial" panose="020B0604020202020204" pitchFamily="34" charset="0"/>
                        <a:ea typeface="+mn-ea"/>
                        <a:cs typeface="Arial" panose="020B0604020202020204" pitchFamily="34" charset="0"/>
                      </a:endParaRPr>
                    </a:p>
                  </a:txBody>
                  <a:tcPr marL="121920" marR="121920">
                    <a:solidFill>
                      <a:srgbClr val="EEEEEE"/>
                    </a:solidFill>
                  </a:tcPr>
                </a:tc>
                <a:tc>
                  <a:txBody>
                    <a:bodyPr/>
                    <a:lstStyle/>
                    <a:p>
                      <a:pPr marL="0" algn="l" defTabSz="914400" rtl="0" eaLnBrk="1" latinLnBrk="0" hangingPunct="1"/>
                      <a:r>
                        <a:rPr lang="en-US" sz="800" kern="1200" dirty="0" smtClean="0">
                          <a:solidFill>
                            <a:schemeClr val="bg2"/>
                          </a:solidFill>
                          <a:latin typeface="Arial" panose="020B0604020202020204" pitchFamily="34" charset="0"/>
                          <a:ea typeface="+mn-ea"/>
                          <a:cs typeface="Arial" panose="020B0604020202020204" pitchFamily="34" charset="0"/>
                        </a:rPr>
                        <a:t>VGA, HDMI (vr1.4, MHL 2.0 combo) x2, DisplayPort 1.2 x1, USB 2.0 x3, Audio in, Audio out</a:t>
                      </a:r>
                      <a:endParaRPr lang="pt-BR" sz="800" kern="1200" dirty="0" smtClean="0">
                        <a:solidFill>
                          <a:schemeClr val="bg2"/>
                        </a:solidFill>
                        <a:latin typeface="Arial" panose="020B0604020202020204" pitchFamily="34" charset="0"/>
                        <a:ea typeface="+mn-ea"/>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bg2"/>
                          </a:solidFill>
                          <a:latin typeface="Arial" panose="020B0604020202020204" pitchFamily="34" charset="0"/>
                          <a:cs typeface="Arial" panose="020B0604020202020204" pitchFamily="34" charset="0"/>
                        </a:rPr>
                        <a:t>VGA, 2x HDMI 1.4 (no MHL) and HDMI (MHL), DP (1.2,</a:t>
                      </a:r>
                      <a:r>
                        <a:rPr lang="en-US" sz="800" baseline="0" dirty="0" smtClean="0">
                          <a:solidFill>
                            <a:schemeClr val="bg2"/>
                          </a:solidFill>
                          <a:latin typeface="Arial" panose="020B0604020202020204" pitchFamily="34" charset="0"/>
                          <a:cs typeface="Arial" panose="020B0604020202020204" pitchFamily="34" charset="0"/>
                        </a:rPr>
                        <a:t> </a:t>
                      </a:r>
                      <a:r>
                        <a:rPr lang="en-US" sz="800" dirty="0" smtClean="0">
                          <a:solidFill>
                            <a:schemeClr val="bg2"/>
                          </a:solidFill>
                          <a:latin typeface="Arial" panose="020B0604020202020204" pitchFamily="34" charset="0"/>
                          <a:cs typeface="Arial" panose="020B0604020202020204" pitchFamily="34" charset="0"/>
                        </a:rPr>
                        <a:t>Audio in, Audio out, USB Ports, USB 2.0 for touch, 4 x USB 3.0 downstream port including a fast charging port</a:t>
                      </a:r>
                      <a:endParaRPr lang="en-US" sz="800" dirty="0">
                        <a:solidFill>
                          <a:schemeClr val="bg2"/>
                        </a:solidFill>
                        <a:latin typeface="Arial" panose="020B0604020202020204" pitchFamily="34" charset="0"/>
                        <a:cs typeface="Arial" panose="020B0604020202020204" pitchFamily="34" charset="0"/>
                      </a:endParaRPr>
                    </a:p>
                  </a:txBody>
                  <a:tcPr marL="121920" marR="121920">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800" kern="1200" dirty="0" smtClean="0">
                          <a:solidFill>
                            <a:schemeClr val="bg2"/>
                          </a:solidFill>
                          <a:latin typeface="Arial" panose="020B0604020202020204" pitchFamily="34" charset="0"/>
                          <a:ea typeface="+mn-ea"/>
                          <a:cs typeface="Arial" panose="020B0604020202020204" pitchFamily="34" charset="0"/>
                        </a:rPr>
                        <a:t>4 x HDMI 2.0, DisplayPort 1.2, VGA, Audio Input, Headphone Output,</a:t>
                      </a:r>
                      <a:r>
                        <a:rPr lang="pt-BR" sz="800" kern="1200" baseline="0" dirty="0" smtClean="0">
                          <a:solidFill>
                            <a:schemeClr val="bg2"/>
                          </a:solidFill>
                          <a:latin typeface="Arial" panose="020B0604020202020204" pitchFamily="34" charset="0"/>
                          <a:ea typeface="+mn-ea"/>
                          <a:cs typeface="Arial" panose="020B0604020202020204" pitchFamily="34" charset="0"/>
                        </a:rPr>
                        <a:t> </a:t>
                      </a:r>
                      <a:r>
                        <a:rPr lang="pt-BR" sz="800" kern="1200" dirty="0" smtClean="0">
                          <a:solidFill>
                            <a:schemeClr val="bg2"/>
                          </a:solidFill>
                          <a:latin typeface="Arial" panose="020B0604020202020204" pitchFamily="34" charset="0"/>
                          <a:ea typeface="+mn-ea"/>
                          <a:cs typeface="Arial" panose="020B0604020202020204" pitchFamily="34" charset="0"/>
                        </a:rPr>
                        <a:t>RJ 45, 3 x USB 3.0, USB dedicated charging port, RS232, </a:t>
                      </a:r>
                      <a:r>
                        <a:rPr lang="en-US" sz="800" kern="1200" dirty="0" smtClean="0">
                          <a:solidFill>
                            <a:schemeClr val="bg2"/>
                          </a:solidFill>
                          <a:latin typeface="Arial" panose="020B0604020202020204" pitchFamily="34" charset="0"/>
                          <a:ea typeface="+mn-ea"/>
                          <a:cs typeface="Arial" panose="020B0604020202020204" pitchFamily="34" charset="0"/>
                        </a:rPr>
                        <a:t>USB 3.0 port – Upstream, 3 x USB 3.0 port,</a:t>
                      </a:r>
                      <a:r>
                        <a:rPr lang="en-US" sz="800" kern="1200" baseline="0" dirty="0" smtClean="0">
                          <a:solidFill>
                            <a:schemeClr val="bg2"/>
                          </a:solidFill>
                          <a:latin typeface="Arial" panose="020B0604020202020204" pitchFamily="34" charset="0"/>
                          <a:ea typeface="+mn-ea"/>
                          <a:cs typeface="Arial" panose="020B0604020202020204" pitchFamily="34" charset="0"/>
                        </a:rPr>
                        <a:t> </a:t>
                      </a:r>
                      <a:r>
                        <a:rPr lang="en-US" sz="800" kern="1200" dirty="0" smtClean="0">
                          <a:solidFill>
                            <a:schemeClr val="bg2"/>
                          </a:solidFill>
                          <a:latin typeface="Arial" panose="020B0604020202020204" pitchFamily="34" charset="0"/>
                          <a:ea typeface="+mn-ea"/>
                          <a:cs typeface="Arial" panose="020B0604020202020204" pitchFamily="34" charset="0"/>
                        </a:rPr>
                        <a:t>USB dedicated charging port</a:t>
                      </a:r>
                      <a:endParaRPr lang="pt-BR" sz="800" kern="1200" dirty="0" smtClean="0">
                        <a:solidFill>
                          <a:schemeClr val="bg2"/>
                        </a:solidFill>
                        <a:latin typeface="Arial" panose="020B0604020202020204" pitchFamily="34" charset="0"/>
                        <a:ea typeface="+mn-ea"/>
                        <a:cs typeface="Arial" panose="020B0604020202020204" pitchFamily="34" charset="0"/>
                      </a:endParaRPr>
                    </a:p>
                  </a:txBody>
                  <a:tcPr marL="121920" marR="121920">
                    <a:solidFill>
                      <a:srgbClr val="EEEEEE"/>
                    </a:solidFill>
                  </a:tcPr>
                </a:tc>
              </a:tr>
              <a:tr h="432863">
                <a:tc>
                  <a:txBody>
                    <a:bodyPr/>
                    <a:lstStyle/>
                    <a:p>
                      <a:r>
                        <a:rPr lang="de-DE" sz="850" b="1" dirty="0" smtClean="0">
                          <a:solidFill>
                            <a:schemeClr val="bg2"/>
                          </a:solidFill>
                          <a:latin typeface="Arial" panose="020B0604020202020204" pitchFamily="34" charset="0"/>
                          <a:cs typeface="Arial" panose="020B0604020202020204" pitchFamily="34" charset="0"/>
                        </a:rPr>
                        <a:t>Dimensions </a:t>
                      </a:r>
                      <a:br>
                        <a:rPr lang="de-DE" sz="850" b="1" dirty="0" smtClean="0">
                          <a:solidFill>
                            <a:schemeClr val="bg2"/>
                          </a:solidFill>
                          <a:latin typeface="Arial" panose="020B0604020202020204" pitchFamily="34" charset="0"/>
                          <a:cs typeface="Arial" panose="020B0604020202020204" pitchFamily="34" charset="0"/>
                        </a:rPr>
                      </a:br>
                      <a:r>
                        <a:rPr lang="de-DE" sz="800" b="0" dirty="0" smtClean="0">
                          <a:solidFill>
                            <a:schemeClr val="bg2"/>
                          </a:solidFill>
                          <a:latin typeface="Arial" panose="020B0604020202020204" pitchFamily="34" charset="0"/>
                          <a:cs typeface="Arial" panose="020B0604020202020204" pitchFamily="34" charset="0"/>
                        </a:rPr>
                        <a:t>(without stand)</a:t>
                      </a:r>
                      <a:r>
                        <a:rPr lang="de-DE" sz="900" b="1" dirty="0" smtClean="0">
                          <a:solidFill>
                            <a:schemeClr val="bg2"/>
                          </a:solidFill>
                          <a:latin typeface="Arial" panose="020B0604020202020204" pitchFamily="34" charset="0"/>
                          <a:cs typeface="Arial" panose="020B0604020202020204" pitchFamily="34" charset="0"/>
                        </a:rPr>
                        <a:t/>
                      </a:r>
                      <a:br>
                        <a:rPr lang="de-DE" sz="900" b="1" dirty="0" smtClean="0">
                          <a:solidFill>
                            <a:schemeClr val="bg2"/>
                          </a:solidFill>
                          <a:latin typeface="Arial" panose="020B0604020202020204" pitchFamily="34" charset="0"/>
                          <a:cs typeface="Arial" panose="020B0604020202020204" pitchFamily="34" charset="0"/>
                        </a:rPr>
                      </a:br>
                      <a:endParaRPr lang="de-DE" sz="900" b="0" dirty="0" smtClean="0">
                        <a:solidFill>
                          <a:schemeClr val="bg2"/>
                        </a:solidFill>
                        <a:latin typeface="Arial" panose="020B0604020202020204" pitchFamily="34" charset="0"/>
                        <a:cs typeface="Arial" panose="020B0604020202020204" pitchFamily="34" charset="0"/>
                      </a:endParaRPr>
                    </a:p>
                  </a:txBody>
                  <a:tcPr marL="121920" marR="121920">
                    <a:lnB w="12700" cap="flat" cmpd="sng" algn="ctr">
                      <a:noFill/>
                      <a:prstDash val="solid"/>
                      <a:round/>
                      <a:headEnd type="none" w="med" len="med"/>
                      <a:tailEnd type="none" w="med" len="med"/>
                    </a:lnB>
                    <a:noFill/>
                  </a:tcPr>
                </a:tc>
                <a:tc>
                  <a:txBody>
                    <a:bodyPr/>
                    <a:lstStyle/>
                    <a:p>
                      <a:r>
                        <a:rPr lang="en-US" sz="850" dirty="0" smtClean="0">
                          <a:solidFill>
                            <a:schemeClr val="bg2"/>
                          </a:solidFill>
                          <a:latin typeface="Arial" panose="020B0604020202020204" pitchFamily="34" charset="0"/>
                          <a:cs typeface="Arial" panose="020B0604020202020204" pitchFamily="34" charset="0"/>
                        </a:rPr>
                        <a:t>Height: 30.9" (786.0 mm) </a:t>
                      </a:r>
                    </a:p>
                    <a:p>
                      <a:r>
                        <a:rPr lang="en-US" sz="850" dirty="0" smtClean="0">
                          <a:solidFill>
                            <a:schemeClr val="bg2"/>
                          </a:solidFill>
                          <a:latin typeface="Arial" panose="020B0604020202020204" pitchFamily="34" charset="0"/>
                          <a:cs typeface="Arial" panose="020B0604020202020204" pitchFamily="34" charset="0"/>
                        </a:rPr>
                        <a:t>Width: 48.9" (1241.0 mm)</a:t>
                      </a:r>
                    </a:p>
                    <a:p>
                      <a:r>
                        <a:rPr lang="en-US" sz="850" dirty="0" smtClean="0">
                          <a:solidFill>
                            <a:schemeClr val="bg2"/>
                          </a:solidFill>
                          <a:latin typeface="Arial" panose="020B0604020202020204" pitchFamily="34" charset="0"/>
                          <a:cs typeface="Arial" panose="020B0604020202020204" pitchFamily="34" charset="0"/>
                        </a:rPr>
                        <a:t>Depth: 2.6" (64.8 mm)</a:t>
                      </a:r>
                      <a:endParaRPr lang="de-DE" sz="850" dirty="0" smtClean="0">
                        <a:solidFill>
                          <a:schemeClr val="bg2"/>
                        </a:solidFill>
                        <a:latin typeface="Arial" panose="020B0604020202020204" pitchFamily="34" charset="0"/>
                        <a:cs typeface="Arial" panose="020B0604020202020204" pitchFamily="34" charset="0"/>
                      </a:endParaRPr>
                    </a:p>
                  </a:txBody>
                  <a:tcPr marL="121920" marR="121920">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Height: 30.9</a:t>
                      </a:r>
                      <a:r>
                        <a:rPr lang="en-US" sz="850" baseline="0" dirty="0" smtClean="0">
                          <a:solidFill>
                            <a:schemeClr val="bg2"/>
                          </a:solidFill>
                          <a:latin typeface="Arial" panose="020B0604020202020204" pitchFamily="34" charset="0"/>
                          <a:cs typeface="Arial" panose="020B0604020202020204" pitchFamily="34" charset="0"/>
                        </a:rPr>
                        <a:t>” (</a:t>
                      </a:r>
                      <a:r>
                        <a:rPr lang="en-US" sz="850" dirty="0" smtClean="0">
                          <a:solidFill>
                            <a:schemeClr val="bg2"/>
                          </a:solidFill>
                          <a:latin typeface="Arial" panose="020B0604020202020204" pitchFamily="34" charset="0"/>
                          <a:cs typeface="Arial" panose="020B0604020202020204" pitchFamily="34" charset="0"/>
                        </a:rPr>
                        <a:t>784.5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Width: 51.1” (1298.6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Depth: 3.56” (90.6 mm)</a:t>
                      </a:r>
                      <a:endParaRPr lang="en-US" sz="850" dirty="0">
                        <a:solidFill>
                          <a:schemeClr val="bg2"/>
                        </a:solidFill>
                        <a:latin typeface="Arial" panose="020B0604020202020204" pitchFamily="34" charset="0"/>
                        <a:cs typeface="Arial" panose="020B0604020202020204" pitchFamily="34" charset="0"/>
                      </a:endParaRPr>
                    </a:p>
                  </a:txBody>
                  <a:tcPr marL="121920" marR="121920">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Height:</a:t>
                      </a:r>
                      <a:r>
                        <a:rPr lang="en-US" sz="850" baseline="0" dirty="0" smtClean="0">
                          <a:solidFill>
                            <a:schemeClr val="bg2"/>
                          </a:solidFill>
                          <a:latin typeface="Arial" panose="020B0604020202020204" pitchFamily="34" charset="0"/>
                          <a:cs typeface="Arial" panose="020B0604020202020204" pitchFamily="34" charset="0"/>
                        </a:rPr>
                        <a:t> </a:t>
                      </a:r>
                      <a:r>
                        <a:rPr lang="en-US" sz="850" dirty="0" smtClean="0">
                          <a:solidFill>
                            <a:schemeClr val="bg2"/>
                          </a:solidFill>
                          <a:latin typeface="Arial" panose="020B0604020202020204" pitchFamily="34" charset="0"/>
                          <a:cs typeface="Arial" panose="020B0604020202020204" pitchFamily="34" charset="0"/>
                        </a:rPr>
                        <a:t>36.5” (926.6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Width: 62.4” (1584.22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Depth: 3.1” (79.1 mm)</a:t>
                      </a:r>
                      <a:endParaRPr lang="en-US" sz="850" dirty="0">
                        <a:solidFill>
                          <a:schemeClr val="bg2"/>
                        </a:solidFill>
                        <a:latin typeface="Arial" panose="020B0604020202020204" pitchFamily="34" charset="0"/>
                        <a:cs typeface="Arial" panose="020B0604020202020204" pitchFamily="34" charset="0"/>
                      </a:endParaRPr>
                    </a:p>
                  </a:txBody>
                  <a:tcPr marL="121920" marR="121920">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Height:</a:t>
                      </a:r>
                      <a:r>
                        <a:rPr lang="en-US" sz="850" baseline="0" dirty="0" smtClean="0">
                          <a:solidFill>
                            <a:schemeClr val="bg2"/>
                          </a:solidFill>
                          <a:latin typeface="Arial" panose="020B0604020202020204" pitchFamily="34" charset="0"/>
                          <a:cs typeface="Arial" panose="020B0604020202020204" pitchFamily="34" charset="0"/>
                        </a:rPr>
                        <a:t> </a:t>
                      </a:r>
                      <a:r>
                        <a:rPr lang="en-US" sz="850" dirty="0" smtClean="0">
                          <a:solidFill>
                            <a:schemeClr val="bg2"/>
                          </a:solidFill>
                          <a:latin typeface="Arial" panose="020B0604020202020204" pitchFamily="34" charset="0"/>
                          <a:cs typeface="Arial" panose="020B0604020202020204" pitchFamily="34" charset="0"/>
                        </a:rPr>
                        <a:t>36.7” (</a:t>
                      </a:r>
                      <a:r>
                        <a:rPr lang="en-US" sz="850" baseline="0" dirty="0" smtClean="0">
                          <a:solidFill>
                            <a:schemeClr val="bg2"/>
                          </a:solidFill>
                          <a:latin typeface="Arial" panose="020B0604020202020204" pitchFamily="34" charset="0"/>
                          <a:cs typeface="Arial" panose="020B0604020202020204" pitchFamily="34" charset="0"/>
                        </a:rPr>
                        <a:t>932</a:t>
                      </a:r>
                      <a:r>
                        <a:rPr lang="en-US" sz="850" dirty="0" smtClean="0">
                          <a:solidFill>
                            <a:schemeClr val="bg2"/>
                          </a:solidFill>
                          <a:latin typeface="Arial" panose="020B0604020202020204" pitchFamily="34" charset="0"/>
                          <a:cs typeface="Arial" panose="020B0604020202020204" pitchFamily="34" charset="0"/>
                        </a:rPr>
                        <a:t>.6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Width: 62.7” (1593.5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Depth: 3.7” (95.1 mm)</a:t>
                      </a:r>
                      <a:endParaRPr lang="en-US" sz="850" dirty="0">
                        <a:solidFill>
                          <a:schemeClr val="bg2"/>
                        </a:solidFill>
                        <a:latin typeface="Arial" panose="020B0604020202020204" pitchFamily="34" charset="0"/>
                        <a:cs typeface="Arial" panose="020B0604020202020204" pitchFamily="34" charset="0"/>
                      </a:endParaRPr>
                    </a:p>
                  </a:txBody>
                  <a:tcPr marL="121920" marR="121920">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Height</a:t>
                      </a:r>
                      <a:r>
                        <a:rPr lang="en-US" sz="850" baseline="0" dirty="0" smtClean="0">
                          <a:solidFill>
                            <a:schemeClr val="bg2"/>
                          </a:solidFill>
                          <a:latin typeface="Arial" panose="020B0604020202020204" pitchFamily="34" charset="0"/>
                          <a:cs typeface="Arial" panose="020B0604020202020204" pitchFamily="34" charset="0"/>
                        </a:rPr>
                        <a:t>: </a:t>
                      </a:r>
                      <a:r>
                        <a:rPr lang="en-US" sz="850" dirty="0" smtClean="0">
                          <a:solidFill>
                            <a:schemeClr val="bg2"/>
                          </a:solidFill>
                          <a:latin typeface="Arial" panose="020B0604020202020204" pitchFamily="34" charset="0"/>
                          <a:cs typeface="Arial" panose="020B0604020202020204" pitchFamily="34" charset="0"/>
                        </a:rPr>
                        <a:t>45.98” (1167.9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Width: 78.6” (1996.3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50" dirty="0" smtClean="0">
                          <a:solidFill>
                            <a:schemeClr val="bg2"/>
                          </a:solidFill>
                          <a:latin typeface="Arial" panose="020B0604020202020204" pitchFamily="34" charset="0"/>
                          <a:cs typeface="Arial" panose="020B0604020202020204" pitchFamily="34" charset="0"/>
                        </a:rPr>
                        <a:t>Depth: 3.99” (101.5 mm)</a:t>
                      </a:r>
                      <a:endParaRPr lang="en-US" sz="850" dirty="0">
                        <a:solidFill>
                          <a:schemeClr val="bg2"/>
                        </a:solidFill>
                        <a:latin typeface="Arial" panose="020B0604020202020204" pitchFamily="34" charset="0"/>
                        <a:cs typeface="Arial" panose="020B0604020202020204" pitchFamily="34" charset="0"/>
                      </a:endParaRPr>
                    </a:p>
                  </a:txBody>
                  <a:tcPr marL="121920" marR="121920">
                    <a:lnB w="12700" cap="flat" cmpd="sng" algn="ctr">
                      <a:noFill/>
                      <a:prstDash val="solid"/>
                      <a:round/>
                      <a:headEnd type="none" w="med" len="med"/>
                      <a:tailEnd type="none" w="med" len="med"/>
                    </a:lnB>
                    <a:noFill/>
                  </a:tcPr>
                </a:tc>
              </a:tr>
            </a:tbl>
          </a:graphicData>
        </a:graphic>
      </p:graphicFrame>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28104"/>
          <a:stretch/>
        </p:blipFill>
        <p:spPr>
          <a:xfrm>
            <a:off x="5803259" y="1320184"/>
            <a:ext cx="1399027" cy="1005840"/>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b="21072"/>
          <a:stretch/>
        </p:blipFill>
        <p:spPr>
          <a:xfrm>
            <a:off x="7776381" y="1370104"/>
            <a:ext cx="1274381" cy="1005840"/>
          </a:xfrm>
          <a:prstGeom prst="rect">
            <a:avLst/>
          </a:prstGeom>
        </p:spPr>
      </p:pic>
      <p:sp>
        <p:nvSpPr>
          <p:cNvPr id="47" name="Text Box 104"/>
          <p:cNvSpPr txBox="1">
            <a:spLocks noChangeArrowheads="1"/>
          </p:cNvSpPr>
          <p:nvPr/>
        </p:nvSpPr>
        <p:spPr bwMode="auto">
          <a:xfrm>
            <a:off x="7627095" y="1118324"/>
            <a:ext cx="786476" cy="276999"/>
          </a:xfrm>
          <a:prstGeom prst="rect">
            <a:avLst/>
          </a:prstGeom>
          <a:noFill/>
          <a:ln w="9525">
            <a:noFill/>
            <a:miter lim="800000"/>
            <a:headEnd/>
            <a:tailEnd/>
          </a:ln>
          <a:effectLst/>
        </p:spPr>
        <p:txBody>
          <a:bodyPr wrap="square">
            <a:spAutoFit/>
          </a:bodyPr>
          <a:lstStyle/>
          <a:p>
            <a:pPr algn="r"/>
            <a:r>
              <a:rPr lang="en-GB" sz="1200" b="1" dirty="0" smtClean="0">
                <a:solidFill>
                  <a:schemeClr val="bg1"/>
                </a:solidFill>
                <a:latin typeface="Arial" panose="020B0604020202020204" pitchFamily="34" charset="0"/>
                <a:cs typeface="Arial" panose="020B0604020202020204" pitchFamily="34" charset="0"/>
              </a:rPr>
              <a:t>C7017T</a:t>
            </a:r>
            <a:endParaRPr lang="en-GB" sz="1200" b="1" dirty="0">
              <a:solidFill>
                <a:schemeClr val="accent5"/>
              </a:solidFill>
              <a:latin typeface="Arial" panose="020B0604020202020204" pitchFamily="34" charset="0"/>
              <a:cs typeface="Arial" panose="020B0604020202020204" pitchFamily="34" charset="0"/>
            </a:endParaRPr>
          </a:p>
        </p:txBody>
      </p:sp>
      <p:pic>
        <p:nvPicPr>
          <p:cNvPr id="2" name="Picture 5"/>
          <p:cNvPicPr>
            <a:picLocks noChangeAspect="1"/>
          </p:cNvPicPr>
          <p:nvPr/>
        </p:nvPicPr>
        <p:blipFill>
          <a:blip r:embed="rId7"/>
          <a:stretch>
            <a:fillRect/>
          </a:stretch>
        </p:blipFill>
        <p:spPr>
          <a:xfrm>
            <a:off x="9100971" y="1476901"/>
            <a:ext cx="731520" cy="698288"/>
          </a:xfrm>
          <a:prstGeom prst="rect">
            <a:avLst/>
          </a:prstGeom>
        </p:spPr>
      </p:pic>
      <p:pic>
        <p:nvPicPr>
          <p:cNvPr id="12" name="Picture 8" descr="E5515H_lfp_08060lf90_with_remoteMDPPT.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7611" y="1444981"/>
            <a:ext cx="822960" cy="854806"/>
          </a:xfrm>
          <a:prstGeom prst="rect">
            <a:avLst/>
          </a:prstGeom>
        </p:spPr>
      </p:pic>
      <p:sp>
        <p:nvSpPr>
          <p:cNvPr id="13" name="Text Box 104"/>
          <p:cNvSpPr txBox="1">
            <a:spLocks noChangeArrowheads="1"/>
          </p:cNvSpPr>
          <p:nvPr/>
        </p:nvSpPr>
        <p:spPr bwMode="auto">
          <a:xfrm>
            <a:off x="3662499" y="1113140"/>
            <a:ext cx="867494" cy="276999"/>
          </a:xfrm>
          <a:prstGeom prst="rect">
            <a:avLst/>
          </a:prstGeom>
          <a:noFill/>
          <a:ln w="9525">
            <a:noFill/>
            <a:miter lim="800000"/>
            <a:headEnd/>
            <a:tailEnd/>
          </a:ln>
          <a:effectLst/>
        </p:spPr>
        <p:txBody>
          <a:bodyPr wrap="square">
            <a:spAutoFit/>
          </a:bodyPr>
          <a:lstStyle/>
          <a:p>
            <a:r>
              <a:rPr lang="en-GB" sz="1200" b="1" dirty="0" smtClean="0">
                <a:solidFill>
                  <a:schemeClr val="bg1"/>
                </a:solidFill>
                <a:latin typeface="Arial" panose="020B0604020202020204" pitchFamily="34" charset="0"/>
                <a:cs typeface="Arial" panose="020B0604020202020204" pitchFamily="34" charset="0"/>
              </a:rPr>
              <a:t>C5518QT</a:t>
            </a:r>
            <a:endParaRPr lang="en-GB" sz="1200" b="1" dirty="0">
              <a:solidFill>
                <a:schemeClr val="accent5"/>
              </a:solidFill>
              <a:latin typeface="Arial" panose="020B0604020202020204" pitchFamily="34" charset="0"/>
              <a:cs typeface="Arial" panose="020B0604020202020204" pitchFamily="34" charset="0"/>
            </a:endParaRPr>
          </a:p>
        </p:txBody>
      </p:sp>
      <p:sp>
        <p:nvSpPr>
          <p:cNvPr id="17" name="Text Box 104"/>
          <p:cNvSpPr txBox="1">
            <a:spLocks noChangeArrowheads="1"/>
          </p:cNvSpPr>
          <p:nvPr/>
        </p:nvSpPr>
        <p:spPr bwMode="auto">
          <a:xfrm>
            <a:off x="9810096" y="1117349"/>
            <a:ext cx="1236884" cy="276999"/>
          </a:xfrm>
          <a:prstGeom prst="rect">
            <a:avLst/>
          </a:prstGeom>
          <a:noFill/>
          <a:ln w="9525">
            <a:noFill/>
            <a:miter lim="800000"/>
            <a:headEnd/>
            <a:tailEnd/>
          </a:ln>
          <a:effectLst/>
        </p:spPr>
        <p:txBody>
          <a:bodyPr wrap="square">
            <a:spAutoFit/>
          </a:bodyPr>
          <a:lstStyle/>
          <a:p>
            <a:r>
              <a:rPr lang="en-GB" sz="1200" b="1" dirty="0" smtClean="0">
                <a:solidFill>
                  <a:schemeClr val="bg1"/>
                </a:solidFill>
                <a:latin typeface="Arial" panose="020B0604020202020204" pitchFamily="34" charset="0"/>
                <a:cs typeface="Arial" panose="020B0604020202020204" pitchFamily="34" charset="0"/>
              </a:rPr>
              <a:t>C8618QT</a:t>
            </a:r>
            <a:endParaRPr lang="en-GB" sz="1200" b="1" dirty="0">
              <a:solidFill>
                <a:schemeClr val="accent5"/>
              </a:solidFill>
              <a:latin typeface="Arial" panose="020B0604020202020204" pitchFamily="34" charset="0"/>
              <a:cs typeface="Arial" panose="020B0604020202020204" pitchFamily="34" charset="0"/>
            </a:endParaRPr>
          </a:p>
        </p:txBody>
      </p:sp>
      <p:sp>
        <p:nvSpPr>
          <p:cNvPr id="36" name="Text Box 104"/>
          <p:cNvSpPr txBox="1">
            <a:spLocks noChangeArrowheads="1"/>
          </p:cNvSpPr>
          <p:nvPr/>
        </p:nvSpPr>
        <p:spPr bwMode="auto">
          <a:xfrm>
            <a:off x="1740683" y="1111219"/>
            <a:ext cx="797222" cy="276999"/>
          </a:xfrm>
          <a:prstGeom prst="rect">
            <a:avLst/>
          </a:prstGeom>
          <a:noFill/>
          <a:ln w="9525">
            <a:noFill/>
            <a:miter lim="800000"/>
            <a:headEnd/>
            <a:tailEnd/>
          </a:ln>
          <a:effectLst/>
        </p:spPr>
        <p:txBody>
          <a:bodyPr wrap="square">
            <a:spAutoFit/>
          </a:bodyPr>
          <a:lstStyle/>
          <a:p>
            <a:r>
              <a:rPr lang="en-GB" sz="1200" b="1" dirty="0">
                <a:solidFill>
                  <a:schemeClr val="bg1"/>
                </a:solidFill>
                <a:latin typeface="Arial" panose="020B0604020202020204" pitchFamily="34" charset="0"/>
                <a:cs typeface="Arial" panose="020B0604020202020204" pitchFamily="34" charset="0"/>
              </a:rPr>
              <a:t>C5517H </a:t>
            </a:r>
            <a:endParaRPr lang="en-GB" sz="1200" b="1" dirty="0">
              <a:solidFill>
                <a:schemeClr val="accent5"/>
              </a:solidFill>
              <a:latin typeface="Arial" panose="020B0604020202020204" pitchFamily="34" charset="0"/>
              <a:cs typeface="Arial" panose="020B0604020202020204" pitchFamily="34" charset="0"/>
            </a:endParaRPr>
          </a:p>
        </p:txBody>
      </p:sp>
      <p:sp>
        <p:nvSpPr>
          <p:cNvPr id="46" name="Text Box 104"/>
          <p:cNvSpPr txBox="1">
            <a:spLocks noChangeArrowheads="1"/>
          </p:cNvSpPr>
          <p:nvPr/>
        </p:nvSpPr>
        <p:spPr bwMode="auto">
          <a:xfrm>
            <a:off x="5839039" y="1111072"/>
            <a:ext cx="786476" cy="276999"/>
          </a:xfrm>
          <a:prstGeom prst="rect">
            <a:avLst/>
          </a:prstGeom>
          <a:noFill/>
          <a:ln w="9525">
            <a:noFill/>
            <a:miter lim="800000"/>
            <a:headEnd/>
            <a:tailEnd/>
          </a:ln>
          <a:effectLst/>
        </p:spPr>
        <p:txBody>
          <a:bodyPr wrap="square">
            <a:spAutoFit/>
          </a:bodyPr>
          <a:lstStyle/>
          <a:p>
            <a:r>
              <a:rPr lang="en-GB" sz="1200" b="1" dirty="0" smtClean="0">
                <a:solidFill>
                  <a:schemeClr val="bg1"/>
                </a:solidFill>
                <a:latin typeface="Arial" panose="020B0604020202020204" pitchFamily="34" charset="0"/>
                <a:cs typeface="Arial" panose="020B0604020202020204" pitchFamily="34" charset="0"/>
              </a:rPr>
              <a:t>C7016H</a:t>
            </a:r>
            <a:endParaRPr lang="en-GB" sz="1200" b="1" dirty="0">
              <a:solidFill>
                <a:schemeClr val="accent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5879" y="1579192"/>
            <a:ext cx="211455" cy="36576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5286" y="1390139"/>
            <a:ext cx="211455" cy="36576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4027" y="1438479"/>
            <a:ext cx="211455" cy="365760"/>
          </a:xfrm>
          <a:prstGeom prst="rect">
            <a:avLst/>
          </a:prstGeom>
        </p:spPr>
      </p:pic>
      <p:sp>
        <p:nvSpPr>
          <p:cNvPr id="19" name="TextBox 1">
            <a:hlinkClick r:id="rId10"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4187986115"/>
      </p:ext>
    </p:extLst>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1893" y="511400"/>
            <a:ext cx="12192000" cy="886396"/>
          </a:xfrm>
          <a:prstGeom prst="rect">
            <a:avLst/>
          </a:prstGeom>
        </p:spPr>
        <p:txBody>
          <a:bodyPr/>
          <a:lst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a:lstStyle>
          <a:p>
            <a:pPr algn="ctr"/>
            <a:r>
              <a:rPr lang="en-US" sz="3467" kern="0" dirty="0" smtClean="0">
                <a:solidFill>
                  <a:schemeClr val="tx1"/>
                </a:solidFill>
              </a:rPr>
              <a:t>Why Dell for Displays &amp; Client Peripherals</a:t>
            </a:r>
            <a:endParaRPr lang="en-US" sz="3467" kern="0" dirty="0">
              <a:solidFill>
                <a:schemeClr val="tx1"/>
              </a:solidFill>
            </a:endParaRPr>
          </a:p>
          <a:p>
            <a:pPr algn="ctr"/>
            <a:endParaRPr lang="en-US" sz="3467" kern="0" dirty="0">
              <a:solidFill>
                <a:schemeClr val="tx1"/>
              </a:solidFill>
            </a:endParaRPr>
          </a:p>
          <a:p>
            <a:pPr algn="ctr"/>
            <a:endParaRPr lang="en-US" sz="3467" kern="0" dirty="0">
              <a:solidFill>
                <a:schemeClr val="tx1"/>
              </a:solidFill>
            </a:endParaRPr>
          </a:p>
          <a:p>
            <a:pPr algn="ctr"/>
            <a:endParaRPr lang="en-US" sz="3467" kern="0" dirty="0">
              <a:solidFill>
                <a:schemeClr val="tx1"/>
              </a:solidFill>
            </a:endParaRPr>
          </a:p>
        </p:txBody>
      </p:sp>
      <p:grpSp>
        <p:nvGrpSpPr>
          <p:cNvPr id="41" name="Group 40"/>
          <p:cNvGrpSpPr/>
          <p:nvPr/>
        </p:nvGrpSpPr>
        <p:grpSpPr>
          <a:xfrm>
            <a:off x="4833592" y="1337656"/>
            <a:ext cx="2181029" cy="78740"/>
            <a:chOff x="3754120" y="2612580"/>
            <a:chExt cx="1635772" cy="59055"/>
          </a:xfrm>
        </p:grpSpPr>
        <p:sp>
          <p:nvSpPr>
            <p:cNvPr id="42" name="object 143"/>
            <p:cNvSpPr/>
            <p:nvPr/>
          </p:nvSpPr>
          <p:spPr>
            <a:xfrm>
              <a:off x="4408804" y="2612580"/>
              <a:ext cx="328295" cy="59055"/>
            </a:xfrm>
            <a:custGeom>
              <a:avLst/>
              <a:gdLst/>
              <a:ahLst/>
              <a:cxnLst/>
              <a:rect l="l" t="t" r="r" b="b"/>
              <a:pathLst>
                <a:path w="328295" h="59055">
                  <a:moveTo>
                    <a:pt x="0" y="58966"/>
                  </a:moveTo>
                  <a:lnTo>
                    <a:pt x="328218" y="58966"/>
                  </a:lnTo>
                  <a:lnTo>
                    <a:pt x="328218" y="0"/>
                  </a:lnTo>
                  <a:lnTo>
                    <a:pt x="0" y="0"/>
                  </a:lnTo>
                  <a:lnTo>
                    <a:pt x="0" y="58966"/>
                  </a:lnTo>
                  <a:close/>
                </a:path>
              </a:pathLst>
            </a:custGeom>
            <a:solidFill>
              <a:srgbClr val="BED248"/>
            </a:solidFill>
          </p:spPr>
          <p:txBody>
            <a:bodyPr wrap="square" lIns="0" tIns="0" rIns="0" bIns="0" rtlCol="0"/>
            <a:lstStyle/>
            <a:p>
              <a:endParaRPr sz="2400" dirty="0"/>
            </a:p>
          </p:txBody>
        </p:sp>
        <p:sp>
          <p:nvSpPr>
            <p:cNvPr id="43" name="object 144"/>
            <p:cNvSpPr/>
            <p:nvPr/>
          </p:nvSpPr>
          <p:spPr>
            <a:xfrm>
              <a:off x="4082478" y="2612580"/>
              <a:ext cx="326390" cy="59055"/>
            </a:xfrm>
            <a:custGeom>
              <a:avLst/>
              <a:gdLst/>
              <a:ahLst/>
              <a:cxnLst/>
              <a:rect l="l" t="t" r="r" b="b"/>
              <a:pathLst>
                <a:path w="326389" h="59055">
                  <a:moveTo>
                    <a:pt x="0" y="58966"/>
                  </a:moveTo>
                  <a:lnTo>
                    <a:pt x="326199" y="58966"/>
                  </a:lnTo>
                  <a:lnTo>
                    <a:pt x="326199" y="0"/>
                  </a:lnTo>
                  <a:lnTo>
                    <a:pt x="0" y="0"/>
                  </a:lnTo>
                  <a:lnTo>
                    <a:pt x="0" y="58966"/>
                  </a:lnTo>
                  <a:close/>
                </a:path>
              </a:pathLst>
            </a:custGeom>
            <a:solidFill>
              <a:srgbClr val="71C1BE"/>
            </a:solidFill>
          </p:spPr>
          <p:txBody>
            <a:bodyPr wrap="square" lIns="0" tIns="0" rIns="0" bIns="0" rtlCol="0"/>
            <a:lstStyle/>
            <a:p>
              <a:endParaRPr sz="2400" dirty="0"/>
            </a:p>
          </p:txBody>
        </p:sp>
        <p:sp>
          <p:nvSpPr>
            <p:cNvPr id="44" name="object 145"/>
            <p:cNvSpPr/>
            <p:nvPr/>
          </p:nvSpPr>
          <p:spPr>
            <a:xfrm>
              <a:off x="5063502" y="2612580"/>
              <a:ext cx="326390" cy="59055"/>
            </a:xfrm>
            <a:custGeom>
              <a:avLst/>
              <a:gdLst/>
              <a:ahLst/>
              <a:cxnLst/>
              <a:rect l="l" t="t" r="r" b="b"/>
              <a:pathLst>
                <a:path w="326389" h="59055">
                  <a:moveTo>
                    <a:pt x="0" y="58966"/>
                  </a:moveTo>
                  <a:lnTo>
                    <a:pt x="326377" y="58966"/>
                  </a:lnTo>
                  <a:lnTo>
                    <a:pt x="326377" y="0"/>
                  </a:lnTo>
                  <a:lnTo>
                    <a:pt x="0" y="0"/>
                  </a:lnTo>
                  <a:lnTo>
                    <a:pt x="0" y="58966"/>
                  </a:lnTo>
                  <a:close/>
                </a:path>
              </a:pathLst>
            </a:custGeom>
            <a:solidFill>
              <a:srgbClr val="DF1C3C"/>
            </a:solidFill>
          </p:spPr>
          <p:txBody>
            <a:bodyPr wrap="square" lIns="0" tIns="0" rIns="0" bIns="0" rtlCol="0"/>
            <a:lstStyle/>
            <a:p>
              <a:endParaRPr sz="2400" dirty="0"/>
            </a:p>
          </p:txBody>
        </p:sp>
        <p:sp>
          <p:nvSpPr>
            <p:cNvPr id="45" name="object 146"/>
            <p:cNvSpPr/>
            <p:nvPr/>
          </p:nvSpPr>
          <p:spPr>
            <a:xfrm>
              <a:off x="4737163" y="2612580"/>
              <a:ext cx="326390" cy="59055"/>
            </a:xfrm>
            <a:custGeom>
              <a:avLst/>
              <a:gdLst/>
              <a:ahLst/>
              <a:cxnLst/>
              <a:rect l="l" t="t" r="r" b="b"/>
              <a:pathLst>
                <a:path w="326389" h="59055">
                  <a:moveTo>
                    <a:pt x="0" y="58966"/>
                  </a:moveTo>
                  <a:lnTo>
                    <a:pt x="326212" y="58966"/>
                  </a:lnTo>
                  <a:lnTo>
                    <a:pt x="326212" y="0"/>
                  </a:lnTo>
                  <a:lnTo>
                    <a:pt x="0" y="0"/>
                  </a:lnTo>
                  <a:lnTo>
                    <a:pt x="0" y="58966"/>
                  </a:lnTo>
                  <a:close/>
                </a:path>
              </a:pathLst>
            </a:custGeom>
            <a:solidFill>
              <a:srgbClr val="F8B53C"/>
            </a:solidFill>
          </p:spPr>
          <p:txBody>
            <a:bodyPr wrap="square" lIns="0" tIns="0" rIns="0" bIns="0" rtlCol="0"/>
            <a:lstStyle/>
            <a:p>
              <a:endParaRPr sz="2400" dirty="0"/>
            </a:p>
          </p:txBody>
        </p:sp>
        <p:sp>
          <p:nvSpPr>
            <p:cNvPr id="46" name="object 147"/>
            <p:cNvSpPr/>
            <p:nvPr/>
          </p:nvSpPr>
          <p:spPr>
            <a:xfrm>
              <a:off x="3754120" y="2612580"/>
              <a:ext cx="328295" cy="59055"/>
            </a:xfrm>
            <a:custGeom>
              <a:avLst/>
              <a:gdLst/>
              <a:ahLst/>
              <a:cxnLst/>
              <a:rect l="l" t="t" r="r" b="b"/>
              <a:pathLst>
                <a:path w="328295" h="59055">
                  <a:moveTo>
                    <a:pt x="0" y="58966"/>
                  </a:moveTo>
                  <a:lnTo>
                    <a:pt x="328180" y="58966"/>
                  </a:lnTo>
                  <a:lnTo>
                    <a:pt x="328180" y="0"/>
                  </a:lnTo>
                  <a:lnTo>
                    <a:pt x="0" y="0"/>
                  </a:lnTo>
                  <a:lnTo>
                    <a:pt x="0" y="58966"/>
                  </a:lnTo>
                  <a:close/>
                </a:path>
              </a:pathLst>
            </a:custGeom>
            <a:solidFill>
              <a:srgbClr val="66388B"/>
            </a:solidFill>
          </p:spPr>
          <p:txBody>
            <a:bodyPr wrap="square" lIns="0" tIns="0" rIns="0" bIns="0" rtlCol="0"/>
            <a:lstStyle/>
            <a:p>
              <a:endParaRPr sz="2400" dirty="0"/>
            </a:p>
          </p:txBody>
        </p:sp>
      </p:grpSp>
      <p:sp>
        <p:nvSpPr>
          <p:cNvPr id="12" name="object 148"/>
          <p:cNvSpPr txBox="1"/>
          <p:nvPr/>
        </p:nvSpPr>
        <p:spPr>
          <a:xfrm>
            <a:off x="804268" y="2775987"/>
            <a:ext cx="10679925" cy="2154436"/>
          </a:xfrm>
          <a:prstGeom prst="rect">
            <a:avLst/>
          </a:prstGeom>
        </p:spPr>
        <p:txBody>
          <a:bodyPr vert="horz" wrap="square" lIns="0" tIns="0" rIns="0" bIns="0" rtlCol="0">
            <a:spAutoFit/>
          </a:bodyPr>
          <a:lstStyle/>
          <a:p>
            <a:pPr>
              <a:spcBef>
                <a:spcPts val="0"/>
              </a:spcBef>
              <a:spcAft>
                <a:spcPts val="1200"/>
              </a:spcAft>
              <a:buClr>
                <a:schemeClr val="bg1"/>
              </a:buClr>
            </a:pPr>
            <a:r>
              <a:rPr lang="en-US" sz="2000" dirty="0" smtClean="0">
                <a:solidFill>
                  <a:schemeClr val="bg2"/>
                </a:solidFill>
                <a:hlinkClick r:id="rId3" action="ppaction://hlinksldjump"/>
              </a:rPr>
              <a:t>Selling the full client solution</a:t>
            </a:r>
            <a:endParaRPr lang="en-US" sz="2000" dirty="0" smtClean="0">
              <a:solidFill>
                <a:schemeClr val="bg2"/>
              </a:solidFill>
            </a:endParaRPr>
          </a:p>
          <a:p>
            <a:pPr>
              <a:spcBef>
                <a:spcPts val="0"/>
              </a:spcBef>
              <a:spcAft>
                <a:spcPts val="1200"/>
              </a:spcAft>
              <a:buClr>
                <a:schemeClr val="bg1"/>
              </a:buClr>
            </a:pPr>
            <a:r>
              <a:rPr lang="en-US" sz="2000" dirty="0" smtClean="0">
                <a:solidFill>
                  <a:schemeClr val="bg2"/>
                </a:solidFill>
                <a:hlinkClick r:id="rId4" action="ppaction://hlinksldjump"/>
              </a:rPr>
              <a:t>Meet the key work personas</a:t>
            </a:r>
            <a:endParaRPr lang="en-US" sz="2000" dirty="0" smtClean="0">
              <a:solidFill>
                <a:schemeClr val="bg2"/>
              </a:solidFill>
            </a:endParaRPr>
          </a:p>
          <a:p>
            <a:pPr>
              <a:spcBef>
                <a:spcPts val="0"/>
              </a:spcBef>
              <a:spcAft>
                <a:spcPts val="1200"/>
              </a:spcAft>
              <a:buClr>
                <a:schemeClr val="bg1"/>
              </a:buClr>
            </a:pPr>
            <a:r>
              <a:rPr lang="en-US" sz="2000" dirty="0" smtClean="0">
                <a:solidFill>
                  <a:schemeClr val="bg2"/>
                </a:solidFill>
                <a:hlinkClick r:id="rId5" action="ppaction://hlinksldjump"/>
              </a:rPr>
              <a:t>What so they need to be productive?</a:t>
            </a:r>
            <a:endParaRPr lang="en-US" sz="2000" dirty="0" smtClean="0">
              <a:solidFill>
                <a:schemeClr val="bg2"/>
              </a:solidFill>
            </a:endParaRPr>
          </a:p>
          <a:p>
            <a:pPr>
              <a:spcBef>
                <a:spcPts val="0"/>
              </a:spcBef>
              <a:spcAft>
                <a:spcPts val="1200"/>
              </a:spcAft>
              <a:buClr>
                <a:schemeClr val="bg1"/>
              </a:buClr>
            </a:pPr>
            <a:r>
              <a:rPr lang="en-US" sz="2000" dirty="0" smtClean="0">
                <a:solidFill>
                  <a:schemeClr val="bg2"/>
                </a:solidFill>
                <a:hlinkClick r:id="rId6" action="ppaction://hlinksldjump"/>
              </a:rPr>
              <a:t>Solutions for the way people work</a:t>
            </a:r>
            <a:endParaRPr lang="en-US" sz="2000" dirty="0" smtClean="0">
              <a:solidFill>
                <a:schemeClr val="bg2"/>
              </a:solidFill>
            </a:endParaRPr>
          </a:p>
          <a:p>
            <a:pPr>
              <a:spcBef>
                <a:spcPts val="0"/>
              </a:spcBef>
              <a:spcAft>
                <a:spcPts val="1200"/>
              </a:spcAft>
              <a:buClr>
                <a:schemeClr val="bg1"/>
              </a:buClr>
            </a:pPr>
            <a:r>
              <a:rPr lang="en-US" sz="2000" dirty="0" smtClean="0">
                <a:solidFill>
                  <a:schemeClr val="bg2"/>
                </a:solidFill>
                <a:hlinkClick r:id="rId7" action="ppaction://hlinksldjump"/>
              </a:rPr>
              <a:t>D&amp;CP brand positioning</a:t>
            </a:r>
            <a:endParaRPr lang="en-US" sz="2000" dirty="0" smtClean="0">
              <a:solidFill>
                <a:schemeClr val="bg2"/>
              </a:solidFill>
            </a:endParaRPr>
          </a:p>
        </p:txBody>
      </p:sp>
      <p:sp>
        <p:nvSpPr>
          <p:cNvPr id="14" name="TextBox 13">
            <a:hlinkClick r:id="rId8"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3481442871"/>
      </p:ext>
    </p:extLst>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9196519" y="1049283"/>
            <a:ext cx="2560320" cy="1700510"/>
          </a:xfrm>
          <a:prstGeom prst="rect">
            <a:avLst/>
          </a:prstGeom>
        </p:spPr>
      </p:pic>
      <p:sp>
        <p:nvSpPr>
          <p:cNvPr id="4" name="Title 3"/>
          <p:cNvSpPr>
            <a:spLocks noGrp="1"/>
          </p:cNvSpPr>
          <p:nvPr>
            <p:ph type="title"/>
          </p:nvPr>
        </p:nvSpPr>
        <p:spPr>
          <a:xfrm>
            <a:off x="269887" y="362516"/>
            <a:ext cx="10746457" cy="511520"/>
          </a:xfrm>
        </p:spPr>
        <p:txBody>
          <a:bodyPr>
            <a:noAutofit/>
          </a:bodyPr>
          <a:lstStyle/>
          <a:p>
            <a:pPr defTabSz="1036271">
              <a:defRPr/>
            </a:pPr>
            <a:r>
              <a:rPr lang="en-US" sz="2400" dirty="0">
                <a:solidFill>
                  <a:schemeClr val="accent4"/>
                </a:solidFill>
              </a:rPr>
              <a:t>Dell 55 Conference Room Monitor – C5517H</a:t>
            </a:r>
          </a:p>
        </p:txBody>
      </p:sp>
      <p:sp>
        <p:nvSpPr>
          <p:cNvPr id="6" name="Text Placeholder 5"/>
          <p:cNvSpPr>
            <a:spLocks noGrp="1"/>
          </p:cNvSpPr>
          <p:nvPr>
            <p:ph sz="half" idx="1"/>
          </p:nvPr>
        </p:nvSpPr>
        <p:spPr>
          <a:xfrm>
            <a:off x="269887" y="806280"/>
            <a:ext cx="10607039" cy="234177"/>
          </a:xfrm>
        </p:spPr>
        <p:txBody>
          <a:bodyPr>
            <a:noAutofit/>
          </a:bodyPr>
          <a:lstStyle/>
          <a:p>
            <a:r>
              <a:rPr lang="en-US" sz="1400" dirty="0" smtClean="0">
                <a:solidFill>
                  <a:schemeClr val="tx1">
                    <a:lumMod val="60000"/>
                    <a:lumOff val="40000"/>
                  </a:schemeClr>
                </a:solidFill>
              </a:rPr>
              <a:t>55</a:t>
            </a:r>
            <a:r>
              <a:rPr lang="en-US" sz="1400" dirty="0">
                <a:solidFill>
                  <a:schemeClr val="tx1">
                    <a:lumMod val="60000"/>
                    <a:lumOff val="40000"/>
                  </a:schemeClr>
                </a:solidFill>
              </a:rPr>
              <a:t>” </a:t>
            </a:r>
            <a:r>
              <a:rPr lang="en-US" sz="1400" dirty="0" smtClean="0">
                <a:solidFill>
                  <a:schemeClr val="tx1">
                    <a:lumMod val="60000"/>
                    <a:lumOff val="40000"/>
                  </a:schemeClr>
                </a:solidFill>
              </a:rPr>
              <a:t>of brilliance ideal </a:t>
            </a:r>
            <a:r>
              <a:rPr lang="en-US" sz="1400" dirty="0">
                <a:solidFill>
                  <a:schemeClr val="tx1">
                    <a:lumMod val="60000"/>
                    <a:lumOff val="40000"/>
                  </a:schemeClr>
                </a:solidFill>
              </a:rPr>
              <a:t>for business meetings in a small conference </a:t>
            </a:r>
            <a:r>
              <a:rPr lang="en-US" sz="1400" dirty="0" smtClean="0">
                <a:solidFill>
                  <a:schemeClr val="tx1">
                    <a:lumMod val="60000"/>
                    <a:lumOff val="40000"/>
                  </a:schemeClr>
                </a:solidFill>
              </a:rPr>
              <a:t>room</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4108197049"/>
              </p:ext>
            </p:extLst>
          </p:nvPr>
        </p:nvGraphicFramePr>
        <p:xfrm>
          <a:off x="226341" y="1313584"/>
          <a:ext cx="11530498" cy="4723762"/>
        </p:xfrm>
        <a:graphic>
          <a:graphicData uri="http://schemas.openxmlformats.org/drawingml/2006/table">
            <a:tbl>
              <a:tblPr firstRow="1" bandRow="1"/>
              <a:tblGrid>
                <a:gridCol w="2666979"/>
                <a:gridCol w="3538258"/>
                <a:gridCol w="5325261"/>
              </a:tblGrid>
              <a:tr h="597112">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Update of E5515H with added Dell Display Manager, wireless connectivity, remote manageability improvements.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4"/>
                          </a:solidFill>
                          <a:effectLst/>
                          <a:uLnTx/>
                          <a:uFillTx/>
                          <a:latin typeface="+mn-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Logitech </a:t>
                      </a:r>
                      <a:r>
                        <a:rPr kumimoji="0" lang="en-US" sz="1100" b="0" i="0" u="none" strike="noStrike" kern="1200" cap="none" spc="0" normalizeH="0" baseline="0" noProof="0" dirty="0" err="1" smtClean="0">
                          <a:ln>
                            <a:noFill/>
                          </a:ln>
                          <a:solidFill>
                            <a:schemeClr val="bg2"/>
                          </a:solidFill>
                          <a:effectLst/>
                          <a:uLnTx/>
                          <a:uFillTx/>
                          <a:latin typeface="+mn-lt"/>
                          <a:ea typeface="+mn-ea"/>
                          <a:cs typeface="+mn-cs"/>
                        </a:rPr>
                        <a:t>ConferenceCam</a:t>
                      </a:r>
                      <a:r>
                        <a:rPr kumimoji="0" lang="en-US" sz="1100" b="0" i="0" u="none" strike="noStrike" kern="1200" cap="none" spc="0" normalizeH="0" baseline="0" noProof="0" dirty="0" smtClean="0">
                          <a:ln>
                            <a:noFill/>
                          </a:ln>
                          <a:solidFill>
                            <a:schemeClr val="bg2"/>
                          </a:solidFill>
                          <a:effectLst/>
                          <a:uLnTx/>
                          <a:uFillTx/>
                          <a:latin typeface="+mn-lt"/>
                          <a:ea typeface="+mn-ea"/>
                          <a:cs typeface="+mn-cs"/>
                        </a:rPr>
                        <a:t> – CC3000e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Chief Mobile Cart – LPAUB </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31836">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Organizations needing improved way of displaying images and text for small group discussions, presentations and training sessions and who value the additional features of the C5517H.</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n-lt"/>
                          <a:ea typeface="Museo For Dell" pitchFamily="2" charset="0"/>
                          <a:cs typeface="+mn-cs"/>
                          <a:hlinkClick r:id="rId4"/>
                        </a:rPr>
                        <a:t>For more information </a:t>
                      </a:r>
                      <a:r>
                        <a:rPr lang="en-US" sz="1200" b="0" kern="0" cap="none" baseline="0" noProof="0" dirty="0" smtClean="0">
                          <a:solidFill>
                            <a:srgbClr val="0085C3"/>
                          </a:solidFill>
                          <a:latin typeface="+mn-lt"/>
                          <a:ea typeface="Museo For Dell" pitchFamily="2" charset="0"/>
                          <a:cs typeface="+mn-cs"/>
                          <a:hlinkClick r:id="rId4"/>
                        </a:rPr>
                        <a:t>click here to access the Projectors/LFD page on SalesEdge</a:t>
                      </a:r>
                      <a:endParaRPr lang="en-US" sz="1200" b="0" kern="0" cap="none" baseline="0" noProof="0" dirty="0" smtClean="0">
                        <a:solidFill>
                          <a:srgbClr val="0085C3"/>
                        </a:solidFill>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Exceptional clarity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Anti-glare screen with Full HD 1920 x 1080 resolution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Microsoft Office applications like Excel and PowerPoint display beautifully.</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Simple and convenient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DisplayPort, HDMI and VGA ports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Easy connectivity to most PCs for hassle-free presentations.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Great view from any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 wide 178°/178°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Everyone in the room gets the same great view.</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0515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Outstanding view</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Optimized for fonts and keeps text sharp and clear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Content</a:t>
                      </a:r>
                      <a:r>
                        <a:rPr lang="en-US" sz="1000" b="0" baseline="0" dirty="0" smtClean="0">
                          <a:solidFill>
                            <a:schemeClr val="bg2"/>
                          </a:solidFill>
                          <a:latin typeface="Arial" panose="020B0604020202020204" pitchFamily="34" charset="0"/>
                          <a:cs typeface="Arial" panose="020B0604020202020204" pitchFamily="34" charset="0"/>
                        </a:rPr>
                        <a:t> is easy for everyone in the room to see. </a:t>
                      </a:r>
                      <a:r>
                        <a:rPr lang="en-US" sz="1000" b="0" dirty="0" smtClean="0">
                          <a:solidFill>
                            <a:schemeClr val="bg2"/>
                          </a:solidFill>
                          <a:latin typeface="Arial" panose="020B0604020202020204" pitchFamily="34" charset="0"/>
                          <a:cs typeface="Arial" panose="020B0604020202020204" pitchFamily="34" charset="0"/>
                        </a:rPr>
                        <a:t>Dell Display Manager software enables customized screen layouts.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0515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Wireless display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Optional Dell</a:t>
                      </a:r>
                      <a:r>
                        <a:rPr lang="en-US" sz="1000" b="0" baseline="0" dirty="0" smtClean="0">
                          <a:solidFill>
                            <a:schemeClr val="bg2"/>
                          </a:solidFill>
                          <a:latin typeface="Arial" panose="020B0604020202020204" pitchFamily="34" charset="0"/>
                          <a:cs typeface="Arial" panose="020B0604020202020204" pitchFamily="34" charset="0"/>
                        </a:rPr>
                        <a:t> </a:t>
                      </a:r>
                      <a:r>
                        <a:rPr lang="en-US" sz="1000" b="0" dirty="0" smtClean="0">
                          <a:solidFill>
                            <a:schemeClr val="bg2"/>
                          </a:solidFill>
                          <a:latin typeface="Arial" panose="020B0604020202020204" pitchFamily="34" charset="0"/>
                          <a:cs typeface="Arial" panose="020B0604020202020204" pitchFamily="34" charset="0"/>
                        </a:rPr>
                        <a:t>Wireless Module -</a:t>
                      </a:r>
                      <a:r>
                        <a:rPr lang="en-US" sz="1000" b="0" baseline="0" dirty="0" smtClean="0">
                          <a:solidFill>
                            <a:schemeClr val="bg2"/>
                          </a:solidFill>
                          <a:latin typeface="Arial" panose="020B0604020202020204" pitchFamily="34" charset="0"/>
                          <a:cs typeface="Arial" panose="020B0604020202020204" pitchFamily="34" charset="0"/>
                        </a:rPr>
                        <a:t> </a:t>
                      </a:r>
                      <a:r>
                        <a:rPr lang="en-US" sz="1000" b="0" dirty="0" smtClean="0">
                          <a:solidFill>
                            <a:schemeClr val="bg2"/>
                          </a:solidFill>
                          <a:latin typeface="Arial" panose="020B0604020202020204" pitchFamily="34" charset="0"/>
                          <a:cs typeface="Arial" panose="020B0604020202020204" pitchFamily="34" charset="0"/>
                        </a:rPr>
                        <a:t>WR517, powered from a built-in USB 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Wirelessly connect and share your content with the room.</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668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Stress-free manageability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RS232 connection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Let your IT team manage and control the monitor remotely.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153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Flexible viewing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Display your monitor on the wall with an optional 400mm x 400mm VESA-compatible mounting kit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Mount</a:t>
                      </a:r>
                      <a:r>
                        <a:rPr lang="en-US" sz="1000" b="0" baseline="0" dirty="0" smtClean="0">
                          <a:solidFill>
                            <a:schemeClr val="bg2"/>
                          </a:solidFill>
                          <a:latin typeface="Arial" panose="020B0604020202020204" pitchFamily="34" charset="0"/>
                          <a:cs typeface="Arial" panose="020B0604020202020204" pitchFamily="34" charset="0"/>
                        </a:rPr>
                        <a:t> the monitor in your conference room for a custom view.</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64099">
                <a:tc>
                  <a:txBody>
                    <a:bodyPr/>
                    <a:lstStyle/>
                    <a:p>
                      <a:pPr algn="l"/>
                      <a:r>
                        <a:rPr lang="en-US" sz="1000" b="1" dirty="0" smtClean="0">
                          <a:solidFill>
                            <a:schemeClr val="bg2"/>
                          </a:solidFill>
                          <a:latin typeface="+mj-lt"/>
                        </a:rPr>
                        <a:t>3 Years Advanced Exchange Service and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144018"/>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971308308"/>
      </p:ext>
    </p:extLst>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70 Conference Room </a:t>
            </a:r>
            <a:r>
              <a:rPr lang="en-US" sz="2400" dirty="0" smtClean="0">
                <a:solidFill>
                  <a:schemeClr val="accent4"/>
                </a:solidFill>
              </a:rPr>
              <a:t>Monitor </a:t>
            </a:r>
            <a:r>
              <a:rPr lang="en-US" sz="2400" dirty="0">
                <a:solidFill>
                  <a:schemeClr val="accent4"/>
                </a:solidFill>
              </a:rPr>
              <a:t>– C7016H </a:t>
            </a:r>
          </a:p>
        </p:txBody>
      </p:sp>
      <p:sp>
        <p:nvSpPr>
          <p:cNvPr id="6" name="Text Placeholder 5"/>
          <p:cNvSpPr>
            <a:spLocks noGrp="1"/>
          </p:cNvSpPr>
          <p:nvPr>
            <p:ph sz="half" idx="1"/>
          </p:nvPr>
        </p:nvSpPr>
        <p:spPr>
          <a:xfrm>
            <a:off x="269887" y="841116"/>
            <a:ext cx="10607039" cy="234177"/>
          </a:xfrm>
        </p:spPr>
        <p:txBody>
          <a:bodyPr>
            <a:noAutofit/>
          </a:bodyPr>
          <a:lstStyle/>
          <a:p>
            <a:r>
              <a:rPr lang="en-US" sz="1400" dirty="0">
                <a:solidFill>
                  <a:schemeClr val="tx1">
                    <a:lumMod val="60000"/>
                    <a:lumOff val="40000"/>
                  </a:schemeClr>
                </a:solidFill>
              </a:rPr>
              <a:t>The ideal large monitor for business meetings in </a:t>
            </a:r>
            <a:r>
              <a:rPr lang="en-US" sz="1400" dirty="0" smtClean="0">
                <a:solidFill>
                  <a:schemeClr val="tx1">
                    <a:lumMod val="60000"/>
                    <a:lumOff val="40000"/>
                  </a:schemeClr>
                </a:solidFill>
              </a:rPr>
              <a:t>a </a:t>
            </a:r>
            <a:r>
              <a:rPr lang="en-US" sz="1400" dirty="0">
                <a:solidFill>
                  <a:schemeClr val="tx1">
                    <a:lumMod val="60000"/>
                    <a:lumOff val="40000"/>
                  </a:schemeClr>
                </a:solidFill>
              </a:rPr>
              <a:t>medium-sized conference room seating up to </a:t>
            </a:r>
            <a:r>
              <a:rPr lang="en-US" sz="1400" dirty="0" smtClean="0">
                <a:solidFill>
                  <a:schemeClr val="tx1">
                    <a:lumMod val="60000"/>
                    <a:lumOff val="40000"/>
                  </a:schemeClr>
                </a:solidFill>
              </a:rPr>
              <a:t>12 </a:t>
            </a:r>
            <a:r>
              <a:rPr lang="en-US" sz="1400" dirty="0">
                <a:solidFill>
                  <a:schemeClr val="tx1">
                    <a:lumMod val="60000"/>
                    <a:lumOff val="40000"/>
                  </a:schemeClr>
                </a:solidFill>
              </a:rPr>
              <a:t>people.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903601431"/>
              </p:ext>
            </p:extLst>
          </p:nvPr>
        </p:nvGraphicFramePr>
        <p:xfrm>
          <a:off x="226341" y="1363918"/>
          <a:ext cx="11530498" cy="4723509"/>
        </p:xfrm>
        <a:graphic>
          <a:graphicData uri="http://schemas.openxmlformats.org/drawingml/2006/table">
            <a:tbl>
              <a:tblPr firstRow="1" bandRow="1"/>
              <a:tblGrid>
                <a:gridCol w="2429773"/>
                <a:gridCol w="3775464"/>
                <a:gridCol w="5325261"/>
              </a:tblGrid>
              <a:tr h="597112">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Extend offering of conference room monitors to a larger size for medium-sized conference rooms up to 12 people.  </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4"/>
                          </a:solidFill>
                          <a:effectLst/>
                          <a:uLnTx/>
                          <a:uFillTx/>
                          <a:latin typeface="+mn-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OptiPlex 7040 Micro PC with Intel®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Unite™</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Logitech C90e HD Webcam</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Logitech </a:t>
                      </a:r>
                      <a:r>
                        <a:rPr kumimoji="0" lang="en-US" sz="1100" b="0" i="0" u="none" strike="noStrike" kern="1200" cap="none" spc="0" normalizeH="0" baseline="0" noProof="0" dirty="0" err="1" smtClean="0">
                          <a:ln>
                            <a:noFill/>
                          </a:ln>
                          <a:solidFill>
                            <a:schemeClr val="bg2"/>
                          </a:solidFill>
                          <a:effectLst/>
                          <a:uLnTx/>
                          <a:uFillTx/>
                          <a:latin typeface="+mn-lt"/>
                          <a:ea typeface="+mn-ea"/>
                          <a:cs typeface="+mn-cs"/>
                        </a:rPr>
                        <a:t>ConferenceCam</a:t>
                      </a:r>
                      <a:r>
                        <a:rPr kumimoji="0" lang="en-US" sz="1100" b="0" i="0" u="none" strike="noStrike" kern="1200" cap="none" spc="0" normalizeH="0" baseline="0" noProof="0" dirty="0" smtClean="0">
                          <a:ln>
                            <a:noFill/>
                          </a:ln>
                          <a:solidFill>
                            <a:schemeClr val="bg2"/>
                          </a:solidFill>
                          <a:effectLst/>
                          <a:uLnTx/>
                          <a:uFillTx/>
                          <a:latin typeface="+mn-lt"/>
                          <a:ea typeface="+mn-ea"/>
                          <a:cs typeface="+mn-cs"/>
                        </a:rPr>
                        <a:t> – CC3000e</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31836">
                <a:tc gridSpan="2">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Larger groups needing expansive 70-inch viewing of Office applications in any light setting. </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n-lt"/>
                          <a:ea typeface="Museo For Dell" pitchFamily="2" charset="0"/>
                          <a:cs typeface="+mn-cs"/>
                          <a:hlinkClick r:id="rId3"/>
                        </a:rPr>
                        <a:t>For more information </a:t>
                      </a:r>
                      <a:r>
                        <a:rPr lang="en-US" sz="1200" b="0" kern="0" cap="none" baseline="0" noProof="0" dirty="0" smtClean="0">
                          <a:solidFill>
                            <a:srgbClr val="0085C3"/>
                          </a:solidFill>
                          <a:latin typeface="+mn-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Exceptional clarity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Full HD anti-glare screen, 4000:1 contrast ratio, high brightness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PowerPoint presentations and Excel spreadsheets and any Office</a:t>
                      </a:r>
                      <a:r>
                        <a:rPr lang="en-US" sz="1000" b="0" baseline="0" dirty="0" smtClean="0">
                          <a:solidFill>
                            <a:schemeClr val="bg2"/>
                          </a:solidFill>
                          <a:latin typeface="Arial" panose="020B0604020202020204" pitchFamily="34" charset="0"/>
                          <a:cs typeface="Arial" panose="020B0604020202020204" pitchFamily="34" charset="0"/>
                        </a:rPr>
                        <a:t> application </a:t>
                      </a:r>
                      <a:r>
                        <a:rPr lang="en-US" sz="1000" b="0" dirty="0" smtClean="0">
                          <a:solidFill>
                            <a:schemeClr val="bg2"/>
                          </a:solidFill>
                          <a:latin typeface="Arial" panose="020B0604020202020204" pitchFamily="34" charset="0"/>
                          <a:cs typeface="Arial" panose="020B0604020202020204" pitchFamily="34" charset="0"/>
                        </a:rPr>
                        <a:t>all look exceptionally clear. Since monitors optimize fonts better than TVs, your content on the screen can be</a:t>
                      </a:r>
                      <a:r>
                        <a:rPr lang="en-US" sz="1000" b="0" baseline="0" dirty="0" smtClean="0">
                          <a:solidFill>
                            <a:schemeClr val="bg2"/>
                          </a:solidFill>
                          <a:latin typeface="Arial" panose="020B0604020202020204" pitchFamily="34" charset="0"/>
                          <a:cs typeface="Arial" panose="020B0604020202020204" pitchFamily="34" charset="0"/>
                        </a:rPr>
                        <a:t> seen and read easily by those you are presenting to.</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Simple and convenient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DisplayPort, HDMI and VGA, and USB ports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Easy connectivity to most PCs for hassle-free presentations.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Great view from any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 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Everyone in the room gets the same great view.</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0515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Flexible viewing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Ships with RLT2 wall mount kit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Content</a:t>
                      </a:r>
                      <a:r>
                        <a:rPr lang="en-US" sz="1000" b="0" baseline="0" dirty="0" smtClean="0">
                          <a:solidFill>
                            <a:schemeClr val="bg2"/>
                          </a:solidFill>
                          <a:latin typeface="Arial" panose="020B0604020202020204" pitchFamily="34" charset="0"/>
                          <a:cs typeface="Arial" panose="020B0604020202020204" pitchFamily="34" charset="0"/>
                        </a:rPr>
                        <a:t> is easy for everyone in the room to see. </a:t>
                      </a:r>
                      <a:r>
                        <a:rPr lang="en-US" sz="1000" b="0" dirty="0" smtClean="0">
                          <a:solidFill>
                            <a:schemeClr val="bg2"/>
                          </a:solidFill>
                          <a:latin typeface="Arial" panose="020B0604020202020204" pitchFamily="34" charset="0"/>
                          <a:cs typeface="Arial" panose="020B0604020202020204" pitchFamily="34" charset="0"/>
                        </a:rPr>
                        <a:t>Dell Display Manager software enables customized screen layouts.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0515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Wireless display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Optional Dell</a:t>
                      </a:r>
                      <a:r>
                        <a:rPr lang="en-US" sz="1000" b="0" baseline="0" dirty="0" smtClean="0">
                          <a:solidFill>
                            <a:schemeClr val="bg2"/>
                          </a:solidFill>
                          <a:latin typeface="Arial" panose="020B0604020202020204" pitchFamily="34" charset="0"/>
                          <a:cs typeface="Arial" panose="020B0604020202020204" pitchFamily="34" charset="0"/>
                        </a:rPr>
                        <a:t> </a:t>
                      </a:r>
                      <a:r>
                        <a:rPr lang="en-US" sz="1000" b="0" dirty="0" smtClean="0">
                          <a:solidFill>
                            <a:schemeClr val="bg2"/>
                          </a:solidFill>
                          <a:latin typeface="Arial" panose="020B0604020202020204" pitchFamily="34" charset="0"/>
                          <a:cs typeface="Arial" panose="020B0604020202020204" pitchFamily="34" charset="0"/>
                        </a:rPr>
                        <a:t>Wireless Module -</a:t>
                      </a:r>
                      <a:r>
                        <a:rPr lang="en-US" sz="1000" b="0" baseline="0" dirty="0" smtClean="0">
                          <a:solidFill>
                            <a:schemeClr val="bg2"/>
                          </a:solidFill>
                          <a:latin typeface="Arial" panose="020B0604020202020204" pitchFamily="34" charset="0"/>
                          <a:cs typeface="Arial" panose="020B0604020202020204" pitchFamily="34" charset="0"/>
                        </a:rPr>
                        <a:t> </a:t>
                      </a:r>
                      <a:r>
                        <a:rPr lang="en-US" sz="1000" b="0" dirty="0" smtClean="0">
                          <a:solidFill>
                            <a:schemeClr val="bg2"/>
                          </a:solidFill>
                          <a:latin typeface="Arial" panose="020B0604020202020204" pitchFamily="34" charset="0"/>
                          <a:cs typeface="Arial" panose="020B0604020202020204" pitchFamily="34" charset="0"/>
                        </a:rPr>
                        <a:t>WR517, powered from a built-in USB 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Wirelessly connect and share your content with the room.</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668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Stress-free manageability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RS232 connection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Let your IT team manage and control the monitor remotely.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153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Remote control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Control brightness, volume from built-in dual</a:t>
                      </a:r>
                      <a:r>
                        <a:rPr lang="en-US" sz="1000" b="0" baseline="0" dirty="0" smtClean="0">
                          <a:solidFill>
                            <a:schemeClr val="bg2"/>
                          </a:solidFill>
                          <a:latin typeface="Arial" panose="020B0604020202020204" pitchFamily="34" charset="0"/>
                          <a:cs typeface="Arial" panose="020B0604020202020204" pitchFamily="34" charset="0"/>
                        </a:rPr>
                        <a:t> 10</a:t>
                      </a:r>
                      <a:r>
                        <a:rPr lang="en-US" sz="1000" b="0" dirty="0" smtClean="0">
                          <a:solidFill>
                            <a:schemeClr val="bg2"/>
                          </a:solidFill>
                          <a:latin typeface="Arial" panose="020B0604020202020204" pitchFamily="34" charset="0"/>
                          <a:cs typeface="Arial" panose="020B0604020202020204" pitchFamily="34" charset="0"/>
                        </a:rPr>
                        <a:t>W speakers,</a:t>
                      </a:r>
                      <a:r>
                        <a:rPr lang="en-US" sz="1000" b="0" baseline="0" dirty="0" smtClean="0">
                          <a:solidFill>
                            <a:schemeClr val="bg2"/>
                          </a:solidFill>
                          <a:latin typeface="Arial" panose="020B0604020202020204" pitchFamily="34" charset="0"/>
                          <a:cs typeface="Arial" panose="020B0604020202020204" pitchFamily="34" charset="0"/>
                        </a:rPr>
                        <a:t> OSD menu, power and input source easily during meetings via remote control.</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64099">
                <a:tc>
                  <a:txBody>
                    <a:bodyPr/>
                    <a:lstStyle/>
                    <a:p>
                      <a:pPr algn="l"/>
                      <a:r>
                        <a:rPr lang="en-US" sz="1000" b="1" dirty="0" smtClean="0">
                          <a:solidFill>
                            <a:schemeClr val="bg2"/>
                          </a:solidFill>
                          <a:latin typeface="+mj-lt"/>
                        </a:rPr>
                        <a:t>3 Years Advanced Exchange Service and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178854"/>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499" y="936327"/>
            <a:ext cx="2832273" cy="187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530219372"/>
      </p:ext>
    </p:extLst>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70 Interactive Conference Room Monitor – C7017T </a:t>
            </a:r>
          </a:p>
        </p:txBody>
      </p:sp>
      <p:sp>
        <p:nvSpPr>
          <p:cNvPr id="6" name="Text Placeholder 5"/>
          <p:cNvSpPr>
            <a:spLocks noGrp="1"/>
          </p:cNvSpPr>
          <p:nvPr>
            <p:ph sz="half" idx="1"/>
          </p:nvPr>
        </p:nvSpPr>
        <p:spPr>
          <a:xfrm>
            <a:off x="269887" y="814989"/>
            <a:ext cx="10607039" cy="234177"/>
          </a:xfrm>
        </p:spPr>
        <p:txBody>
          <a:bodyPr>
            <a:noAutofit/>
          </a:bodyPr>
          <a:lstStyle/>
          <a:p>
            <a:r>
              <a:rPr lang="en-US" sz="1400" dirty="0">
                <a:solidFill>
                  <a:schemeClr val="tx1">
                    <a:lumMod val="60000"/>
                    <a:lumOff val="40000"/>
                  </a:schemeClr>
                </a:solidFill>
              </a:rPr>
              <a:t>The ideal large interactive touch monitor built for collaboration in conference rooms and </a:t>
            </a:r>
            <a:r>
              <a:rPr lang="en-US" sz="1400" dirty="0" smtClean="0">
                <a:solidFill>
                  <a:schemeClr val="tx1">
                    <a:lumMod val="60000"/>
                    <a:lumOff val="40000"/>
                  </a:schemeClr>
                </a:solidFill>
              </a:rPr>
              <a:t>classrooms</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440447253"/>
              </p:ext>
            </p:extLst>
          </p:nvPr>
        </p:nvGraphicFramePr>
        <p:xfrm>
          <a:off x="226341" y="1225536"/>
          <a:ext cx="11530498" cy="5066057"/>
        </p:xfrm>
        <a:graphic>
          <a:graphicData uri="http://schemas.openxmlformats.org/drawingml/2006/table">
            <a:tbl>
              <a:tblPr firstRow="1" bandRow="1"/>
              <a:tblGrid>
                <a:gridCol w="2429773"/>
                <a:gridCol w="3775464"/>
                <a:gridCol w="5325261"/>
              </a:tblGrid>
              <a:tr h="597112">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To capitalize on market shifting from Interactive Whiteboard to Interactive Flat Panel Displays, expand current large format offering for Dell,  and provide an easy to manage alternative to whiteboards.</a:t>
                      </a:r>
                      <a:endParaRPr kumimoji="0" lang="pt-BR"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4"/>
                          </a:solidFill>
                          <a:effectLst/>
                          <a:uLnTx/>
                          <a:uFillTx/>
                          <a:latin typeface="+mn-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Chief Mobile Cart – LPAUB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Logitech </a:t>
                      </a:r>
                      <a:r>
                        <a:rPr kumimoji="0" lang="en-US" sz="1100" b="0" i="0" u="none" strike="noStrike" kern="1200" cap="none" spc="0" normalizeH="0" baseline="0" noProof="0" dirty="0" err="1" smtClean="0">
                          <a:ln>
                            <a:noFill/>
                          </a:ln>
                          <a:solidFill>
                            <a:schemeClr val="bg2"/>
                          </a:solidFill>
                          <a:effectLst/>
                          <a:uLnTx/>
                          <a:uFillTx/>
                          <a:latin typeface="+mn-lt"/>
                          <a:ea typeface="+mn-ea"/>
                          <a:cs typeface="+mn-cs"/>
                        </a:rPr>
                        <a:t>ConferenceCam</a:t>
                      </a:r>
                      <a:r>
                        <a:rPr kumimoji="0" lang="en-US" sz="1100" b="0" i="0" u="none" strike="noStrike" kern="1200" cap="none" spc="0" normalizeH="0" baseline="0" noProof="0" dirty="0" smtClean="0">
                          <a:ln>
                            <a:noFill/>
                          </a:ln>
                          <a:solidFill>
                            <a:schemeClr val="bg2"/>
                          </a:solidFill>
                          <a:effectLst/>
                          <a:uLnTx/>
                          <a:uFillTx/>
                          <a:latin typeface="+mn-lt"/>
                          <a:ea typeface="+mn-ea"/>
                          <a:cs typeface="+mn-cs"/>
                        </a:rPr>
                        <a:t> – CC3000e</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31836">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lang="en-US" sz="1100" b="0" baseline="0" dirty="0" smtClean="0">
                          <a:solidFill>
                            <a:schemeClr val="bg2"/>
                          </a:solidFill>
                          <a:latin typeface="Arial" panose="020B0604020202020204" pitchFamily="34" charset="0"/>
                          <a:cs typeface="Arial" panose="020B0604020202020204" pitchFamily="34" charset="0"/>
                        </a:rPr>
                        <a:t>SMB, LE, PUB, Education, w/typical usage in presentations, training and discussions. </a:t>
                      </a:r>
                      <a:endParaRPr lang="en-US" sz="1100" b="0" baseline="0" dirty="0" smtClean="0">
                        <a:solidFill>
                          <a:srgbClr val="FF0000"/>
                        </a:solidFill>
                        <a:latin typeface="Arial" panose="020B0604020202020204" pitchFamily="34" charset="0"/>
                        <a:cs typeface="Arial" panose="020B0604020202020204" pitchFamily="34" charset="0"/>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n-lt"/>
                          <a:ea typeface="Museo For Dell" pitchFamily="2" charset="0"/>
                          <a:cs typeface="+mn-cs"/>
                          <a:hlinkClick r:id="rId3"/>
                        </a:rPr>
                        <a:t>For more information </a:t>
                      </a:r>
                      <a:r>
                        <a:rPr lang="en-US" sz="1200" b="0" kern="0" cap="none" baseline="0" noProof="0" dirty="0" smtClean="0">
                          <a:solidFill>
                            <a:srgbClr val="0085C3"/>
                          </a:solidFill>
                          <a:latin typeface="+mn-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Touch technology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Expansive 70-inch interactive</a:t>
                      </a:r>
                      <a:r>
                        <a:rPr lang="en-US" sz="1000" b="0" baseline="0" dirty="0" smtClean="0">
                          <a:solidFill>
                            <a:schemeClr val="bg2"/>
                          </a:solidFill>
                          <a:latin typeface="Arial" panose="020B0604020202020204" pitchFamily="34" charset="0"/>
                          <a:cs typeface="Arial" panose="020B0604020202020204" pitchFamily="34" charset="0"/>
                        </a:rPr>
                        <a:t> touch screen with intuitive 10-point hand touch or stylus.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Conveniently</a:t>
                      </a:r>
                      <a:r>
                        <a:rPr lang="en-US" sz="1000" b="0" baseline="0" dirty="0" smtClean="0">
                          <a:solidFill>
                            <a:schemeClr val="bg2"/>
                          </a:solidFill>
                          <a:latin typeface="Arial" panose="020B0604020202020204" pitchFamily="34" charset="0"/>
                          <a:cs typeface="Arial" panose="020B0604020202020204" pitchFamily="34" charset="0"/>
                        </a:rPr>
                        <a:t> choose the interaction you like to collaborate easily and display presentations on the ideal screen size for room seating 9-12 people.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Exceptional</a:t>
                      </a:r>
                      <a:r>
                        <a:rPr lang="en-US" sz="1000" b="1" baseline="0" dirty="0" smtClean="0">
                          <a:solidFill>
                            <a:schemeClr val="bg2"/>
                          </a:solidFill>
                          <a:latin typeface="+mj-lt"/>
                        </a:rPr>
                        <a:t> clarity</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Full HD anti-glare screen, 4000:1 contrast ratio, high brightness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PowerPoint presentations and Excel spreadsheets and any Office</a:t>
                      </a:r>
                      <a:r>
                        <a:rPr lang="en-US" sz="1000" b="0" baseline="0" dirty="0" smtClean="0">
                          <a:solidFill>
                            <a:schemeClr val="bg2"/>
                          </a:solidFill>
                          <a:latin typeface="Arial" panose="020B0604020202020204" pitchFamily="34" charset="0"/>
                          <a:cs typeface="Arial" panose="020B0604020202020204" pitchFamily="34" charset="0"/>
                        </a:rPr>
                        <a:t> application </a:t>
                      </a:r>
                      <a:r>
                        <a:rPr lang="en-US" sz="1000" b="0" dirty="0" smtClean="0">
                          <a:solidFill>
                            <a:schemeClr val="bg2"/>
                          </a:solidFill>
                          <a:latin typeface="Arial" panose="020B0604020202020204" pitchFamily="34" charset="0"/>
                          <a:cs typeface="Arial" panose="020B0604020202020204" pitchFamily="34" charset="0"/>
                        </a:rPr>
                        <a:t>all look exceptionally clear. Since monitors optimize fonts better than TVs, your content on the screen can be</a:t>
                      </a:r>
                      <a:r>
                        <a:rPr lang="en-US" sz="1000" b="0" baseline="0" dirty="0" smtClean="0">
                          <a:solidFill>
                            <a:schemeClr val="bg2"/>
                          </a:solidFill>
                          <a:latin typeface="Arial" panose="020B0604020202020204" pitchFamily="34" charset="0"/>
                          <a:cs typeface="Arial" panose="020B0604020202020204" pitchFamily="34" charset="0"/>
                        </a:rPr>
                        <a:t> seen and read easily by those you are presenting to.</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Simple</a:t>
                      </a:r>
                      <a:r>
                        <a:rPr lang="en-US" sz="1000" b="1" baseline="0" dirty="0" smtClean="0">
                          <a:solidFill>
                            <a:schemeClr val="bg2"/>
                          </a:solidFill>
                          <a:latin typeface="+mj-lt"/>
                        </a:rPr>
                        <a:t> and convenient connectivity</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DisplayPort, VGA and HDMI ports plus USB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Monitor is compatible with both legacy and current PCs for hassle-free projection. Easy access to ports.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05153">
                <a:tc>
                  <a:txBody>
                    <a:bodyPr/>
                    <a:lstStyle/>
                    <a:p>
                      <a:pPr algn="l"/>
                      <a:r>
                        <a:rPr lang="en-US" sz="1000" b="1" kern="1200" dirty="0" smtClean="0">
                          <a:solidFill>
                            <a:schemeClr val="bg2"/>
                          </a:solidFill>
                          <a:latin typeface="+mn-lt"/>
                          <a:ea typeface="+mn-ea"/>
                          <a:cs typeface="+mn-cs"/>
                        </a:rPr>
                        <a:t>Great view from any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 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Everyone in the room gets the same great view.</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0515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Flexible viewing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Ships with </a:t>
                      </a:r>
                      <a:r>
                        <a:rPr lang="en-US" sz="1000" b="0" i="0" u="none" strike="noStrike" kern="1200" baseline="0" dirty="0" smtClean="0">
                          <a:solidFill>
                            <a:schemeClr val="bg2"/>
                          </a:solidFill>
                          <a:latin typeface="Arial" panose="020B0604020202020204" pitchFamily="34" charset="0"/>
                          <a:ea typeface="+mn-ea"/>
                          <a:cs typeface="Arial" panose="020B0604020202020204" pitchFamily="34" charset="0"/>
                        </a:rPr>
                        <a:t>Chief LSA1U </a:t>
                      </a:r>
                      <a:r>
                        <a:rPr lang="en-US" sz="1000" b="0" dirty="0" smtClean="0">
                          <a:solidFill>
                            <a:schemeClr val="bg2"/>
                          </a:solidFill>
                          <a:latin typeface="Arial" panose="020B0604020202020204" pitchFamily="34" charset="0"/>
                          <a:cs typeface="Arial" panose="020B0604020202020204" pitchFamily="34" charset="0"/>
                        </a:rPr>
                        <a:t>wall mount kit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Quick and easy compatibility</a:t>
                      </a:r>
                      <a:r>
                        <a:rPr lang="en-US" sz="1000" b="0" baseline="0" dirty="0" smtClean="0">
                          <a:solidFill>
                            <a:schemeClr val="bg2"/>
                          </a:solidFill>
                          <a:latin typeface="Arial" panose="020B0604020202020204" pitchFamily="34" charset="0"/>
                          <a:cs typeface="Arial" panose="020B0604020202020204" pitchFamily="34" charset="0"/>
                        </a:rPr>
                        <a:t> for wall mounting.</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668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Stress-free manageability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RS232 and RJ45 interface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Let your IT team manage and control the monitor remotely.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153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Remote control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Control brightness, volume from built-in dual</a:t>
                      </a:r>
                      <a:r>
                        <a:rPr lang="en-US" sz="1000" b="0" baseline="0" dirty="0" smtClean="0">
                          <a:solidFill>
                            <a:schemeClr val="bg2"/>
                          </a:solidFill>
                          <a:latin typeface="Arial" panose="020B0604020202020204" pitchFamily="34" charset="0"/>
                          <a:cs typeface="Arial" panose="020B0604020202020204" pitchFamily="34" charset="0"/>
                        </a:rPr>
                        <a:t> 10</a:t>
                      </a:r>
                      <a:r>
                        <a:rPr lang="en-US" sz="1000" b="0" dirty="0" smtClean="0">
                          <a:solidFill>
                            <a:schemeClr val="bg2"/>
                          </a:solidFill>
                          <a:latin typeface="Arial" panose="020B0604020202020204" pitchFamily="34" charset="0"/>
                          <a:cs typeface="Arial" panose="020B0604020202020204" pitchFamily="34" charset="0"/>
                        </a:rPr>
                        <a:t>W speakers,</a:t>
                      </a:r>
                      <a:r>
                        <a:rPr lang="en-US" sz="1000" b="0" baseline="0" dirty="0" smtClean="0">
                          <a:solidFill>
                            <a:schemeClr val="bg2"/>
                          </a:solidFill>
                          <a:latin typeface="Arial" panose="020B0604020202020204" pitchFamily="34" charset="0"/>
                          <a:cs typeface="Arial" panose="020B0604020202020204" pitchFamily="34" charset="0"/>
                        </a:rPr>
                        <a:t> OSD menu, power and input source easily during meetings via remote control.</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64099">
                <a:tc>
                  <a:txBody>
                    <a:bodyPr/>
                    <a:lstStyle/>
                    <a:p>
                      <a:pPr algn="l"/>
                      <a:r>
                        <a:rPr lang="en-US" sz="1000" b="1" dirty="0" smtClean="0">
                          <a:solidFill>
                            <a:schemeClr val="bg2"/>
                          </a:solidFill>
                          <a:latin typeface="+mj-lt"/>
                        </a:rPr>
                        <a:t>3 Years Advanced Exchange Service and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126600"/>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1725" b="30691"/>
          <a:stretch/>
        </p:blipFill>
        <p:spPr>
          <a:xfrm>
            <a:off x="9214025" y="1144068"/>
            <a:ext cx="2622845" cy="1510355"/>
          </a:xfrm>
          <a:prstGeom prst="rect">
            <a:avLst/>
          </a:prstGeom>
        </p:spPr>
      </p:pic>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2539" y="2220096"/>
            <a:ext cx="211455" cy="365760"/>
          </a:xfrm>
          <a:prstGeom prst="rect">
            <a:avLst/>
          </a:prstGeom>
        </p:spPr>
      </p:pic>
    </p:spTree>
    <p:extLst>
      <p:ext uri="{BB962C8B-B14F-4D97-AF65-F5344CB8AC3E}">
        <p14:creationId xmlns:p14="http://schemas.microsoft.com/office/powerpoint/2010/main" val="762282048"/>
      </p:ext>
    </p:extLst>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6203300" y="3784592"/>
            <a:ext cx="3657600" cy="2635259"/>
          </a:xfrm>
          <a:prstGeom prst="rect">
            <a:avLst/>
          </a:prstGeom>
          <a:blipFill>
            <a:blip r:embed="rId6"/>
            <a:stretch>
              <a:fillRect/>
            </a:stretch>
          </a:blipFill>
          <a:effectLst/>
        </p:spPr>
        <p:txBody>
          <a:bodyPr wrap="square" lIns="243840" tIns="182880" rIns="182880" bIns="182880" rtlCol="0" anchor="ctr">
            <a:noAutofit/>
          </a:bodyPr>
          <a:lstStyle/>
          <a:p>
            <a:pPr algn="ctr">
              <a:lnSpc>
                <a:spcPct val="90000"/>
              </a:lnSpc>
              <a:spcBef>
                <a:spcPts val="800"/>
              </a:spcBef>
            </a:pPr>
            <a:endParaRPr lang="en-US" sz="2667" dirty="0" err="1">
              <a:solidFill>
                <a:schemeClr val="tx2"/>
              </a:solidFill>
            </a:endParaRPr>
          </a:p>
        </p:txBody>
      </p:sp>
      <p:sp>
        <p:nvSpPr>
          <p:cNvPr id="33" name="Rectangle 32"/>
          <p:cNvSpPr/>
          <p:nvPr/>
        </p:nvSpPr>
        <p:spPr>
          <a:xfrm>
            <a:off x="2409660" y="3784593"/>
            <a:ext cx="3657600" cy="2635258"/>
          </a:xfrm>
          <a:prstGeom prst="rect">
            <a:avLst/>
          </a:prstGeom>
          <a:blipFill>
            <a:blip r:embed="rId6"/>
            <a:stretch>
              <a:fillRect/>
            </a:stretch>
          </a:blipFill>
          <a:effectLst/>
        </p:spPr>
        <p:txBody>
          <a:bodyPr wrap="square" lIns="243840" tIns="182880" rIns="182880" bIns="182880" rtlCol="0" anchor="ctr">
            <a:noAutofit/>
          </a:bodyPr>
          <a:lstStyle/>
          <a:p>
            <a:pPr algn="ctr">
              <a:lnSpc>
                <a:spcPct val="90000"/>
              </a:lnSpc>
              <a:spcBef>
                <a:spcPts val="800"/>
              </a:spcBef>
            </a:pPr>
            <a:endParaRPr lang="en-US" sz="2667" dirty="0" err="1">
              <a:solidFill>
                <a:schemeClr val="tx2"/>
              </a:solidFill>
            </a:endParaRPr>
          </a:p>
        </p:txBody>
      </p:sp>
      <p:sp>
        <p:nvSpPr>
          <p:cNvPr id="31" name="Rectangle 30"/>
          <p:cNvSpPr/>
          <p:nvPr/>
        </p:nvSpPr>
        <p:spPr>
          <a:xfrm>
            <a:off x="6205910" y="903341"/>
            <a:ext cx="3645892" cy="2719864"/>
          </a:xfrm>
          <a:prstGeom prst="rect">
            <a:avLst/>
          </a:prstGeom>
          <a:blipFill>
            <a:blip r:embed="rId6"/>
            <a:stretch>
              <a:fillRect/>
            </a:stretch>
          </a:blipFill>
          <a:effectLst/>
        </p:spPr>
        <p:txBody>
          <a:bodyPr wrap="square" lIns="243840" tIns="182880" rIns="182880" bIns="182880" rtlCol="0" anchor="ctr">
            <a:noAutofit/>
          </a:bodyPr>
          <a:lstStyle/>
          <a:p>
            <a:pPr algn="ctr">
              <a:lnSpc>
                <a:spcPct val="90000"/>
              </a:lnSpc>
              <a:spcBef>
                <a:spcPts val="800"/>
              </a:spcBef>
            </a:pPr>
            <a:endParaRPr lang="en-US" sz="2667" dirty="0" err="1">
              <a:solidFill>
                <a:schemeClr val="tx2"/>
              </a:solidFill>
            </a:endParaRPr>
          </a:p>
        </p:txBody>
      </p:sp>
      <p:sp>
        <p:nvSpPr>
          <p:cNvPr id="24" name="Rectangle 23"/>
          <p:cNvSpPr/>
          <p:nvPr/>
        </p:nvSpPr>
        <p:spPr>
          <a:xfrm>
            <a:off x="2421073" y="903341"/>
            <a:ext cx="3646188" cy="2719864"/>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effectLst/>
        </p:spPr>
        <p:txBody>
          <a:bodyPr wrap="square" lIns="243840" tIns="182880" rIns="182880" bIns="182880" rtlCol="0" anchor="ctr">
            <a:noAutofit/>
          </a:bodyPr>
          <a:lstStyle/>
          <a:p>
            <a:pPr algn="ctr">
              <a:lnSpc>
                <a:spcPct val="90000"/>
              </a:lnSpc>
              <a:spcBef>
                <a:spcPts val="800"/>
              </a:spcBef>
            </a:pPr>
            <a:endParaRPr lang="en-US" sz="2667" dirty="0" err="1">
              <a:solidFill>
                <a:schemeClr val="tx2"/>
              </a:solidFill>
            </a:endParaRPr>
          </a:p>
        </p:txBody>
      </p:sp>
      <p:graphicFrame>
        <p:nvGraphicFramePr>
          <p:cNvPr id="7" name="Object 6"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101"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2118" y="2118"/>
                        <a:ext cx="2116" cy="2116"/>
                      </a:xfrm>
                      <a:prstGeom prst="rect">
                        <a:avLst/>
                      </a:prstGeom>
                    </p:spPr>
                  </p:pic>
                </p:oleObj>
              </mc:Fallback>
            </mc:AlternateContent>
          </a:graphicData>
        </a:graphic>
      </p:graphicFrame>
      <p:sp>
        <p:nvSpPr>
          <p:cNvPr id="6" name="Rectangle 5" hidden="1"/>
          <p:cNvSpPr/>
          <p:nvPr>
            <p:custDataLst>
              <p:tags r:id="rId3"/>
            </p:custDataLst>
          </p:nvPr>
        </p:nvSpPr>
        <p:spPr bwMode="auto">
          <a:xfrm>
            <a:off x="0" y="0"/>
            <a:ext cx="211667" cy="211667"/>
          </a:xfrm>
          <a:prstGeom prst="rect">
            <a:avLst/>
          </a:prstGeom>
          <a:solidFill>
            <a:schemeClr val="accent1"/>
          </a:solidFill>
          <a:effectLst/>
        </p:spPr>
        <p:txBody>
          <a:bodyPr vert="horz" wrap="none" lIns="0" tIns="0" rIns="0" bIns="0" numCol="1" spcCol="0" rtlCol="0" anchor="ctr" anchorCtr="0">
            <a:noAutofit/>
          </a:bodyPr>
          <a:lstStyle/>
          <a:p>
            <a:pPr algn="ctr">
              <a:lnSpc>
                <a:spcPct val="90000"/>
              </a:lnSpc>
            </a:pPr>
            <a:endParaRPr lang="en-US" sz="1067" b="1" dirty="0">
              <a:solidFill>
                <a:srgbClr val="FFFFFF"/>
              </a:solidFill>
              <a:latin typeface="Museo Sans For Dell" panose="02000000000000000000" pitchFamily="2" charset="0"/>
              <a:sym typeface="Museo Sans For Dell" panose="02000000000000000000" pitchFamily="2" charset="0"/>
            </a:endParaRPr>
          </a:p>
        </p:txBody>
      </p:sp>
      <p:sp>
        <p:nvSpPr>
          <p:cNvPr id="19" name="Title 1"/>
          <p:cNvSpPr>
            <a:spLocks noGrp="1"/>
          </p:cNvSpPr>
          <p:nvPr>
            <p:ph type="title"/>
          </p:nvPr>
        </p:nvSpPr>
        <p:spPr>
          <a:xfrm>
            <a:off x="365759" y="231885"/>
            <a:ext cx="10607040" cy="886396"/>
          </a:xfrm>
        </p:spPr>
        <p:txBody>
          <a:bodyPr>
            <a:noAutofit/>
          </a:bodyPr>
          <a:lstStyle/>
          <a:p>
            <a:r>
              <a:rPr lang="en-US" sz="3600" kern="1200" dirty="0">
                <a:solidFill>
                  <a:schemeClr val="bg1"/>
                </a:solidFill>
                <a:latin typeface="+mj-lt"/>
              </a:rPr>
              <a:t>Conference Room Monitor Solution</a:t>
            </a:r>
          </a:p>
        </p:txBody>
      </p:sp>
      <p:sp>
        <p:nvSpPr>
          <p:cNvPr id="16" name="TextBox 15"/>
          <p:cNvSpPr txBox="1"/>
          <p:nvPr/>
        </p:nvSpPr>
        <p:spPr>
          <a:xfrm>
            <a:off x="2601119" y="1673753"/>
            <a:ext cx="3424880" cy="1692771"/>
          </a:xfrm>
          <a:prstGeom prst="rect">
            <a:avLst/>
          </a:prstGeom>
          <a:noFill/>
        </p:spPr>
        <p:txBody>
          <a:bodyPr wrap="square" rtlCol="0">
            <a:spAutoFit/>
          </a:bodyPr>
          <a:lstStyle/>
          <a:p>
            <a:pPr marL="228594" indent="-228594">
              <a:spcAft>
                <a:spcPts val="400"/>
              </a:spcAft>
              <a:buClr>
                <a:schemeClr val="tx2"/>
              </a:buClr>
              <a:buFont typeface="Arial" panose="020B0604020202020204" pitchFamily="34" charset="0"/>
              <a:buChar char="•"/>
            </a:pPr>
            <a:r>
              <a:rPr lang="en-US" sz="1200" dirty="0">
                <a:solidFill>
                  <a:schemeClr val="tx2"/>
                </a:solidFill>
              </a:rPr>
              <a:t>70” FHD 1080P resolution </a:t>
            </a:r>
          </a:p>
          <a:p>
            <a:pPr marL="228594" indent="-228594">
              <a:spcAft>
                <a:spcPts val="400"/>
              </a:spcAft>
              <a:buClr>
                <a:schemeClr val="tx2"/>
              </a:buClr>
              <a:buFont typeface="Arial" panose="020B0604020202020204" pitchFamily="34" charset="0"/>
              <a:buChar char="•"/>
            </a:pPr>
            <a:r>
              <a:rPr lang="en-US" sz="1200" dirty="0">
                <a:solidFill>
                  <a:schemeClr val="tx2"/>
                </a:solidFill>
              </a:rPr>
              <a:t>Embedded monitor scaler</a:t>
            </a:r>
          </a:p>
          <a:p>
            <a:pPr marL="228594" indent="-228594">
              <a:spcAft>
                <a:spcPts val="400"/>
              </a:spcAft>
              <a:buClr>
                <a:schemeClr val="tx2"/>
              </a:buClr>
              <a:buFont typeface="Arial" panose="020B0604020202020204" pitchFamily="34" charset="0"/>
              <a:buChar char="•"/>
            </a:pPr>
            <a:r>
              <a:rPr lang="en-US" sz="1200" dirty="0">
                <a:solidFill>
                  <a:schemeClr val="tx2"/>
                </a:solidFill>
              </a:rPr>
              <a:t>3yr Commercial Warranty</a:t>
            </a:r>
          </a:p>
          <a:p>
            <a:pPr marL="228594" indent="-228594">
              <a:spcAft>
                <a:spcPts val="400"/>
              </a:spcAft>
              <a:buClr>
                <a:schemeClr val="tx2"/>
              </a:buClr>
              <a:buFont typeface="Arial" panose="020B0604020202020204" pitchFamily="34" charset="0"/>
              <a:buChar char="•"/>
            </a:pPr>
            <a:r>
              <a:rPr lang="en-US" sz="1200" dirty="0">
                <a:solidFill>
                  <a:schemeClr val="tx2"/>
                </a:solidFill>
              </a:rPr>
              <a:t>HDMI, DP, VGA, USB 3.0</a:t>
            </a:r>
          </a:p>
          <a:p>
            <a:pPr marL="228594" indent="-228594">
              <a:spcAft>
                <a:spcPts val="400"/>
              </a:spcAft>
              <a:buClr>
                <a:schemeClr val="tx2"/>
              </a:buClr>
              <a:buFont typeface="Arial" panose="020B0604020202020204" pitchFamily="34" charset="0"/>
              <a:buChar char="•"/>
            </a:pPr>
            <a:r>
              <a:rPr lang="en-US" sz="1200" dirty="0">
                <a:solidFill>
                  <a:schemeClr val="tx2"/>
                </a:solidFill>
              </a:rPr>
              <a:t>RS232 for remote management</a:t>
            </a:r>
          </a:p>
          <a:p>
            <a:pPr marL="228594" indent="-228594">
              <a:spcAft>
                <a:spcPts val="400"/>
              </a:spcAft>
              <a:buClr>
                <a:schemeClr val="tx2"/>
              </a:buClr>
              <a:buFont typeface="Arial" panose="020B0604020202020204" pitchFamily="34" charset="0"/>
              <a:buChar char="•"/>
            </a:pPr>
            <a:r>
              <a:rPr lang="en-US" sz="1200" dirty="0">
                <a:solidFill>
                  <a:schemeClr val="tx2"/>
                </a:solidFill>
              </a:rPr>
              <a:t>Integrated Speakers- 2 x 10W</a:t>
            </a:r>
          </a:p>
          <a:p>
            <a:pPr marL="228594" indent="-228594">
              <a:spcAft>
                <a:spcPts val="400"/>
              </a:spcAft>
              <a:buClr>
                <a:schemeClr val="tx2"/>
              </a:buClr>
              <a:buFont typeface="Arial" panose="020B0604020202020204" pitchFamily="34" charset="0"/>
              <a:buChar char="•"/>
            </a:pPr>
            <a:r>
              <a:rPr lang="en-US" sz="1200" dirty="0">
                <a:solidFill>
                  <a:schemeClr val="tx2"/>
                </a:solidFill>
              </a:rPr>
              <a:t>In-the-box wall mount  </a:t>
            </a:r>
          </a:p>
        </p:txBody>
      </p:sp>
      <p:sp>
        <p:nvSpPr>
          <p:cNvPr id="18" name="TextBox 17"/>
          <p:cNvSpPr txBox="1"/>
          <p:nvPr/>
        </p:nvSpPr>
        <p:spPr>
          <a:xfrm>
            <a:off x="6274025" y="1038080"/>
            <a:ext cx="3677747" cy="609526"/>
          </a:xfrm>
          <a:prstGeom prst="rect">
            <a:avLst/>
          </a:prstGeom>
          <a:noFill/>
        </p:spPr>
        <p:txBody>
          <a:bodyPr wrap="square" rtlCol="0">
            <a:spAutoFit/>
          </a:bodyPr>
          <a:lstStyle/>
          <a:p>
            <a:pPr>
              <a:lnSpc>
                <a:spcPct val="90000"/>
              </a:lnSpc>
              <a:spcBef>
                <a:spcPts val="800"/>
              </a:spcBef>
              <a:buClr>
                <a:schemeClr val="bg1"/>
              </a:buClr>
            </a:pPr>
            <a:r>
              <a:rPr lang="en-US" sz="1867" dirty="0">
                <a:solidFill>
                  <a:schemeClr val="tx2"/>
                </a:solidFill>
              </a:rPr>
              <a:t>Wireless Presentation Solution: Dell WR517 Wireless Receiver</a:t>
            </a:r>
          </a:p>
        </p:txBody>
      </p:sp>
      <p:sp>
        <p:nvSpPr>
          <p:cNvPr id="21" name="TextBox 20"/>
          <p:cNvSpPr txBox="1"/>
          <p:nvPr/>
        </p:nvSpPr>
        <p:spPr>
          <a:xfrm>
            <a:off x="6333170" y="1693767"/>
            <a:ext cx="3367418" cy="1487587"/>
          </a:xfrm>
          <a:prstGeom prst="rect">
            <a:avLst/>
          </a:prstGeom>
          <a:noFill/>
        </p:spPr>
        <p:txBody>
          <a:bodyPr wrap="square" rtlCol="0">
            <a:spAutoFit/>
          </a:bodyPr>
          <a:lstStyle/>
          <a:p>
            <a:pPr marL="232828" indent="-232828">
              <a:spcAft>
                <a:spcPts val="400"/>
              </a:spcAft>
              <a:buClr>
                <a:schemeClr val="tx2"/>
              </a:buClr>
              <a:buSzPct val="111000"/>
              <a:buFontTx/>
              <a:buChar char="•"/>
            </a:pPr>
            <a:r>
              <a:rPr lang="en-US" sz="1200" kern="0" dirty="0">
                <a:solidFill>
                  <a:schemeClr val="tx2"/>
                </a:solidFill>
                <a:latin typeface="Arial" panose="020B0604020202020204" pitchFamily="34" charset="0"/>
                <a:cs typeface="Arial" panose="020B0604020202020204" pitchFamily="34" charset="0"/>
              </a:rPr>
              <a:t>All Miracast-enabled Windows 7 / 8.1 / 10 tablets / laptops / phones and Android devices with 5.0 and later</a:t>
            </a:r>
          </a:p>
          <a:p>
            <a:pPr marL="232828" indent="-232828">
              <a:spcAft>
                <a:spcPts val="400"/>
              </a:spcAft>
              <a:buClr>
                <a:schemeClr val="tx2"/>
              </a:buClr>
              <a:buSzPct val="111000"/>
              <a:buFontTx/>
              <a:buChar char="•"/>
            </a:pPr>
            <a:r>
              <a:rPr lang="en-US" sz="1200" kern="0" dirty="0">
                <a:solidFill>
                  <a:schemeClr val="tx2"/>
                </a:solidFill>
                <a:latin typeface="Arial" panose="020B0604020202020204" pitchFamily="34" charset="0"/>
                <a:cs typeface="Arial" panose="020B0604020202020204" pitchFamily="34" charset="0"/>
              </a:rPr>
              <a:t>No internet connection or apps are required</a:t>
            </a:r>
          </a:p>
          <a:p>
            <a:pPr marL="232828" indent="-232828">
              <a:spcAft>
                <a:spcPts val="400"/>
              </a:spcAft>
              <a:buClr>
                <a:schemeClr val="tx2"/>
              </a:buClr>
              <a:buSzPct val="111000"/>
              <a:buFontTx/>
              <a:buChar char="•"/>
            </a:pPr>
            <a:r>
              <a:rPr lang="en-US" sz="1200" kern="0" dirty="0">
                <a:solidFill>
                  <a:schemeClr val="tx2"/>
                </a:solidFill>
                <a:latin typeface="Arial" panose="020B0604020202020204" pitchFamily="34" charset="0"/>
                <a:cs typeface="Arial" panose="020B0604020202020204" pitchFamily="34" charset="0"/>
              </a:rPr>
              <a:t>One-to-one wireless connection with conference room monitor (duplicate, extend, second screen only)</a:t>
            </a:r>
          </a:p>
        </p:txBody>
      </p:sp>
      <p:sp>
        <p:nvSpPr>
          <p:cNvPr id="25" name="TextBox 24"/>
          <p:cNvSpPr txBox="1"/>
          <p:nvPr/>
        </p:nvSpPr>
        <p:spPr>
          <a:xfrm>
            <a:off x="10069143" y="2204291"/>
            <a:ext cx="1818056" cy="387927"/>
          </a:xfrm>
          <a:prstGeom prst="rect">
            <a:avLst/>
          </a:prstGeom>
          <a:noFill/>
        </p:spPr>
        <p:txBody>
          <a:bodyPr wrap="square" rtlCol="0">
            <a:spAutoFit/>
          </a:bodyPr>
          <a:lstStyle/>
          <a:p>
            <a:pPr>
              <a:lnSpc>
                <a:spcPct val="90000"/>
              </a:lnSpc>
              <a:spcBef>
                <a:spcPts val="800"/>
              </a:spcBef>
              <a:buClr>
                <a:schemeClr val="bg1"/>
              </a:buClr>
            </a:pPr>
            <a:r>
              <a:rPr lang="en-US" sz="1067" i="1" dirty="0">
                <a:solidFill>
                  <a:schemeClr val="bg2"/>
                </a:solidFill>
              </a:rPr>
              <a:t>Optional Accessory for all C </a:t>
            </a:r>
            <a:r>
              <a:rPr lang="en-US" sz="1067" i="1" dirty="0" smtClean="0">
                <a:solidFill>
                  <a:schemeClr val="bg2"/>
                </a:solidFill>
              </a:rPr>
              <a:t>model </a:t>
            </a:r>
            <a:r>
              <a:rPr lang="en-US" sz="1067" i="1" dirty="0">
                <a:solidFill>
                  <a:schemeClr val="bg2"/>
                </a:solidFill>
              </a:rPr>
              <a:t>monitors</a:t>
            </a:r>
          </a:p>
        </p:txBody>
      </p:sp>
      <p:pic>
        <p:nvPicPr>
          <p:cNvPr id="2" name="Picture 1"/>
          <p:cNvPicPr>
            <a:picLocks noChangeAspect="1"/>
          </p:cNvPicPr>
          <p:nvPr/>
        </p:nvPicPr>
        <p:blipFill>
          <a:blip r:embed="rId10"/>
          <a:stretch>
            <a:fillRect/>
          </a:stretch>
        </p:blipFill>
        <p:spPr>
          <a:xfrm>
            <a:off x="10177530" y="1149721"/>
            <a:ext cx="1617612" cy="1040475"/>
          </a:xfrm>
          <a:prstGeom prst="rect">
            <a:avLst/>
          </a:prstGeom>
        </p:spPr>
      </p:pic>
      <p:pic>
        <p:nvPicPr>
          <p:cNvPr id="3" name="Picture 2"/>
          <p:cNvPicPr>
            <a:picLocks noChangeAspect="1"/>
          </p:cNvPicPr>
          <p:nvPr/>
        </p:nvPicPr>
        <p:blipFill rotWithShape="1">
          <a:blip r:embed="rId11"/>
          <a:srcRect l="9087" r="8060"/>
          <a:stretch/>
        </p:blipFill>
        <p:spPr>
          <a:xfrm>
            <a:off x="95409" y="1533907"/>
            <a:ext cx="2216087" cy="1463040"/>
          </a:xfrm>
          <a:prstGeom prst="rect">
            <a:avLst/>
          </a:prstGeom>
        </p:spPr>
      </p:pic>
      <p:sp>
        <p:nvSpPr>
          <p:cNvPr id="35" name="TextBox 34"/>
          <p:cNvSpPr txBox="1"/>
          <p:nvPr/>
        </p:nvSpPr>
        <p:spPr>
          <a:xfrm>
            <a:off x="2540969" y="1066951"/>
            <a:ext cx="3339213" cy="579646"/>
          </a:xfrm>
          <a:prstGeom prst="rect">
            <a:avLst/>
          </a:prstGeom>
          <a:noFill/>
        </p:spPr>
        <p:txBody>
          <a:bodyPr wrap="square" rtlCol="0">
            <a:spAutoFit/>
          </a:bodyPr>
          <a:lstStyle/>
          <a:p>
            <a:pPr>
              <a:lnSpc>
                <a:spcPts val="1867"/>
              </a:lnSpc>
              <a:buClr>
                <a:schemeClr val="bg1"/>
              </a:buClr>
            </a:pPr>
            <a:r>
              <a:rPr lang="en-US" sz="1867" dirty="0">
                <a:solidFill>
                  <a:schemeClr val="tx2"/>
                </a:solidFill>
              </a:rPr>
              <a:t>Dell 70 </a:t>
            </a:r>
            <a:r>
              <a:rPr lang="en-US" sz="1867" dirty="0" smtClean="0">
                <a:solidFill>
                  <a:schemeClr val="tx2"/>
                </a:solidFill>
              </a:rPr>
              <a:t>Conference </a:t>
            </a:r>
            <a:r>
              <a:rPr lang="en-US" sz="1867" dirty="0">
                <a:solidFill>
                  <a:schemeClr val="tx2"/>
                </a:solidFill>
              </a:rPr>
              <a:t>Room Monitor- </a:t>
            </a:r>
            <a:r>
              <a:rPr lang="en-US" sz="1867" dirty="0" smtClean="0">
                <a:solidFill>
                  <a:schemeClr val="tx2"/>
                </a:solidFill>
              </a:rPr>
              <a:t>C7017H</a:t>
            </a:r>
            <a:endParaRPr lang="en-US" sz="1867" dirty="0">
              <a:solidFill>
                <a:schemeClr val="tx2"/>
              </a:solidFill>
            </a:endParaRPr>
          </a:p>
        </p:txBody>
      </p:sp>
      <p:sp>
        <p:nvSpPr>
          <p:cNvPr id="36" name="TextBox 35"/>
          <p:cNvSpPr txBox="1"/>
          <p:nvPr/>
        </p:nvSpPr>
        <p:spPr>
          <a:xfrm>
            <a:off x="2605304" y="4540844"/>
            <a:ext cx="3434548" cy="1692771"/>
          </a:xfrm>
          <a:prstGeom prst="rect">
            <a:avLst/>
          </a:prstGeom>
          <a:noFill/>
        </p:spPr>
        <p:txBody>
          <a:bodyPr wrap="square" rtlCol="0">
            <a:spAutoFit/>
          </a:bodyPr>
          <a:lstStyle/>
          <a:p>
            <a:pPr marL="228594" indent="-228594">
              <a:spcAft>
                <a:spcPts val="400"/>
              </a:spcAft>
              <a:buClr>
                <a:schemeClr val="tx2"/>
              </a:buClr>
              <a:buFont typeface="Arial" panose="020B0604020202020204" pitchFamily="34" charset="0"/>
              <a:buChar char="•"/>
            </a:pPr>
            <a:r>
              <a:rPr lang="en-US" sz="1200" dirty="0">
                <a:solidFill>
                  <a:schemeClr val="tx2"/>
                </a:solidFill>
              </a:rPr>
              <a:t>Mounted behind 70” display </a:t>
            </a:r>
          </a:p>
          <a:p>
            <a:pPr marL="228594" indent="-228594">
              <a:spcAft>
                <a:spcPts val="400"/>
              </a:spcAft>
              <a:buClr>
                <a:schemeClr val="tx2"/>
              </a:buClr>
              <a:buFont typeface="Arial" panose="020B0604020202020204" pitchFamily="34" charset="0"/>
              <a:buChar char="•"/>
            </a:pPr>
            <a:r>
              <a:rPr lang="en-US" sz="1200" dirty="0">
                <a:solidFill>
                  <a:schemeClr val="tx2"/>
                </a:solidFill>
              </a:rPr>
              <a:t>CPU – Intel (Quad Core w/ vPro)</a:t>
            </a:r>
          </a:p>
          <a:p>
            <a:pPr marL="228594" indent="-228594">
              <a:spcAft>
                <a:spcPts val="400"/>
              </a:spcAft>
              <a:buClr>
                <a:schemeClr val="tx2"/>
              </a:buClr>
              <a:buFont typeface="Arial" panose="020B0604020202020204" pitchFamily="34" charset="0"/>
              <a:buChar char="•"/>
            </a:pPr>
            <a:r>
              <a:rPr lang="en-US" sz="1200" dirty="0">
                <a:solidFill>
                  <a:schemeClr val="tx2"/>
                </a:solidFill>
              </a:rPr>
              <a:t>OS - Windows  </a:t>
            </a:r>
          </a:p>
          <a:p>
            <a:pPr marL="228594" indent="-228594">
              <a:spcAft>
                <a:spcPts val="400"/>
              </a:spcAft>
              <a:buClr>
                <a:schemeClr val="tx2"/>
              </a:buClr>
              <a:buFont typeface="Arial" panose="020B0604020202020204" pitchFamily="34" charset="0"/>
              <a:buChar char="•"/>
            </a:pPr>
            <a:r>
              <a:rPr lang="en-US" sz="1200" dirty="0">
                <a:solidFill>
                  <a:schemeClr val="tx2"/>
                </a:solidFill>
              </a:rPr>
              <a:t>Memory – 4GB DDR4 SDRAM </a:t>
            </a:r>
          </a:p>
          <a:p>
            <a:pPr marL="228594" indent="-228594">
              <a:spcAft>
                <a:spcPts val="400"/>
              </a:spcAft>
              <a:buClr>
                <a:schemeClr val="tx2"/>
              </a:buClr>
              <a:buFont typeface="Arial" panose="020B0604020202020204" pitchFamily="34" charset="0"/>
              <a:buChar char="•"/>
            </a:pPr>
            <a:r>
              <a:rPr lang="en-US" sz="1200" dirty="0">
                <a:solidFill>
                  <a:schemeClr val="tx2"/>
                </a:solidFill>
              </a:rPr>
              <a:t>Built-in Wi-Fi</a:t>
            </a:r>
          </a:p>
          <a:p>
            <a:pPr marL="228594" indent="-228594">
              <a:spcAft>
                <a:spcPts val="400"/>
              </a:spcAft>
              <a:buClr>
                <a:schemeClr val="tx2"/>
              </a:buClr>
              <a:buFont typeface="Arial" panose="020B0604020202020204" pitchFamily="34" charset="0"/>
              <a:buChar char="•"/>
            </a:pPr>
            <a:r>
              <a:rPr lang="en-US" sz="1200" dirty="0">
                <a:solidFill>
                  <a:schemeClr val="tx2"/>
                </a:solidFill>
              </a:rPr>
              <a:t>Intel Unite conferencing software </a:t>
            </a:r>
          </a:p>
          <a:p>
            <a:pPr marL="228594" indent="-228594">
              <a:spcAft>
                <a:spcPts val="400"/>
              </a:spcAft>
              <a:buClr>
                <a:schemeClr val="tx2"/>
              </a:buClr>
              <a:buFont typeface="Arial" panose="020B0604020202020204" pitchFamily="34" charset="0"/>
              <a:buChar char="•"/>
            </a:pPr>
            <a:r>
              <a:rPr lang="en-US" sz="1200" dirty="0">
                <a:solidFill>
                  <a:schemeClr val="tx2"/>
                </a:solidFill>
              </a:rPr>
              <a:t>Optional Wireless Keyboard &amp; Mouse</a:t>
            </a:r>
          </a:p>
        </p:txBody>
      </p:sp>
      <p:sp>
        <p:nvSpPr>
          <p:cNvPr id="37" name="TextBox 36"/>
          <p:cNvSpPr txBox="1"/>
          <p:nvPr/>
        </p:nvSpPr>
        <p:spPr>
          <a:xfrm>
            <a:off x="2540986" y="3921388"/>
            <a:ext cx="3432225" cy="609526"/>
          </a:xfrm>
          <a:prstGeom prst="rect">
            <a:avLst/>
          </a:prstGeom>
          <a:noFill/>
        </p:spPr>
        <p:txBody>
          <a:bodyPr wrap="square" rtlCol="0">
            <a:spAutoFit/>
          </a:bodyPr>
          <a:lstStyle/>
          <a:p>
            <a:pPr>
              <a:lnSpc>
                <a:spcPct val="90000"/>
              </a:lnSpc>
              <a:spcBef>
                <a:spcPts val="800"/>
              </a:spcBef>
              <a:buClr>
                <a:schemeClr val="bg1"/>
              </a:buClr>
            </a:pPr>
            <a:r>
              <a:rPr lang="en-US" sz="1867" dirty="0">
                <a:solidFill>
                  <a:schemeClr val="tx2"/>
                </a:solidFill>
              </a:rPr>
              <a:t>Dell OptiPlex </a:t>
            </a:r>
            <a:r>
              <a:rPr lang="en-US" sz="1867" dirty="0" smtClean="0">
                <a:solidFill>
                  <a:schemeClr val="tx2"/>
                </a:solidFill>
              </a:rPr>
              <a:t>Micro </a:t>
            </a:r>
            <a:r>
              <a:rPr lang="en-US" sz="1867" dirty="0">
                <a:solidFill>
                  <a:schemeClr val="tx2"/>
                </a:solidFill>
              </a:rPr>
              <a:t>PC with Intel® Unite™ </a:t>
            </a:r>
          </a:p>
        </p:txBody>
      </p:sp>
      <p:pic>
        <p:nvPicPr>
          <p:cNvPr id="38" name="Picture 37"/>
          <p:cNvPicPr>
            <a:picLocks noChangeAspect="1"/>
          </p:cNvPicPr>
          <p:nvPr/>
        </p:nvPicPr>
        <p:blipFill>
          <a:blip r:embed="rId12"/>
          <a:stretch>
            <a:fillRect/>
          </a:stretch>
        </p:blipFill>
        <p:spPr>
          <a:xfrm>
            <a:off x="213730" y="4542553"/>
            <a:ext cx="1856204" cy="1521524"/>
          </a:xfrm>
          <a:prstGeom prst="rect">
            <a:avLst/>
          </a:prstGeom>
        </p:spPr>
      </p:pic>
      <p:sp>
        <p:nvSpPr>
          <p:cNvPr id="39" name="TextBox 38"/>
          <p:cNvSpPr txBox="1"/>
          <p:nvPr/>
        </p:nvSpPr>
        <p:spPr>
          <a:xfrm>
            <a:off x="6288711" y="3917151"/>
            <a:ext cx="3411877" cy="350930"/>
          </a:xfrm>
          <a:prstGeom prst="rect">
            <a:avLst/>
          </a:prstGeom>
          <a:noFill/>
        </p:spPr>
        <p:txBody>
          <a:bodyPr wrap="square" rtlCol="0">
            <a:spAutoFit/>
          </a:bodyPr>
          <a:lstStyle/>
          <a:p>
            <a:pPr>
              <a:lnSpc>
                <a:spcPct val="90000"/>
              </a:lnSpc>
              <a:spcBef>
                <a:spcPts val="800"/>
              </a:spcBef>
              <a:buClr>
                <a:schemeClr val="bg1"/>
              </a:buClr>
            </a:pPr>
            <a:r>
              <a:rPr lang="en-US" sz="1867" dirty="0">
                <a:solidFill>
                  <a:schemeClr val="tx2"/>
                </a:solidFill>
              </a:rPr>
              <a:t>Service &amp; Accessories: </a:t>
            </a:r>
          </a:p>
        </p:txBody>
      </p:sp>
      <p:pic>
        <p:nvPicPr>
          <p:cNvPr id="40" name="Picture 39"/>
          <p:cNvPicPr>
            <a:picLocks noChangeAspect="1"/>
          </p:cNvPicPr>
          <p:nvPr/>
        </p:nvPicPr>
        <p:blipFill rotWithShape="1">
          <a:blip r:embed="rId13"/>
          <a:srcRect l="16765" r="15040" b="4068"/>
          <a:stretch/>
        </p:blipFill>
        <p:spPr>
          <a:xfrm>
            <a:off x="10536421" y="3815049"/>
            <a:ext cx="1655580" cy="1828800"/>
          </a:xfrm>
          <a:prstGeom prst="rect">
            <a:avLst/>
          </a:prstGeom>
        </p:spPr>
      </p:pic>
      <p:sp>
        <p:nvSpPr>
          <p:cNvPr id="41" name="TextBox 40"/>
          <p:cNvSpPr txBox="1"/>
          <p:nvPr/>
        </p:nvSpPr>
        <p:spPr>
          <a:xfrm>
            <a:off x="6365692" y="4265940"/>
            <a:ext cx="3398504" cy="1443985"/>
          </a:xfrm>
          <a:prstGeom prst="rect">
            <a:avLst/>
          </a:prstGeom>
          <a:noFill/>
        </p:spPr>
        <p:txBody>
          <a:bodyPr wrap="square" rtlCol="0">
            <a:spAutoFit/>
          </a:bodyPr>
          <a:lstStyle/>
          <a:p>
            <a:pPr marL="228594" indent="-228594">
              <a:spcAft>
                <a:spcPts val="533"/>
              </a:spcAft>
              <a:buClr>
                <a:schemeClr val="tx2"/>
              </a:buClr>
              <a:buFont typeface="Arial" panose="020B0604020202020204" pitchFamily="34" charset="0"/>
              <a:buChar char="•"/>
            </a:pPr>
            <a:r>
              <a:rPr lang="en-US" sz="1200" b="1" dirty="0">
                <a:solidFill>
                  <a:schemeClr val="tx2"/>
                </a:solidFill>
                <a:latin typeface="Arial" panose="020B0604020202020204" pitchFamily="34" charset="0"/>
                <a:cs typeface="Arial" panose="020B0604020202020204" pitchFamily="34" charset="0"/>
              </a:rPr>
              <a:t>Dell Service Package</a:t>
            </a:r>
          </a:p>
          <a:p>
            <a:pPr marL="228594" indent="-228594">
              <a:spcAft>
                <a:spcPts val="267"/>
              </a:spcAft>
              <a:buClr>
                <a:schemeClr val="tx2"/>
              </a:buClr>
              <a:buFont typeface="Arial" panose="020B0604020202020204" pitchFamily="34" charset="0"/>
              <a:buChar char="•"/>
            </a:pPr>
            <a:r>
              <a:rPr lang="en-US" sz="1200" b="1" dirty="0">
                <a:solidFill>
                  <a:schemeClr val="tx2"/>
                </a:solidFill>
                <a:latin typeface="Arial" panose="020B0604020202020204" pitchFamily="34" charset="0"/>
                <a:cs typeface="Arial" panose="020B0604020202020204" pitchFamily="34" charset="0"/>
              </a:rPr>
              <a:t>Standard Warranty  </a:t>
            </a:r>
            <a:endParaRPr lang="en-US" sz="1200" b="1" dirty="0" smtClean="0">
              <a:solidFill>
                <a:schemeClr val="tx2"/>
              </a:solidFill>
              <a:latin typeface="Arial" panose="020B0604020202020204" pitchFamily="34" charset="0"/>
              <a:cs typeface="Arial" panose="020B0604020202020204" pitchFamily="34" charset="0"/>
            </a:endParaRPr>
          </a:p>
          <a:p>
            <a:pPr marL="685794" lvl="1" indent="-228594">
              <a:spcAft>
                <a:spcPts val="267"/>
              </a:spcAft>
              <a:buClr>
                <a:schemeClr val="tx2"/>
              </a:buClr>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3 </a:t>
            </a:r>
            <a:r>
              <a:rPr lang="en-US" sz="1200" dirty="0">
                <a:solidFill>
                  <a:schemeClr val="tx2"/>
                </a:solidFill>
                <a:latin typeface="Arial" panose="020B0604020202020204" pitchFamily="34" charset="0"/>
                <a:cs typeface="Arial" panose="020B0604020202020204" pitchFamily="34" charset="0"/>
              </a:rPr>
              <a:t>years </a:t>
            </a:r>
            <a:r>
              <a:rPr lang="en-US" sz="1200" dirty="0" smtClean="0">
                <a:solidFill>
                  <a:schemeClr val="tx2"/>
                </a:solidFill>
                <a:latin typeface="Arial" panose="020B0604020202020204" pitchFamily="34" charset="0"/>
                <a:cs typeface="Arial" panose="020B0604020202020204" pitchFamily="34" charset="0"/>
              </a:rPr>
              <a:t>warranty</a:t>
            </a:r>
          </a:p>
          <a:p>
            <a:pPr marL="685794" lvl="1" indent="-228594">
              <a:spcAft>
                <a:spcPts val="267"/>
              </a:spcAft>
              <a:buClr>
                <a:schemeClr val="tx2"/>
              </a:buClr>
              <a:buFont typeface="Arial" panose="020B0604020202020204" pitchFamily="34" charset="0"/>
              <a:buChar char="•"/>
            </a:pPr>
            <a:r>
              <a:rPr lang="en-US" sz="1200" dirty="0" smtClean="0">
                <a:solidFill>
                  <a:schemeClr val="tx2"/>
                </a:solidFill>
                <a:latin typeface="Arial" panose="020B0604020202020204" pitchFamily="34" charset="0"/>
                <a:cs typeface="Arial" panose="020B0604020202020204" pitchFamily="34" charset="0"/>
              </a:rPr>
              <a:t>Advance </a:t>
            </a:r>
            <a:r>
              <a:rPr lang="en-US" sz="1200" dirty="0">
                <a:solidFill>
                  <a:schemeClr val="tx2"/>
                </a:solidFill>
                <a:latin typeface="Arial" panose="020B0604020202020204" pitchFamily="34" charset="0"/>
                <a:cs typeface="Arial" panose="020B0604020202020204" pitchFamily="34" charset="0"/>
              </a:rPr>
              <a:t>exchange service </a:t>
            </a:r>
          </a:p>
          <a:p>
            <a:pPr marL="228594" indent="-228594">
              <a:spcAft>
                <a:spcPts val="533"/>
              </a:spcAft>
              <a:buClr>
                <a:schemeClr val="tx2"/>
              </a:buClr>
              <a:buFont typeface="Arial" panose="020B0604020202020204" pitchFamily="34" charset="0"/>
              <a:buChar char="•"/>
            </a:pPr>
            <a:r>
              <a:rPr lang="en-US" sz="1200" b="1" dirty="0">
                <a:solidFill>
                  <a:schemeClr val="tx2"/>
                </a:solidFill>
                <a:latin typeface="Arial" panose="020B0604020202020204" pitchFamily="34" charset="0"/>
                <a:cs typeface="Arial" panose="020B0604020202020204" pitchFamily="34" charset="0"/>
              </a:rPr>
              <a:t>Logitech Group </a:t>
            </a:r>
            <a:r>
              <a:rPr lang="en-US" sz="1200" b="1" dirty="0" err="1" smtClean="0">
                <a:solidFill>
                  <a:schemeClr val="tx2"/>
                </a:solidFill>
                <a:latin typeface="Arial" panose="020B0604020202020204" pitchFamily="34" charset="0"/>
                <a:cs typeface="Arial" panose="020B0604020202020204" pitchFamily="34" charset="0"/>
              </a:rPr>
              <a:t>ConferenceCam</a:t>
            </a:r>
            <a:endParaRPr lang="en-US" sz="1200" b="1" dirty="0">
              <a:solidFill>
                <a:schemeClr val="tx2"/>
              </a:solidFill>
              <a:latin typeface="Arial" panose="020B0604020202020204" pitchFamily="34" charset="0"/>
              <a:cs typeface="Arial" panose="020B0604020202020204" pitchFamily="34" charset="0"/>
            </a:endParaRPr>
          </a:p>
          <a:p>
            <a:pPr marL="228594" indent="-228594">
              <a:spcAft>
                <a:spcPts val="533"/>
              </a:spcAft>
              <a:buClr>
                <a:schemeClr val="tx2"/>
              </a:buClr>
              <a:buFont typeface="Arial" panose="020B0604020202020204" pitchFamily="34" charset="0"/>
              <a:buChar char="•"/>
            </a:pPr>
            <a:r>
              <a:rPr lang="en-US" sz="1200" b="1" dirty="0" smtClean="0">
                <a:solidFill>
                  <a:schemeClr val="tx2"/>
                </a:solidFill>
                <a:latin typeface="Arial" panose="020B0604020202020204" pitchFamily="34" charset="0"/>
                <a:cs typeface="Arial" panose="020B0604020202020204" pitchFamily="34" charset="0"/>
              </a:rPr>
              <a:t>Chief </a:t>
            </a:r>
            <a:r>
              <a:rPr lang="en-US" sz="1200" b="1" dirty="0">
                <a:solidFill>
                  <a:schemeClr val="tx2"/>
                </a:solidFill>
                <a:latin typeface="Arial" panose="020B0604020202020204" pitchFamily="34" charset="0"/>
                <a:cs typeface="Arial" panose="020B0604020202020204" pitchFamily="34" charset="0"/>
              </a:rPr>
              <a:t>Mobile </a:t>
            </a:r>
            <a:r>
              <a:rPr lang="en-US" sz="1200" b="1" dirty="0" smtClean="0">
                <a:solidFill>
                  <a:schemeClr val="tx2"/>
                </a:solidFill>
                <a:latin typeface="Arial" panose="020B0604020202020204" pitchFamily="34" charset="0"/>
                <a:cs typeface="Arial" panose="020B0604020202020204" pitchFamily="34" charset="0"/>
              </a:rPr>
              <a:t>Cart</a:t>
            </a:r>
            <a:endParaRPr lang="en-US" sz="1200" dirty="0">
              <a:solidFill>
                <a:schemeClr val="tx2"/>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rotWithShape="1">
          <a:blip r:embed="rId14"/>
          <a:srcRect t="6760" r="6375"/>
          <a:stretch/>
        </p:blipFill>
        <p:spPr>
          <a:xfrm>
            <a:off x="9928450" y="5304876"/>
            <a:ext cx="799032" cy="1123421"/>
          </a:xfrm>
          <a:prstGeom prst="rect">
            <a:avLst/>
          </a:prstGeom>
        </p:spPr>
      </p:pic>
      <p:sp>
        <p:nvSpPr>
          <p:cNvPr id="23" name="TextBox 1">
            <a:hlinkClick r:id="rId15"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29021874"/>
      </p:ext>
    </p:extLst>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55 Interactive Touch Monitor – C5518QT</a:t>
            </a:r>
          </a:p>
        </p:txBody>
      </p:sp>
      <p:sp>
        <p:nvSpPr>
          <p:cNvPr id="6" name="Text Placeholder 5"/>
          <p:cNvSpPr>
            <a:spLocks noGrp="1"/>
          </p:cNvSpPr>
          <p:nvPr>
            <p:ph sz="half" idx="1"/>
          </p:nvPr>
        </p:nvSpPr>
        <p:spPr>
          <a:xfrm>
            <a:off x="269887" y="780153"/>
            <a:ext cx="10607039" cy="234177"/>
          </a:xfrm>
        </p:spPr>
        <p:txBody>
          <a:bodyPr>
            <a:noAutofit/>
          </a:bodyPr>
          <a:lstStyle/>
          <a:p>
            <a:r>
              <a:rPr lang="en-US" sz="1400" dirty="0">
                <a:solidFill>
                  <a:schemeClr val="tx1">
                    <a:lumMod val="60000"/>
                    <a:lumOff val="40000"/>
                  </a:schemeClr>
                </a:solidFill>
              </a:rPr>
              <a:t>The ideal large interactive touch monitor built for collaboration in conference rooms and </a:t>
            </a:r>
            <a:r>
              <a:rPr lang="en-US" sz="1400" dirty="0" smtClean="0">
                <a:solidFill>
                  <a:schemeClr val="tx1">
                    <a:lumMod val="60000"/>
                    <a:lumOff val="40000"/>
                  </a:schemeClr>
                </a:solidFill>
              </a:rPr>
              <a:t>classrooms</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2792279933"/>
              </p:ext>
            </p:extLst>
          </p:nvPr>
        </p:nvGraphicFramePr>
        <p:xfrm>
          <a:off x="226341" y="1187820"/>
          <a:ext cx="11530498" cy="4922411"/>
        </p:xfrm>
        <a:graphic>
          <a:graphicData uri="http://schemas.openxmlformats.org/drawingml/2006/table">
            <a:tbl>
              <a:tblPr firstRow="1" bandRow="1"/>
              <a:tblGrid>
                <a:gridCol w="2429773"/>
                <a:gridCol w="3775464"/>
                <a:gridCol w="5325261"/>
              </a:tblGrid>
              <a:tr h="597112">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The C8558QT is developed to benefit from the product shift from Interactive Whiteboard (IWB) to Interactive </a:t>
                      </a:r>
                      <a:r>
                        <a:rPr kumimoji="0" lang="en-US" sz="1000" b="0" i="0" u="none" strike="noStrike" kern="1200" cap="none" spc="0" normalizeH="0" baseline="0" noProof="0" dirty="0" err="1" smtClean="0">
                          <a:ln>
                            <a:noFill/>
                          </a:ln>
                          <a:solidFill>
                            <a:schemeClr val="bg2"/>
                          </a:solidFill>
                          <a:effectLst/>
                          <a:uLnTx/>
                          <a:uFillTx/>
                          <a:latin typeface="+mn-lt"/>
                          <a:ea typeface="+mn-ea"/>
                          <a:cs typeface="+mn-cs"/>
                        </a:rPr>
                        <a:t>Flatpanel</a:t>
                      </a:r>
                      <a:r>
                        <a:rPr kumimoji="0" lang="en-US" sz="1000" b="0" i="0" u="none" strike="noStrike" kern="1200" cap="none" spc="0" normalizeH="0" baseline="0" noProof="0" dirty="0" smtClean="0">
                          <a:ln>
                            <a:noFill/>
                          </a:ln>
                          <a:solidFill>
                            <a:schemeClr val="bg2"/>
                          </a:solidFill>
                          <a:effectLst/>
                          <a:uLnTx/>
                          <a:uFillTx/>
                          <a:latin typeface="+mn-lt"/>
                          <a:ea typeface="+mn-ea"/>
                          <a:cs typeface="+mn-cs"/>
                        </a:rPr>
                        <a:t> Display (IFPD).</a:t>
                      </a: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4"/>
                          </a:solidFill>
                          <a:effectLst/>
                          <a:uLnTx/>
                          <a:uFillTx/>
                          <a:latin typeface="+mn-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Logitech GROUP</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Dell Wireless Module - WR517</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OptiPlex 7040 Micro PC with Intel® Unite™</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Dell Premier Wireless Keyboard and </a:t>
                      </a:r>
                      <a:br>
                        <a:rPr kumimoji="0" lang="en-US" sz="1000" b="0" i="0" u="none" strike="noStrike" kern="1200" cap="none" spc="0" normalizeH="0" baseline="0" noProof="0" dirty="0" smtClean="0">
                          <a:ln>
                            <a:noFill/>
                          </a:ln>
                          <a:solidFill>
                            <a:schemeClr val="bg2"/>
                          </a:solidFill>
                          <a:effectLst/>
                          <a:uLnTx/>
                          <a:uFillTx/>
                          <a:latin typeface="+mn-lt"/>
                          <a:ea typeface="+mn-ea"/>
                          <a:cs typeface="+mn-cs"/>
                        </a:rPr>
                      </a:br>
                      <a:r>
                        <a:rPr kumimoji="0" lang="en-US" sz="1000" b="0" i="0" u="none" strike="noStrike" kern="1200" cap="none" spc="0" normalizeH="0" baseline="0" noProof="0" dirty="0" smtClean="0">
                          <a:ln>
                            <a:noFill/>
                          </a:ln>
                          <a:solidFill>
                            <a:schemeClr val="bg2"/>
                          </a:solidFill>
                          <a:effectLst/>
                          <a:uLnTx/>
                          <a:uFillTx/>
                          <a:latin typeface="+mn-lt"/>
                          <a:ea typeface="+mn-ea"/>
                          <a:cs typeface="+mn-cs"/>
                        </a:rPr>
                        <a:t>Mouse - KM717</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27634">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Medium businesses, large corporations, PUB, Educational institutions for use in presentations, training and discussions</a:t>
                      </a:r>
                      <a:endParaRPr lang="en-US" sz="11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Monitors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26996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Touch technology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 Up to 20 touch points with innovative </a:t>
                      </a:r>
                      <a:r>
                        <a:rPr lang="en-US" sz="1000" b="0" dirty="0" err="1" smtClean="0">
                          <a:solidFill>
                            <a:schemeClr val="bg2"/>
                          </a:solidFill>
                          <a:latin typeface="Arial" panose="020B0604020202020204" pitchFamily="34" charset="0"/>
                          <a:cs typeface="Arial" panose="020B0604020202020204" pitchFamily="34" charset="0"/>
                        </a:rPr>
                        <a:t>InGlass</a:t>
                      </a:r>
                      <a:r>
                        <a:rPr lang="en-US" sz="1000" b="0" dirty="0" smtClean="0">
                          <a:solidFill>
                            <a:schemeClr val="bg2"/>
                          </a:solidFill>
                          <a:latin typeface="Arial" panose="020B0604020202020204" pitchFamily="34" charset="0"/>
                          <a:cs typeface="Arial" panose="020B0604020202020204" pitchFamily="34" charset="0"/>
                        </a:rPr>
                        <a:t>™ Technology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Multiple people can interact with the screen simultaneously via touch or styluses with 2mm pen tips, making group collaboration intuitive and seamless.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Exceptional</a:t>
                      </a:r>
                      <a:r>
                        <a:rPr lang="en-US" sz="1000" b="1" baseline="0" dirty="0" smtClean="0">
                          <a:solidFill>
                            <a:schemeClr val="bg2"/>
                          </a:solidFill>
                          <a:latin typeface="+mj-lt"/>
                        </a:rPr>
                        <a:t> clarity</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4K UHD, anti-glare/anti-smudge screen, 1000:1 contrast ratio, high brightness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PowerPoint presentations and Excel spreadsheets and any Office</a:t>
                      </a:r>
                      <a:r>
                        <a:rPr lang="en-US" sz="1000" b="0" baseline="0" dirty="0" smtClean="0">
                          <a:solidFill>
                            <a:schemeClr val="bg2"/>
                          </a:solidFill>
                          <a:latin typeface="Arial" panose="020B0604020202020204" pitchFamily="34" charset="0"/>
                          <a:cs typeface="Arial" panose="020B0604020202020204" pitchFamily="34" charset="0"/>
                        </a:rPr>
                        <a:t> application </a:t>
                      </a:r>
                      <a:r>
                        <a:rPr lang="en-US" sz="1000" b="0" dirty="0" smtClean="0">
                          <a:solidFill>
                            <a:schemeClr val="bg2"/>
                          </a:solidFill>
                          <a:latin typeface="Arial" panose="020B0604020202020204" pitchFamily="34" charset="0"/>
                          <a:cs typeface="Arial" panose="020B0604020202020204" pitchFamily="34" charset="0"/>
                        </a:rPr>
                        <a:t>all look exceptionally clear. Since monitors optimize fonts better than TVs, your content on the screen can be</a:t>
                      </a:r>
                      <a:r>
                        <a:rPr lang="en-US" sz="1000" b="0" baseline="0" dirty="0" smtClean="0">
                          <a:solidFill>
                            <a:schemeClr val="bg2"/>
                          </a:solidFill>
                          <a:latin typeface="Arial" panose="020B0604020202020204" pitchFamily="34" charset="0"/>
                          <a:cs typeface="Arial" panose="020B0604020202020204" pitchFamily="34" charset="0"/>
                        </a:rPr>
                        <a:t> seen and read easily by those you are presenting to.</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Compatible with optional Dell OptiPlex Micro</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Optional OptiPle</a:t>
                      </a:r>
                      <a:r>
                        <a:rPr lang="en-US" sz="1000" b="0" baseline="0" dirty="0" smtClean="0">
                          <a:solidFill>
                            <a:schemeClr val="bg2"/>
                          </a:solidFill>
                          <a:latin typeface="Arial" panose="020B0604020202020204" pitchFamily="34" charset="0"/>
                          <a:cs typeface="Arial" panose="020B0604020202020204" pitchFamily="34" charset="0"/>
                        </a:rPr>
                        <a:t>x Micro </a:t>
                      </a:r>
                      <a:r>
                        <a:rPr lang="en-US" sz="1000" b="0" dirty="0" smtClean="0">
                          <a:solidFill>
                            <a:schemeClr val="bg2"/>
                          </a:solidFill>
                          <a:latin typeface="Arial" panose="020B0604020202020204" pitchFamily="34" charset="0"/>
                          <a:cs typeface="Arial" panose="020B0604020202020204" pitchFamily="34" charset="0"/>
                        </a:rPr>
                        <a:t>integrates seamlessly into back panel with no extra power cord needed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Ideal</a:t>
                      </a:r>
                      <a:r>
                        <a:rPr lang="en-US" sz="1000" b="0" baseline="0" dirty="0" smtClean="0">
                          <a:solidFill>
                            <a:schemeClr val="bg2"/>
                          </a:solidFill>
                          <a:latin typeface="Arial" panose="020B0604020202020204" pitchFamily="34" charset="0"/>
                          <a:cs typeface="Arial" panose="020B0604020202020204" pitchFamily="34" charset="0"/>
                        </a:rPr>
                        <a:t> for training and education uses, and presentations requiring processing power. </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7013">
                <a:tc>
                  <a:txBody>
                    <a:bodyPr/>
                    <a:lstStyle/>
                    <a:p>
                      <a:pPr algn="l"/>
                      <a:r>
                        <a:rPr lang="en-US" sz="1000" b="1" dirty="0" smtClean="0">
                          <a:solidFill>
                            <a:schemeClr val="bg2"/>
                          </a:solidFill>
                          <a:latin typeface="+mj-lt"/>
                        </a:rPr>
                        <a:t>Simple</a:t>
                      </a:r>
                      <a:r>
                        <a:rPr lang="en-US" sz="1000" b="1" baseline="0" dirty="0" smtClean="0">
                          <a:solidFill>
                            <a:schemeClr val="bg2"/>
                          </a:solidFill>
                          <a:latin typeface="+mj-lt"/>
                        </a:rPr>
                        <a:t> and convenient connectivity</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HDMI, VGA, DisplayPort and USB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Connect</a:t>
                      </a:r>
                      <a:r>
                        <a:rPr lang="en-US" sz="1000" b="0" baseline="0" dirty="0" smtClean="0">
                          <a:solidFill>
                            <a:schemeClr val="bg2"/>
                          </a:solidFill>
                          <a:latin typeface="Arial" panose="020B0604020202020204" pitchFamily="34" charset="0"/>
                          <a:cs typeface="Arial" panose="020B0604020202020204" pitchFamily="34" charset="0"/>
                        </a:rPr>
                        <a:t> to a variety of devices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4312">
                <a:tc>
                  <a:txBody>
                    <a:bodyPr/>
                    <a:lstStyle/>
                    <a:p>
                      <a:pPr algn="l"/>
                      <a:r>
                        <a:rPr lang="en-US" sz="1000" b="1" kern="1200" dirty="0" smtClean="0">
                          <a:solidFill>
                            <a:schemeClr val="bg2"/>
                          </a:solidFill>
                          <a:latin typeface="+mn-lt"/>
                          <a:ea typeface="+mn-ea"/>
                          <a:cs typeface="+mn-cs"/>
                        </a:rPr>
                        <a:t>Great view from any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 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Everyone in the room gets the same great view.</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1257">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Optional wireless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The</a:t>
                      </a:r>
                      <a:r>
                        <a:rPr lang="en-US" sz="1000" b="0" baseline="0" dirty="0" smtClean="0">
                          <a:solidFill>
                            <a:schemeClr val="bg2"/>
                          </a:solidFill>
                          <a:latin typeface="Arial" panose="020B0604020202020204" pitchFamily="34" charset="0"/>
                          <a:cs typeface="Arial" panose="020B0604020202020204" pitchFamily="34" charset="0"/>
                        </a:rPr>
                        <a:t> Dell Wireless Module enables wireless connectivity</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Allows</a:t>
                      </a:r>
                      <a:r>
                        <a:rPr lang="en-US" sz="1000" b="0" baseline="0" dirty="0" smtClean="0">
                          <a:solidFill>
                            <a:schemeClr val="bg2"/>
                          </a:solidFill>
                          <a:latin typeface="Arial" panose="020B0604020202020204" pitchFamily="34" charset="0"/>
                          <a:cs typeface="Arial" panose="020B0604020202020204" pitchFamily="34" charset="0"/>
                        </a:rPr>
                        <a:t> for secure, reliable wireless activity.</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668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Stress-free manageability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RS232 and RJ45 interface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Let your IT team manage and control the monitor remotely.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9153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Remote control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Control brightness, volume from built-in dual</a:t>
                      </a:r>
                      <a:r>
                        <a:rPr lang="en-US" sz="1000" b="0" baseline="0" dirty="0" smtClean="0">
                          <a:solidFill>
                            <a:schemeClr val="bg2"/>
                          </a:solidFill>
                          <a:latin typeface="Arial" panose="020B0604020202020204" pitchFamily="34" charset="0"/>
                          <a:cs typeface="Arial" panose="020B0604020202020204" pitchFamily="34" charset="0"/>
                        </a:rPr>
                        <a:t> 10</a:t>
                      </a:r>
                      <a:r>
                        <a:rPr lang="en-US" sz="1000" b="0" dirty="0" smtClean="0">
                          <a:solidFill>
                            <a:schemeClr val="bg2"/>
                          </a:solidFill>
                          <a:latin typeface="Arial" panose="020B0604020202020204" pitchFamily="34" charset="0"/>
                          <a:cs typeface="Arial" panose="020B0604020202020204" pitchFamily="34" charset="0"/>
                        </a:rPr>
                        <a:t>W speakers,</a:t>
                      </a:r>
                      <a:r>
                        <a:rPr lang="en-US" sz="1000" b="0" baseline="0" dirty="0" smtClean="0">
                          <a:solidFill>
                            <a:schemeClr val="bg2"/>
                          </a:solidFill>
                          <a:latin typeface="Arial" panose="020B0604020202020204" pitchFamily="34" charset="0"/>
                          <a:cs typeface="Arial" panose="020B0604020202020204" pitchFamily="34" charset="0"/>
                        </a:rPr>
                        <a:t> OSD menu, power and input source easily during meetings via remote control.</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64099">
                <a:tc>
                  <a:txBody>
                    <a:bodyPr/>
                    <a:lstStyle/>
                    <a:p>
                      <a:pPr algn="l"/>
                      <a:r>
                        <a:rPr lang="en-US" sz="1000" b="1" dirty="0" smtClean="0">
                          <a:solidFill>
                            <a:schemeClr val="bg2"/>
                          </a:solidFill>
                          <a:latin typeface="+mj-lt"/>
                        </a:rPr>
                        <a:t>3 Years Advanced Exchange Service and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065637"/>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2"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9770" y="792170"/>
            <a:ext cx="2516778" cy="182880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4042" y="1082362"/>
            <a:ext cx="211455" cy="365760"/>
          </a:xfrm>
          <a:prstGeom prst="rect">
            <a:avLst/>
          </a:prstGeom>
        </p:spPr>
      </p:pic>
    </p:spTree>
    <p:extLst>
      <p:ext uri="{BB962C8B-B14F-4D97-AF65-F5344CB8AC3E}">
        <p14:creationId xmlns:p14="http://schemas.microsoft.com/office/powerpoint/2010/main" val="2386765081"/>
      </p:ext>
    </p:extLst>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86 Interactive Touch Monitor – C8618QT </a:t>
            </a:r>
          </a:p>
        </p:txBody>
      </p:sp>
      <p:sp>
        <p:nvSpPr>
          <p:cNvPr id="6" name="Text Placeholder 5"/>
          <p:cNvSpPr>
            <a:spLocks noGrp="1"/>
          </p:cNvSpPr>
          <p:nvPr>
            <p:ph sz="half" idx="1"/>
          </p:nvPr>
        </p:nvSpPr>
        <p:spPr>
          <a:xfrm>
            <a:off x="269887" y="780153"/>
            <a:ext cx="10607039" cy="234177"/>
          </a:xfrm>
        </p:spPr>
        <p:txBody>
          <a:bodyPr>
            <a:noAutofit/>
          </a:bodyPr>
          <a:lstStyle/>
          <a:p>
            <a:r>
              <a:rPr lang="en-US" sz="1400" dirty="0">
                <a:solidFill>
                  <a:schemeClr val="tx1">
                    <a:lumMod val="60000"/>
                    <a:lumOff val="40000"/>
                  </a:schemeClr>
                </a:solidFill>
              </a:rPr>
              <a:t>Built for bigger-than-life </a:t>
            </a:r>
            <a:r>
              <a:rPr lang="en-US" sz="1400" dirty="0" smtClean="0">
                <a:solidFill>
                  <a:schemeClr val="tx1">
                    <a:lumMod val="60000"/>
                    <a:lumOff val="40000"/>
                  </a:schemeClr>
                </a:solidFill>
              </a:rPr>
              <a:t>collaboration in conference rooms and classrooms</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1380406557"/>
              </p:ext>
            </p:extLst>
          </p:nvPr>
        </p:nvGraphicFramePr>
        <p:xfrm>
          <a:off x="226341" y="1196529"/>
          <a:ext cx="11530498" cy="4965853"/>
        </p:xfrm>
        <a:graphic>
          <a:graphicData uri="http://schemas.openxmlformats.org/drawingml/2006/table">
            <a:tbl>
              <a:tblPr firstRow="1" bandRow="1"/>
              <a:tblGrid>
                <a:gridCol w="2429773"/>
                <a:gridCol w="3775464"/>
                <a:gridCol w="5325261"/>
              </a:tblGrid>
              <a:tr h="597112">
                <a:tc grid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The C8558QT is developed to benefit from the product shift from Interactive Whiteboard (IWB) to Interactive </a:t>
                      </a:r>
                      <a:r>
                        <a:rPr kumimoji="0" lang="en-US" sz="1000" b="0" i="0" u="none" strike="noStrike" kern="1200" cap="none" spc="0" normalizeH="0" baseline="0" noProof="0" dirty="0" err="1" smtClean="0">
                          <a:ln>
                            <a:noFill/>
                          </a:ln>
                          <a:solidFill>
                            <a:schemeClr val="bg2"/>
                          </a:solidFill>
                          <a:effectLst/>
                          <a:uLnTx/>
                          <a:uFillTx/>
                          <a:latin typeface="+mn-lt"/>
                          <a:ea typeface="+mn-ea"/>
                          <a:cs typeface="+mn-cs"/>
                        </a:rPr>
                        <a:t>Flatpanel</a:t>
                      </a:r>
                      <a:r>
                        <a:rPr kumimoji="0" lang="en-US" sz="1000" b="0" i="0" u="none" strike="noStrike" kern="1200" cap="none" spc="0" normalizeH="0" baseline="0" noProof="0" dirty="0" smtClean="0">
                          <a:ln>
                            <a:noFill/>
                          </a:ln>
                          <a:solidFill>
                            <a:schemeClr val="bg2"/>
                          </a:solidFill>
                          <a:effectLst/>
                          <a:uLnTx/>
                          <a:uFillTx/>
                          <a:latin typeface="+mn-lt"/>
                          <a:ea typeface="+mn-ea"/>
                          <a:cs typeface="+mn-cs"/>
                        </a:rPr>
                        <a:t> Display (IFPD).</a:t>
                      </a: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4"/>
                          </a:solidFill>
                          <a:effectLst/>
                          <a:uLnTx/>
                          <a:uFillTx/>
                          <a:latin typeface="+mn-lt"/>
                          <a:ea typeface="Museo For Dell" pitchFamily="2" charset="0"/>
                          <a:cs typeface="+mn-cs"/>
                        </a:rPr>
                        <a:t>Recommended Accessories </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Logitech GROUP</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Wireless Module - WR517</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OptiPlex 7040 Micro PC with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Intel® Unite™</a:t>
                      </a:r>
                    </a:p>
                    <a:p>
                      <a:pPr marL="231775" marR="0" lvl="1" indent="-171450" algn="l" defTabSz="1219170" rtl="0" eaLnBrk="1" fontAlgn="auto" latinLnBrk="0" hangingPunct="1">
                        <a:lnSpc>
                          <a:spcPct val="90000"/>
                        </a:lnSpc>
                        <a:spcBef>
                          <a:spcPts val="300"/>
                        </a:spcBef>
                        <a:spcAft>
                          <a:spcPts val="0"/>
                        </a:spcAft>
                        <a:buClr>
                          <a:srgbClr val="0085C3"/>
                        </a:buClr>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bg2"/>
                          </a:solidFill>
                          <a:effectLst/>
                          <a:uLnTx/>
                          <a:uFillTx/>
                          <a:latin typeface="+mn-lt"/>
                          <a:ea typeface="+mn-ea"/>
                          <a:cs typeface="+mn-cs"/>
                        </a:rPr>
                        <a:t>Dell Premier Wireless Keyboard and </a:t>
                      </a:r>
                      <a:br>
                        <a:rPr kumimoji="0" lang="en-US" sz="1100" b="0" i="0" u="none" strike="noStrike" kern="1200" cap="none" spc="0" normalizeH="0" baseline="0" noProof="0" dirty="0" smtClean="0">
                          <a:ln>
                            <a:noFill/>
                          </a:ln>
                          <a:solidFill>
                            <a:schemeClr val="bg2"/>
                          </a:solidFill>
                          <a:effectLst/>
                          <a:uLnTx/>
                          <a:uFillTx/>
                          <a:latin typeface="+mn-lt"/>
                          <a:ea typeface="+mn-ea"/>
                          <a:cs typeface="+mn-cs"/>
                        </a:rPr>
                      </a:br>
                      <a:r>
                        <a:rPr kumimoji="0" lang="en-US" sz="1100" b="0" i="0" u="none" strike="noStrike" kern="1200" cap="none" spc="0" normalizeH="0" baseline="0" noProof="0" dirty="0" smtClean="0">
                          <a:ln>
                            <a:noFill/>
                          </a:ln>
                          <a:solidFill>
                            <a:schemeClr val="bg2"/>
                          </a:solidFill>
                          <a:effectLst/>
                          <a:uLnTx/>
                          <a:uFillTx/>
                          <a:latin typeface="+mn-lt"/>
                          <a:ea typeface="+mn-ea"/>
                          <a:cs typeface="+mn-cs"/>
                        </a:rPr>
                        <a:t>Mouse - KM717</a:t>
                      </a: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92800">
                <a:tc grid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Medium businesses, large corporations, PUB, Educational institutions for use in presentations, training and discussions </a:t>
                      </a:r>
                      <a:endParaRPr lang="en-US" sz="1000" b="0" baseline="0" dirty="0" smtClean="0">
                        <a:solidFill>
                          <a:srgbClr val="FF0000"/>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n-lt"/>
                          <a:ea typeface="Museo For Dell" pitchFamily="2" charset="0"/>
                          <a:cs typeface="+mn-cs"/>
                          <a:hlinkClick r:id="rId3"/>
                        </a:rPr>
                        <a:t>For more information </a:t>
                      </a:r>
                      <a:r>
                        <a:rPr lang="en-US" sz="1200" b="0" kern="0" cap="none" baseline="0" noProof="0" dirty="0" smtClean="0">
                          <a:solidFill>
                            <a:srgbClr val="0085C3"/>
                          </a:solidFill>
                          <a:latin typeface="+mn-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Touch technology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 Up to 20 touch points with innovative </a:t>
                      </a:r>
                      <a:r>
                        <a:rPr lang="en-US" sz="1000" b="0" dirty="0" err="1" smtClean="0">
                          <a:solidFill>
                            <a:schemeClr val="bg2"/>
                          </a:solidFill>
                          <a:latin typeface="Arial" panose="020B0604020202020204" pitchFamily="34" charset="0"/>
                          <a:cs typeface="Arial" panose="020B0604020202020204" pitchFamily="34" charset="0"/>
                        </a:rPr>
                        <a:t>InGlass</a:t>
                      </a:r>
                      <a:r>
                        <a:rPr lang="en-US" sz="1000" b="0" dirty="0" smtClean="0">
                          <a:solidFill>
                            <a:schemeClr val="bg2"/>
                          </a:solidFill>
                          <a:latin typeface="Arial" panose="020B0604020202020204" pitchFamily="34" charset="0"/>
                          <a:cs typeface="Arial" panose="020B0604020202020204" pitchFamily="34" charset="0"/>
                        </a:rPr>
                        <a:t>™ Technology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Multiple people can interact with the screen simultaneously via touch or styluses with 2mm pen tips, making group collaboration intuitive and seamless.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Exceptional</a:t>
                      </a:r>
                      <a:r>
                        <a:rPr lang="en-US" sz="1000" b="1" baseline="0" dirty="0" smtClean="0">
                          <a:solidFill>
                            <a:schemeClr val="bg2"/>
                          </a:solidFill>
                          <a:latin typeface="+mj-lt"/>
                        </a:rPr>
                        <a:t> clarity</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Ultra HD 4K 3840 x 2160 resolution, anti-glare/anti-smudge screen, 1200:1 contrast ratio, high brightness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PowerPoint presentations and Excel spreadsheets and any Office</a:t>
                      </a:r>
                      <a:r>
                        <a:rPr lang="en-US" sz="1000" b="0" baseline="0" dirty="0" smtClean="0">
                          <a:solidFill>
                            <a:schemeClr val="bg2"/>
                          </a:solidFill>
                          <a:latin typeface="Arial" panose="020B0604020202020204" pitchFamily="34" charset="0"/>
                          <a:cs typeface="Arial" panose="020B0604020202020204" pitchFamily="34" charset="0"/>
                        </a:rPr>
                        <a:t> application </a:t>
                      </a:r>
                      <a:r>
                        <a:rPr lang="en-US" sz="1000" b="0" dirty="0" smtClean="0">
                          <a:solidFill>
                            <a:schemeClr val="bg2"/>
                          </a:solidFill>
                          <a:latin typeface="Arial" panose="020B0604020202020204" pitchFamily="34" charset="0"/>
                          <a:cs typeface="Arial" panose="020B0604020202020204" pitchFamily="34" charset="0"/>
                        </a:rPr>
                        <a:t>all look exceptionally clear. Since monitors optimize fonts better than TVs, your content on the screen can be</a:t>
                      </a:r>
                      <a:r>
                        <a:rPr lang="en-US" sz="1000" b="0" baseline="0" dirty="0" smtClean="0">
                          <a:solidFill>
                            <a:schemeClr val="bg2"/>
                          </a:solidFill>
                          <a:latin typeface="Arial" panose="020B0604020202020204" pitchFamily="34" charset="0"/>
                          <a:cs typeface="Arial" panose="020B0604020202020204" pitchFamily="34" charset="0"/>
                        </a:rPr>
                        <a:t> seen and read easily by those you are presenting to.</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Compatible with optional Dell OptiPlex Micro</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Optional OptiPle</a:t>
                      </a:r>
                      <a:r>
                        <a:rPr lang="en-US" sz="1000" b="0" baseline="0" dirty="0" smtClean="0">
                          <a:solidFill>
                            <a:schemeClr val="bg2"/>
                          </a:solidFill>
                          <a:latin typeface="Arial" panose="020B0604020202020204" pitchFamily="34" charset="0"/>
                          <a:cs typeface="Arial" panose="020B0604020202020204" pitchFamily="34" charset="0"/>
                        </a:rPr>
                        <a:t>x Micro </a:t>
                      </a:r>
                      <a:r>
                        <a:rPr lang="en-US" sz="1000" b="0" dirty="0" smtClean="0">
                          <a:solidFill>
                            <a:schemeClr val="bg2"/>
                          </a:solidFill>
                          <a:latin typeface="Arial" panose="020B0604020202020204" pitchFamily="34" charset="0"/>
                          <a:cs typeface="Arial" panose="020B0604020202020204" pitchFamily="34" charset="0"/>
                        </a:rPr>
                        <a:t>integrates seamlessly into back panel with no extra power cord needed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Ideal</a:t>
                      </a:r>
                      <a:r>
                        <a:rPr lang="en-US" sz="1000" b="0" baseline="0" dirty="0" smtClean="0">
                          <a:solidFill>
                            <a:schemeClr val="bg2"/>
                          </a:solidFill>
                          <a:latin typeface="Arial" panose="020B0604020202020204" pitchFamily="34" charset="0"/>
                          <a:cs typeface="Arial" panose="020B0604020202020204" pitchFamily="34" charset="0"/>
                        </a:rPr>
                        <a:t> for training and education uses, and presentations requiring processing power. </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97944">
                <a:tc>
                  <a:txBody>
                    <a:bodyPr/>
                    <a:lstStyle/>
                    <a:p>
                      <a:pPr algn="l"/>
                      <a:r>
                        <a:rPr lang="en-US" sz="1000" b="1" dirty="0" smtClean="0">
                          <a:solidFill>
                            <a:schemeClr val="bg2"/>
                          </a:solidFill>
                          <a:latin typeface="+mj-lt"/>
                        </a:rPr>
                        <a:t>Simple</a:t>
                      </a:r>
                      <a:r>
                        <a:rPr lang="en-US" sz="1000" b="1" baseline="0" dirty="0" smtClean="0">
                          <a:solidFill>
                            <a:schemeClr val="bg2"/>
                          </a:solidFill>
                          <a:latin typeface="+mj-lt"/>
                        </a:rPr>
                        <a:t> and convenient connectivity</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HDMI, VGA, DisplayPort and USB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Connect</a:t>
                      </a:r>
                      <a:r>
                        <a:rPr lang="en-US" sz="1000" b="0" baseline="0" dirty="0" smtClean="0">
                          <a:solidFill>
                            <a:schemeClr val="bg2"/>
                          </a:solidFill>
                          <a:latin typeface="Arial" panose="020B0604020202020204" pitchFamily="34" charset="0"/>
                          <a:cs typeface="Arial" panose="020B0604020202020204" pitchFamily="34" charset="0"/>
                        </a:rPr>
                        <a:t> to a variety of devices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78675">
                <a:tc>
                  <a:txBody>
                    <a:bodyPr/>
                    <a:lstStyle/>
                    <a:p>
                      <a:pPr algn="l"/>
                      <a:r>
                        <a:rPr lang="en-US" sz="1000" b="1" kern="1200" dirty="0" smtClean="0">
                          <a:solidFill>
                            <a:schemeClr val="bg2"/>
                          </a:solidFill>
                          <a:latin typeface="+mn-lt"/>
                          <a:ea typeface="+mn-ea"/>
                          <a:cs typeface="+mn-cs"/>
                        </a:rPr>
                        <a:t>Great view from any angle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Colors remain consistent across a wide viewing angle </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Everyone in the room gets the same great view.</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8738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Optional wireless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The</a:t>
                      </a:r>
                      <a:r>
                        <a:rPr lang="en-US" sz="1000" b="0" baseline="0" dirty="0" smtClean="0">
                          <a:solidFill>
                            <a:schemeClr val="bg2"/>
                          </a:solidFill>
                          <a:latin typeface="Arial" panose="020B0604020202020204" pitchFamily="34" charset="0"/>
                          <a:cs typeface="Arial" panose="020B0604020202020204" pitchFamily="34" charset="0"/>
                        </a:rPr>
                        <a:t> Dell Wireless Module enables wireless connectivity</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Allows</a:t>
                      </a:r>
                      <a:r>
                        <a:rPr lang="en-US" sz="1000" b="0" baseline="0" dirty="0" smtClean="0">
                          <a:solidFill>
                            <a:schemeClr val="bg2"/>
                          </a:solidFill>
                          <a:latin typeface="Arial" panose="020B0604020202020204" pitchFamily="34" charset="0"/>
                          <a:cs typeface="Arial" panose="020B0604020202020204" pitchFamily="34" charset="0"/>
                        </a:rPr>
                        <a:t> for secure, reliable wireless activity.</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668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Stress-free manageability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RS232 and RJ45 interface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Let your IT team manage and control the monitor remotely.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9153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Remote control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Control brightness, volume from built-in dual</a:t>
                      </a:r>
                      <a:r>
                        <a:rPr lang="en-US" sz="1000" b="0" baseline="0" dirty="0" smtClean="0">
                          <a:solidFill>
                            <a:schemeClr val="bg2"/>
                          </a:solidFill>
                          <a:latin typeface="Arial" panose="020B0604020202020204" pitchFamily="34" charset="0"/>
                          <a:cs typeface="Arial" panose="020B0604020202020204" pitchFamily="34" charset="0"/>
                        </a:rPr>
                        <a:t> 10</a:t>
                      </a:r>
                      <a:r>
                        <a:rPr lang="en-US" sz="1000" b="0" dirty="0" smtClean="0">
                          <a:solidFill>
                            <a:schemeClr val="bg2"/>
                          </a:solidFill>
                          <a:latin typeface="Arial" panose="020B0604020202020204" pitchFamily="34" charset="0"/>
                          <a:cs typeface="Arial" panose="020B0604020202020204" pitchFamily="34" charset="0"/>
                        </a:rPr>
                        <a:t>W speakers,</a:t>
                      </a:r>
                      <a:r>
                        <a:rPr lang="en-US" sz="1000" b="0" baseline="0" dirty="0" smtClean="0">
                          <a:solidFill>
                            <a:schemeClr val="bg2"/>
                          </a:solidFill>
                          <a:latin typeface="Arial" panose="020B0604020202020204" pitchFamily="34" charset="0"/>
                          <a:cs typeface="Arial" panose="020B0604020202020204" pitchFamily="34" charset="0"/>
                        </a:rPr>
                        <a:t> OSD menu, power and input source easily during meetings via remote control.</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64099">
                <a:tc>
                  <a:txBody>
                    <a:bodyPr/>
                    <a:lstStyle/>
                    <a:p>
                      <a:pPr algn="l"/>
                      <a:r>
                        <a:rPr lang="en-US" sz="1000" b="1" dirty="0" smtClean="0">
                          <a:solidFill>
                            <a:schemeClr val="bg2"/>
                          </a:solidFill>
                          <a:latin typeface="+mj-lt"/>
                        </a:rPr>
                        <a:t>3 Years Advanced Exchange Service and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065637"/>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8222" t="11048" r="4540" b="26730"/>
          <a:stretch/>
        </p:blipFill>
        <p:spPr>
          <a:xfrm>
            <a:off x="9262493" y="821962"/>
            <a:ext cx="2564055" cy="18288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1038" y="1014330"/>
            <a:ext cx="211455" cy="365760"/>
          </a:xfrm>
          <a:prstGeom prst="rect">
            <a:avLst/>
          </a:prstGeom>
        </p:spPr>
      </p:pic>
    </p:spTree>
    <p:extLst>
      <p:ext uri="{BB962C8B-B14F-4D97-AF65-F5344CB8AC3E}">
        <p14:creationId xmlns:p14="http://schemas.microsoft.com/office/powerpoint/2010/main" val="1319768377"/>
      </p:ext>
    </p:extLst>
  </p:cSld>
  <p:clrMapOvr>
    <a:masterClrMapping/>
  </p:clrMapOvr>
  <p:transition spd="med">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3125"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6" name="Rectangle 5" hidden="1"/>
          <p:cNvSpPr/>
          <p:nvPr>
            <p:custDataLst>
              <p:tags r:id="rId3"/>
            </p:custDataLst>
          </p:nvPr>
        </p:nvSpPr>
        <p:spPr bwMode="auto">
          <a:xfrm>
            <a:off x="0" y="0"/>
            <a:ext cx="211667" cy="211667"/>
          </a:xfrm>
          <a:prstGeom prst="rect">
            <a:avLst/>
          </a:prstGeom>
          <a:solidFill>
            <a:schemeClr val="accent1"/>
          </a:solidFill>
          <a:effectLst/>
        </p:spPr>
        <p:txBody>
          <a:bodyPr vert="horz" wrap="none" lIns="0" tIns="0" rIns="0" bIns="0" numCol="1" spcCol="0" rtlCol="0" anchor="ctr" anchorCtr="0">
            <a:noAutofit/>
          </a:bodyPr>
          <a:lstStyle/>
          <a:p>
            <a:pPr algn="ctr">
              <a:lnSpc>
                <a:spcPct val="90000"/>
              </a:lnSpc>
            </a:pPr>
            <a:endParaRPr lang="en-US" sz="1067" b="1" dirty="0">
              <a:solidFill>
                <a:srgbClr val="FFFFFF"/>
              </a:solidFill>
              <a:latin typeface="Museo Sans For Dell" panose="02000000000000000000" pitchFamily="2" charset="0"/>
              <a:sym typeface="Museo Sans For Dell" panose="02000000000000000000" pitchFamily="2" charset="0"/>
            </a:endParaRPr>
          </a:p>
        </p:txBody>
      </p:sp>
      <p:sp>
        <p:nvSpPr>
          <p:cNvPr id="19" name="Title 1"/>
          <p:cNvSpPr>
            <a:spLocks noGrp="1"/>
          </p:cNvSpPr>
          <p:nvPr>
            <p:ph type="title"/>
          </p:nvPr>
        </p:nvSpPr>
        <p:spPr>
          <a:xfrm>
            <a:off x="492369" y="174947"/>
            <a:ext cx="10480430" cy="886396"/>
          </a:xfrm>
        </p:spPr>
        <p:txBody>
          <a:bodyPr>
            <a:noAutofit/>
          </a:bodyPr>
          <a:lstStyle/>
          <a:p>
            <a:r>
              <a:rPr lang="en-US" sz="3600" kern="1200" dirty="0">
                <a:solidFill>
                  <a:schemeClr val="bg1"/>
                </a:solidFill>
                <a:latin typeface="+mj-lt"/>
              </a:rPr>
              <a:t>Interactive Conference Room Monitor Solution</a:t>
            </a:r>
          </a:p>
        </p:txBody>
      </p:sp>
      <p:grpSp>
        <p:nvGrpSpPr>
          <p:cNvPr id="5" name="Group 4"/>
          <p:cNvGrpSpPr/>
          <p:nvPr/>
        </p:nvGrpSpPr>
        <p:grpSpPr>
          <a:xfrm>
            <a:off x="2400135" y="3782331"/>
            <a:ext cx="3657600" cy="2619935"/>
            <a:chOff x="2400135" y="3840946"/>
            <a:chExt cx="3657600" cy="2619935"/>
          </a:xfrm>
          <a:blipFill>
            <a:blip r:embed="rId8">
              <a:extLst>
                <a:ext uri="{28A0092B-C50C-407E-A947-70E740481C1C}">
                  <a14:useLocalDpi xmlns:a14="http://schemas.microsoft.com/office/drawing/2010/main" val="0"/>
                </a:ext>
              </a:extLst>
            </a:blip>
            <a:stretch>
              <a:fillRect/>
            </a:stretch>
          </a:blipFill>
        </p:grpSpPr>
        <p:sp>
          <p:nvSpPr>
            <p:cNvPr id="31" name="Rectangle 30"/>
            <p:cNvSpPr/>
            <p:nvPr/>
          </p:nvSpPr>
          <p:spPr>
            <a:xfrm>
              <a:off x="2400135" y="3840946"/>
              <a:ext cx="3657600" cy="2619935"/>
            </a:xfrm>
            <a:prstGeom prst="rect">
              <a:avLst/>
            </a:prstGeom>
            <a:grpFill/>
            <a:effectLst/>
          </p:spPr>
          <p:txBody>
            <a:bodyPr wrap="square" lIns="243840" tIns="182880" rIns="182880" bIns="182880" rtlCol="0" anchor="ctr">
              <a:noAutofit/>
            </a:bodyPr>
            <a:lstStyle/>
            <a:p>
              <a:pPr algn="ctr">
                <a:lnSpc>
                  <a:spcPct val="90000"/>
                </a:lnSpc>
                <a:spcBef>
                  <a:spcPts val="800"/>
                </a:spcBef>
              </a:pPr>
              <a:endParaRPr lang="en-US" sz="2667" dirty="0" err="1">
                <a:solidFill>
                  <a:schemeClr val="tx2"/>
                </a:solidFill>
              </a:endParaRPr>
            </a:p>
          </p:txBody>
        </p:sp>
        <p:sp>
          <p:nvSpPr>
            <p:cNvPr id="8" name="TextBox 7"/>
            <p:cNvSpPr txBox="1"/>
            <p:nvPr/>
          </p:nvSpPr>
          <p:spPr>
            <a:xfrm>
              <a:off x="2537164" y="4610450"/>
              <a:ext cx="3434548" cy="1692771"/>
            </a:xfrm>
            <a:prstGeom prst="rect">
              <a:avLst/>
            </a:prstGeom>
            <a:grpFill/>
          </p:spPr>
          <p:txBody>
            <a:bodyPr wrap="square" rtlCol="0">
              <a:spAutoFit/>
            </a:bodyPr>
            <a:lstStyle/>
            <a:p>
              <a:pPr marL="228594" indent="-228594">
                <a:spcAft>
                  <a:spcPts val="400"/>
                </a:spcAft>
                <a:buClr>
                  <a:schemeClr val="tx2"/>
                </a:buClr>
                <a:buFont typeface="Arial" panose="020B0604020202020204" pitchFamily="34" charset="0"/>
                <a:buChar char="•"/>
              </a:pPr>
              <a:r>
                <a:rPr lang="en-US" sz="1200" dirty="0">
                  <a:solidFill>
                    <a:schemeClr val="tx2"/>
                  </a:solidFill>
                </a:rPr>
                <a:t>Mounted behind 70” display </a:t>
              </a:r>
            </a:p>
            <a:p>
              <a:pPr marL="228594" indent="-228594">
                <a:spcAft>
                  <a:spcPts val="400"/>
                </a:spcAft>
                <a:buClr>
                  <a:schemeClr val="tx2"/>
                </a:buClr>
                <a:buFont typeface="Arial" panose="020B0604020202020204" pitchFamily="34" charset="0"/>
                <a:buChar char="•"/>
              </a:pPr>
              <a:r>
                <a:rPr lang="en-US" sz="1200" dirty="0">
                  <a:solidFill>
                    <a:schemeClr val="tx2"/>
                  </a:solidFill>
                </a:rPr>
                <a:t>CPU – Intel (Quad Core w/ vPro)</a:t>
              </a:r>
            </a:p>
            <a:p>
              <a:pPr marL="228594" indent="-228594">
                <a:spcAft>
                  <a:spcPts val="400"/>
                </a:spcAft>
                <a:buClr>
                  <a:schemeClr val="tx2"/>
                </a:buClr>
                <a:buFont typeface="Arial" panose="020B0604020202020204" pitchFamily="34" charset="0"/>
                <a:buChar char="•"/>
              </a:pPr>
              <a:r>
                <a:rPr lang="en-US" sz="1200" dirty="0">
                  <a:solidFill>
                    <a:schemeClr val="tx2"/>
                  </a:solidFill>
                </a:rPr>
                <a:t>OS - Windows  </a:t>
              </a:r>
            </a:p>
            <a:p>
              <a:pPr marL="228594" indent="-228594">
                <a:spcAft>
                  <a:spcPts val="400"/>
                </a:spcAft>
                <a:buClr>
                  <a:schemeClr val="tx2"/>
                </a:buClr>
                <a:buFont typeface="Arial" panose="020B0604020202020204" pitchFamily="34" charset="0"/>
                <a:buChar char="•"/>
              </a:pPr>
              <a:r>
                <a:rPr lang="en-US" sz="1200" dirty="0">
                  <a:solidFill>
                    <a:schemeClr val="tx2"/>
                  </a:solidFill>
                </a:rPr>
                <a:t>Memory – 4GB DDR4 SDRAM </a:t>
              </a:r>
            </a:p>
            <a:p>
              <a:pPr marL="228594" indent="-228594">
                <a:spcAft>
                  <a:spcPts val="400"/>
                </a:spcAft>
                <a:buClr>
                  <a:schemeClr val="tx2"/>
                </a:buClr>
                <a:buFont typeface="Arial" panose="020B0604020202020204" pitchFamily="34" charset="0"/>
                <a:buChar char="•"/>
              </a:pPr>
              <a:r>
                <a:rPr lang="en-US" sz="1200" dirty="0">
                  <a:solidFill>
                    <a:schemeClr val="tx2"/>
                  </a:solidFill>
                </a:rPr>
                <a:t>Built-in Wi-Fi</a:t>
              </a:r>
            </a:p>
            <a:p>
              <a:pPr marL="228594" indent="-228594">
                <a:spcAft>
                  <a:spcPts val="400"/>
                </a:spcAft>
                <a:buClr>
                  <a:schemeClr val="tx2"/>
                </a:buClr>
                <a:buFont typeface="Arial" panose="020B0604020202020204" pitchFamily="34" charset="0"/>
                <a:buChar char="•"/>
              </a:pPr>
              <a:r>
                <a:rPr lang="en-US" sz="1200" dirty="0">
                  <a:solidFill>
                    <a:schemeClr val="tx2"/>
                  </a:solidFill>
                </a:rPr>
                <a:t>Intel Unite conferencing software </a:t>
              </a:r>
            </a:p>
            <a:p>
              <a:pPr marL="228594" indent="-228594">
                <a:spcAft>
                  <a:spcPts val="400"/>
                </a:spcAft>
                <a:buClr>
                  <a:schemeClr val="tx2"/>
                </a:buClr>
                <a:buFont typeface="Arial" panose="020B0604020202020204" pitchFamily="34" charset="0"/>
                <a:buChar char="•"/>
              </a:pPr>
              <a:r>
                <a:rPr lang="en-US" sz="1200" dirty="0">
                  <a:solidFill>
                    <a:schemeClr val="tx2"/>
                  </a:solidFill>
                </a:rPr>
                <a:t>Optional Wireless Keyboard &amp; Mouse</a:t>
              </a:r>
            </a:p>
          </p:txBody>
        </p:sp>
        <p:sp>
          <p:nvSpPr>
            <p:cNvPr id="13" name="TextBox 12"/>
            <p:cNvSpPr txBox="1"/>
            <p:nvPr/>
          </p:nvSpPr>
          <p:spPr>
            <a:xfrm>
              <a:off x="2515251" y="3990994"/>
              <a:ext cx="3432225" cy="609526"/>
            </a:xfrm>
            <a:prstGeom prst="rect">
              <a:avLst/>
            </a:prstGeom>
            <a:grpFill/>
          </p:spPr>
          <p:txBody>
            <a:bodyPr wrap="square" rtlCol="0">
              <a:spAutoFit/>
            </a:bodyPr>
            <a:lstStyle/>
            <a:p>
              <a:pPr>
                <a:lnSpc>
                  <a:spcPct val="90000"/>
                </a:lnSpc>
                <a:spcBef>
                  <a:spcPts val="800"/>
                </a:spcBef>
                <a:buClr>
                  <a:schemeClr val="bg1"/>
                </a:buClr>
              </a:pPr>
              <a:r>
                <a:rPr lang="en-US" sz="1867" dirty="0">
                  <a:solidFill>
                    <a:schemeClr val="tx2"/>
                  </a:solidFill>
                </a:rPr>
                <a:t>Dell OptiPlex 7040 Micro PC with Intel® Unite™ </a:t>
              </a:r>
            </a:p>
          </p:txBody>
        </p:sp>
      </p:grpSp>
      <p:pic>
        <p:nvPicPr>
          <p:cNvPr id="14" name="Picture 13"/>
          <p:cNvPicPr>
            <a:picLocks noChangeAspect="1"/>
          </p:cNvPicPr>
          <p:nvPr/>
        </p:nvPicPr>
        <p:blipFill>
          <a:blip r:embed="rId9"/>
          <a:stretch>
            <a:fillRect/>
          </a:stretch>
        </p:blipFill>
        <p:spPr>
          <a:xfrm>
            <a:off x="213730" y="4542553"/>
            <a:ext cx="1856204" cy="1521524"/>
          </a:xfrm>
          <a:prstGeom prst="rect">
            <a:avLst/>
          </a:prstGeom>
        </p:spPr>
      </p:pic>
      <p:grpSp>
        <p:nvGrpSpPr>
          <p:cNvPr id="3" name="Group 2"/>
          <p:cNvGrpSpPr/>
          <p:nvPr/>
        </p:nvGrpSpPr>
        <p:grpSpPr>
          <a:xfrm>
            <a:off x="2411548" y="844726"/>
            <a:ext cx="3687934" cy="2834164"/>
            <a:chOff x="2411548" y="903341"/>
            <a:chExt cx="3687934" cy="2834164"/>
          </a:xfrm>
        </p:grpSpPr>
        <p:sp>
          <p:nvSpPr>
            <p:cNvPr id="2" name="Rectangle 1"/>
            <p:cNvSpPr/>
            <p:nvPr/>
          </p:nvSpPr>
          <p:spPr>
            <a:xfrm>
              <a:off x="2411548" y="903341"/>
              <a:ext cx="3646188" cy="2834164"/>
            </a:xfrm>
            <a:prstGeom prst="rect">
              <a:avLst/>
            </a:prstGeom>
            <a:blipFill>
              <a:blip r:embed="rId10" cstate="print">
                <a:extLst>
                  <a:ext uri="{28A0092B-C50C-407E-A947-70E740481C1C}">
                    <a14:useLocalDpi xmlns:a14="http://schemas.microsoft.com/office/drawing/2010/main" val="0"/>
                  </a:ext>
                </a:extLst>
              </a:blip>
              <a:stretch>
                <a:fillRect/>
              </a:stretch>
            </a:blipFill>
            <a:effectLst/>
          </p:spPr>
          <p:txBody>
            <a:bodyPr wrap="square" lIns="243840" tIns="182880" rIns="182880" bIns="182880" rtlCol="0" anchor="ctr">
              <a:noAutofit/>
            </a:bodyPr>
            <a:lstStyle/>
            <a:p>
              <a:pPr algn="ctr">
                <a:lnSpc>
                  <a:spcPct val="90000"/>
                </a:lnSpc>
                <a:spcBef>
                  <a:spcPts val="800"/>
                </a:spcBef>
              </a:pPr>
              <a:endParaRPr lang="en-US" sz="2667" dirty="0" err="1">
                <a:solidFill>
                  <a:schemeClr val="tx2"/>
                </a:solidFill>
              </a:endParaRPr>
            </a:p>
          </p:txBody>
        </p:sp>
        <p:sp>
          <p:nvSpPr>
            <p:cNvPr id="11" name="TextBox 10"/>
            <p:cNvSpPr txBox="1"/>
            <p:nvPr/>
          </p:nvSpPr>
          <p:spPr>
            <a:xfrm>
              <a:off x="2515235" y="1066951"/>
              <a:ext cx="3584247" cy="579646"/>
            </a:xfrm>
            <a:prstGeom prst="rect">
              <a:avLst/>
            </a:prstGeom>
            <a:noFill/>
          </p:spPr>
          <p:txBody>
            <a:bodyPr wrap="square" rtlCol="0">
              <a:spAutoFit/>
            </a:bodyPr>
            <a:lstStyle/>
            <a:p>
              <a:pPr>
                <a:lnSpc>
                  <a:spcPts val="1867"/>
                </a:lnSpc>
                <a:buClr>
                  <a:schemeClr val="bg1"/>
                </a:buClr>
              </a:pPr>
              <a:r>
                <a:rPr lang="en-US" sz="1867" dirty="0">
                  <a:solidFill>
                    <a:schemeClr val="tx2"/>
                  </a:solidFill>
                </a:rPr>
                <a:t>Dell 70 Interactive Conference Room Monitor- C7017T </a:t>
              </a:r>
            </a:p>
          </p:txBody>
        </p:sp>
        <p:sp>
          <p:nvSpPr>
            <p:cNvPr id="16" name="TextBox 15"/>
            <p:cNvSpPr txBox="1"/>
            <p:nvPr/>
          </p:nvSpPr>
          <p:spPr>
            <a:xfrm>
              <a:off x="2532809" y="1645993"/>
              <a:ext cx="3524927" cy="1692771"/>
            </a:xfrm>
            <a:prstGeom prst="rect">
              <a:avLst/>
            </a:prstGeom>
            <a:noFill/>
          </p:spPr>
          <p:txBody>
            <a:bodyPr wrap="square" rtlCol="0">
              <a:spAutoFit/>
            </a:bodyPr>
            <a:lstStyle/>
            <a:p>
              <a:pPr marL="228594" indent="-228594">
                <a:spcAft>
                  <a:spcPts val="400"/>
                </a:spcAft>
                <a:buClr>
                  <a:schemeClr val="tx2"/>
                </a:buClr>
                <a:buFont typeface="Arial" panose="020B0604020202020204" pitchFamily="34" charset="0"/>
                <a:buChar char="•"/>
              </a:pPr>
              <a:r>
                <a:rPr lang="en-US" sz="1200" dirty="0">
                  <a:solidFill>
                    <a:schemeClr val="tx2"/>
                  </a:solidFill>
                </a:rPr>
                <a:t>70” FHD 1080P resolution </a:t>
              </a:r>
            </a:p>
            <a:p>
              <a:pPr marL="228594" indent="-228594">
                <a:spcAft>
                  <a:spcPts val="400"/>
                </a:spcAft>
                <a:buClr>
                  <a:schemeClr val="tx2"/>
                </a:buClr>
                <a:buFont typeface="Arial" panose="020B0604020202020204" pitchFamily="34" charset="0"/>
                <a:buChar char="•"/>
              </a:pPr>
              <a:r>
                <a:rPr lang="en-US" sz="1200" dirty="0">
                  <a:solidFill>
                    <a:schemeClr val="tx2"/>
                  </a:solidFill>
                </a:rPr>
                <a:t>10 points multi-touch </a:t>
              </a:r>
            </a:p>
            <a:p>
              <a:pPr marL="228594" indent="-228594">
                <a:spcAft>
                  <a:spcPts val="400"/>
                </a:spcAft>
                <a:buClr>
                  <a:schemeClr val="tx2"/>
                </a:buClr>
                <a:buFont typeface="Arial" panose="020B0604020202020204" pitchFamily="34" charset="0"/>
                <a:buChar char="•"/>
              </a:pPr>
              <a:r>
                <a:rPr lang="en-US" sz="1200" dirty="0">
                  <a:solidFill>
                    <a:schemeClr val="tx2"/>
                  </a:solidFill>
                </a:rPr>
                <a:t>Touch OS : Win, Chrome, OSX</a:t>
              </a:r>
            </a:p>
            <a:p>
              <a:pPr marL="228594" indent="-228594">
                <a:spcAft>
                  <a:spcPts val="400"/>
                </a:spcAft>
                <a:buClr>
                  <a:schemeClr val="tx2"/>
                </a:buClr>
                <a:buFont typeface="Arial" panose="020B0604020202020204" pitchFamily="34" charset="0"/>
                <a:buChar char="•"/>
              </a:pPr>
              <a:r>
                <a:rPr lang="en-US" sz="1200" dirty="0">
                  <a:solidFill>
                    <a:schemeClr val="tx2"/>
                  </a:solidFill>
                </a:rPr>
                <a:t>HDMI, DP, VGA, USB 3.0</a:t>
              </a:r>
            </a:p>
            <a:p>
              <a:pPr marL="228594" indent="-228594">
                <a:spcAft>
                  <a:spcPts val="400"/>
                </a:spcAft>
                <a:buClr>
                  <a:schemeClr val="tx2"/>
                </a:buClr>
                <a:buFont typeface="Arial" panose="020B0604020202020204" pitchFamily="34" charset="0"/>
                <a:buChar char="•"/>
              </a:pPr>
              <a:r>
                <a:rPr lang="en-US" sz="1200" dirty="0">
                  <a:solidFill>
                    <a:schemeClr val="tx2"/>
                  </a:solidFill>
                </a:rPr>
                <a:t>RS232 &amp; RJ45 for remote management </a:t>
              </a:r>
            </a:p>
            <a:p>
              <a:pPr marL="228594" indent="-228594">
                <a:spcAft>
                  <a:spcPts val="400"/>
                </a:spcAft>
                <a:buClr>
                  <a:schemeClr val="tx2"/>
                </a:buClr>
                <a:buFont typeface="Arial" panose="020B0604020202020204" pitchFamily="34" charset="0"/>
                <a:buChar char="•"/>
              </a:pPr>
              <a:r>
                <a:rPr lang="en-US" sz="1200" dirty="0">
                  <a:solidFill>
                    <a:schemeClr val="tx2"/>
                  </a:solidFill>
                </a:rPr>
                <a:t>Integrated Speakers – 2 x 10W</a:t>
              </a:r>
            </a:p>
            <a:p>
              <a:pPr marL="228594" indent="-228594">
                <a:spcAft>
                  <a:spcPts val="400"/>
                </a:spcAft>
                <a:buClr>
                  <a:schemeClr val="tx2"/>
                </a:buClr>
                <a:buFont typeface="Arial" panose="020B0604020202020204" pitchFamily="34" charset="0"/>
                <a:buChar char="•"/>
              </a:pPr>
              <a:r>
                <a:rPr lang="en-US" sz="1200" dirty="0">
                  <a:solidFill>
                    <a:schemeClr val="tx2"/>
                  </a:solidFill>
                </a:rPr>
                <a:t>In-the-box wall mount  </a:t>
              </a:r>
            </a:p>
          </p:txBody>
        </p:sp>
      </p:grpSp>
      <p:grpSp>
        <p:nvGrpSpPr>
          <p:cNvPr id="4" name="Group 3"/>
          <p:cNvGrpSpPr/>
          <p:nvPr/>
        </p:nvGrpSpPr>
        <p:grpSpPr>
          <a:xfrm>
            <a:off x="6205910" y="844726"/>
            <a:ext cx="3645892" cy="2834164"/>
            <a:chOff x="6205910" y="903341"/>
            <a:chExt cx="3645892" cy="2834164"/>
          </a:xfrm>
        </p:grpSpPr>
        <p:sp>
          <p:nvSpPr>
            <p:cNvPr id="24" name="Rectangle 23"/>
            <p:cNvSpPr/>
            <p:nvPr/>
          </p:nvSpPr>
          <p:spPr>
            <a:xfrm>
              <a:off x="6205910" y="903341"/>
              <a:ext cx="3645892" cy="2834164"/>
            </a:xfrm>
            <a:prstGeom prst="rect">
              <a:avLst/>
            </a:prstGeom>
            <a:blipFill>
              <a:blip r:embed="rId10" cstate="print">
                <a:extLst>
                  <a:ext uri="{28A0092B-C50C-407E-A947-70E740481C1C}">
                    <a14:useLocalDpi xmlns:a14="http://schemas.microsoft.com/office/drawing/2010/main" val="0"/>
                  </a:ext>
                </a:extLst>
              </a:blip>
              <a:stretch>
                <a:fillRect/>
              </a:stretch>
            </a:blipFill>
            <a:effectLst/>
          </p:spPr>
          <p:txBody>
            <a:bodyPr wrap="square" lIns="243840" tIns="182880" rIns="182880" bIns="182880" rtlCol="0" anchor="ctr">
              <a:noAutofit/>
            </a:bodyPr>
            <a:lstStyle/>
            <a:p>
              <a:pPr algn="ctr">
                <a:lnSpc>
                  <a:spcPct val="90000"/>
                </a:lnSpc>
                <a:spcBef>
                  <a:spcPts val="800"/>
                </a:spcBef>
              </a:pPr>
              <a:endParaRPr lang="en-US" sz="2667" dirty="0" err="1">
                <a:solidFill>
                  <a:schemeClr val="tx2"/>
                </a:solidFill>
              </a:endParaRPr>
            </a:p>
          </p:txBody>
        </p:sp>
        <p:sp>
          <p:nvSpPr>
            <p:cNvPr id="18" name="TextBox 17"/>
            <p:cNvSpPr txBox="1"/>
            <p:nvPr/>
          </p:nvSpPr>
          <p:spPr>
            <a:xfrm>
              <a:off x="6316345" y="1057248"/>
              <a:ext cx="3284856" cy="579646"/>
            </a:xfrm>
            <a:prstGeom prst="rect">
              <a:avLst/>
            </a:prstGeom>
            <a:noFill/>
          </p:spPr>
          <p:txBody>
            <a:bodyPr wrap="square" rtlCol="0">
              <a:spAutoFit/>
            </a:bodyPr>
            <a:lstStyle/>
            <a:p>
              <a:pPr>
                <a:lnSpc>
                  <a:spcPts val="1867"/>
                </a:lnSpc>
                <a:buClr>
                  <a:schemeClr val="bg1"/>
                </a:buClr>
              </a:pPr>
              <a:r>
                <a:rPr lang="en-US" sz="1867" dirty="0">
                  <a:solidFill>
                    <a:schemeClr val="tx2"/>
                  </a:solidFill>
                </a:rPr>
                <a:t>Interactive &amp; Collaborative Software </a:t>
              </a:r>
              <a:r>
                <a:rPr lang="en-US" sz="1200" dirty="0">
                  <a:solidFill>
                    <a:schemeClr val="tx2"/>
                  </a:solidFill>
                </a:rPr>
                <a:t>included with the C7017T</a:t>
              </a:r>
              <a:endParaRPr lang="en-US" sz="1600" dirty="0">
                <a:solidFill>
                  <a:schemeClr val="tx2"/>
                </a:solidFill>
              </a:endParaRPr>
            </a:p>
          </p:txBody>
        </p:sp>
        <p:sp>
          <p:nvSpPr>
            <p:cNvPr id="21" name="TextBox 20"/>
            <p:cNvSpPr txBox="1"/>
            <p:nvPr/>
          </p:nvSpPr>
          <p:spPr>
            <a:xfrm>
              <a:off x="6319380" y="1626819"/>
              <a:ext cx="3514224" cy="1929182"/>
            </a:xfrm>
            <a:prstGeom prst="rect">
              <a:avLst/>
            </a:prstGeom>
            <a:noFill/>
          </p:spPr>
          <p:txBody>
            <a:bodyPr wrap="square" rtlCol="0">
              <a:spAutoFit/>
            </a:bodyPr>
            <a:lstStyle/>
            <a:p>
              <a:pPr marL="228594" indent="-228594">
                <a:spcAft>
                  <a:spcPts val="400"/>
                </a:spcAft>
                <a:buClr>
                  <a:schemeClr val="tx2"/>
                </a:buClr>
                <a:buFont typeface="Arial" panose="020B0604020202020204" pitchFamily="34" charset="0"/>
                <a:buChar char="•"/>
              </a:pPr>
              <a:r>
                <a:rPr lang="en-US" sz="1200" dirty="0">
                  <a:solidFill>
                    <a:schemeClr val="tx2"/>
                  </a:solidFill>
                </a:rPr>
                <a:t>Works via the Cloud or over a wireless network  </a:t>
              </a:r>
            </a:p>
            <a:p>
              <a:pPr marL="228594" indent="-228594">
                <a:spcAft>
                  <a:spcPts val="400"/>
                </a:spcAft>
                <a:buClr>
                  <a:schemeClr val="tx2"/>
                </a:buClr>
                <a:buFont typeface="Arial" panose="020B0604020202020204" pitchFamily="34" charset="0"/>
                <a:buChar char="•"/>
              </a:pPr>
              <a:r>
                <a:rPr lang="en-US" sz="1200" dirty="0">
                  <a:solidFill>
                    <a:schemeClr val="tx2"/>
                  </a:solidFill>
                </a:rPr>
                <a:t>Allows teachers to control Dell interactive display with their tablet or phone and share content from their device </a:t>
              </a:r>
            </a:p>
            <a:p>
              <a:pPr marL="228594" indent="-228594">
                <a:spcAft>
                  <a:spcPts val="400"/>
                </a:spcAft>
                <a:buClr>
                  <a:schemeClr val="tx2"/>
                </a:buClr>
                <a:buFont typeface="Arial" panose="020B0604020202020204" pitchFamily="34" charset="0"/>
                <a:buChar char="•"/>
              </a:pPr>
              <a:r>
                <a:rPr lang="en-US" sz="1200" dirty="0">
                  <a:solidFill>
                    <a:schemeClr val="tx2"/>
                  </a:solidFill>
                </a:rPr>
                <a:t>Participants can capture the presenter’s content on their device, annotate, add their own notes, collaborate with the group and save everything for review </a:t>
              </a:r>
            </a:p>
          </p:txBody>
        </p:sp>
      </p:grpSp>
      <p:pic>
        <p:nvPicPr>
          <p:cNvPr id="20" name="Picture 19"/>
          <p:cNvPicPr>
            <a:picLocks noChangeAspect="1"/>
          </p:cNvPicPr>
          <p:nvPr/>
        </p:nvPicPr>
        <p:blipFill>
          <a:blip r:embed="rId11"/>
          <a:stretch>
            <a:fillRect/>
          </a:stretch>
        </p:blipFill>
        <p:spPr>
          <a:xfrm>
            <a:off x="10100980" y="1161197"/>
            <a:ext cx="1706880" cy="351235"/>
          </a:xfrm>
          <a:prstGeom prst="rect">
            <a:avLst/>
          </a:prstGeom>
        </p:spPr>
      </p:pic>
      <p:pic>
        <p:nvPicPr>
          <p:cNvPr id="28" name="Picture 27"/>
          <p:cNvPicPr>
            <a:picLocks noChangeAspect="1"/>
          </p:cNvPicPr>
          <p:nvPr/>
        </p:nvPicPr>
        <p:blipFill rotWithShape="1">
          <a:blip r:embed="rId12"/>
          <a:srcRect l="16765" r="15040" b="4068"/>
          <a:stretch/>
        </p:blipFill>
        <p:spPr>
          <a:xfrm>
            <a:off x="10536420" y="3663204"/>
            <a:ext cx="1655580" cy="1828800"/>
          </a:xfrm>
          <a:prstGeom prst="rect">
            <a:avLst/>
          </a:prstGeom>
        </p:spPr>
      </p:pic>
      <p:grpSp>
        <p:nvGrpSpPr>
          <p:cNvPr id="9" name="Group 8"/>
          <p:cNvGrpSpPr/>
          <p:nvPr/>
        </p:nvGrpSpPr>
        <p:grpSpPr>
          <a:xfrm>
            <a:off x="6203300" y="3778579"/>
            <a:ext cx="3657600" cy="2623688"/>
            <a:chOff x="6203300" y="3837194"/>
            <a:chExt cx="3657600" cy="2623688"/>
          </a:xfrm>
        </p:grpSpPr>
        <p:sp>
          <p:nvSpPr>
            <p:cNvPr id="34" name="Rectangle 33"/>
            <p:cNvSpPr/>
            <p:nvPr/>
          </p:nvSpPr>
          <p:spPr>
            <a:xfrm>
              <a:off x="6203300" y="3837194"/>
              <a:ext cx="3657600" cy="2623688"/>
            </a:xfrm>
            <a:prstGeom prst="rect">
              <a:avLst/>
            </a:prstGeom>
            <a:blipFill>
              <a:blip r:embed="rId13" cstate="print">
                <a:extLst>
                  <a:ext uri="{28A0092B-C50C-407E-A947-70E740481C1C}">
                    <a14:useLocalDpi xmlns:a14="http://schemas.microsoft.com/office/drawing/2010/main" val="0"/>
                  </a:ext>
                </a:extLst>
              </a:blip>
              <a:stretch>
                <a:fillRect/>
              </a:stretch>
            </a:blipFill>
            <a:effectLst/>
          </p:spPr>
          <p:txBody>
            <a:bodyPr wrap="square" lIns="243840" tIns="182880" rIns="182880" bIns="182880" rtlCol="0" anchor="ctr">
              <a:noAutofit/>
            </a:bodyPr>
            <a:lstStyle/>
            <a:p>
              <a:pPr algn="ctr">
                <a:lnSpc>
                  <a:spcPct val="90000"/>
                </a:lnSpc>
                <a:spcBef>
                  <a:spcPts val="800"/>
                </a:spcBef>
              </a:pPr>
              <a:endParaRPr lang="en-US" sz="2667" dirty="0" err="1">
                <a:solidFill>
                  <a:schemeClr val="tx2"/>
                </a:solidFill>
              </a:endParaRPr>
            </a:p>
          </p:txBody>
        </p:sp>
        <p:sp>
          <p:nvSpPr>
            <p:cNvPr id="27" name="TextBox 26"/>
            <p:cNvSpPr txBox="1"/>
            <p:nvPr/>
          </p:nvSpPr>
          <p:spPr>
            <a:xfrm>
              <a:off x="6331116" y="3977232"/>
              <a:ext cx="3411877" cy="350930"/>
            </a:xfrm>
            <a:prstGeom prst="rect">
              <a:avLst/>
            </a:prstGeom>
            <a:noFill/>
          </p:spPr>
          <p:txBody>
            <a:bodyPr wrap="square" rtlCol="0">
              <a:spAutoFit/>
            </a:bodyPr>
            <a:lstStyle/>
            <a:p>
              <a:pPr>
                <a:lnSpc>
                  <a:spcPct val="90000"/>
                </a:lnSpc>
                <a:spcBef>
                  <a:spcPts val="800"/>
                </a:spcBef>
                <a:buClr>
                  <a:schemeClr val="bg1"/>
                </a:buClr>
              </a:pPr>
              <a:r>
                <a:rPr lang="en-US" sz="1867" dirty="0">
                  <a:solidFill>
                    <a:schemeClr val="tx2"/>
                  </a:solidFill>
                </a:rPr>
                <a:t>Service &amp; Accessories: </a:t>
              </a:r>
            </a:p>
          </p:txBody>
        </p:sp>
        <p:sp>
          <p:nvSpPr>
            <p:cNvPr id="29" name="TextBox 28"/>
            <p:cNvSpPr txBox="1"/>
            <p:nvPr/>
          </p:nvSpPr>
          <p:spPr>
            <a:xfrm>
              <a:off x="6344489" y="4326021"/>
              <a:ext cx="3398504" cy="1413207"/>
            </a:xfrm>
            <a:prstGeom prst="rect">
              <a:avLst/>
            </a:prstGeom>
            <a:noFill/>
          </p:spPr>
          <p:txBody>
            <a:bodyPr wrap="square" rtlCol="0">
              <a:spAutoFit/>
            </a:bodyPr>
            <a:lstStyle/>
            <a:p>
              <a:pPr marL="228594" indent="-228594">
                <a:spcAft>
                  <a:spcPts val="533"/>
                </a:spcAft>
                <a:buClr>
                  <a:schemeClr val="tx2"/>
                </a:buClr>
                <a:buFont typeface="Arial" panose="020B0604020202020204" pitchFamily="34" charset="0"/>
                <a:buChar char="•"/>
              </a:pPr>
              <a:r>
                <a:rPr lang="en-US" sz="1200" b="1" dirty="0">
                  <a:solidFill>
                    <a:schemeClr val="tx2"/>
                  </a:solidFill>
                </a:rPr>
                <a:t>Dell Service Package</a:t>
              </a:r>
            </a:p>
            <a:p>
              <a:pPr marL="228594" indent="-228594">
                <a:spcAft>
                  <a:spcPts val="267"/>
                </a:spcAft>
                <a:buClr>
                  <a:schemeClr val="tx2"/>
                </a:buClr>
                <a:buFont typeface="Arial" panose="020B0604020202020204" pitchFamily="34" charset="0"/>
                <a:buChar char="•"/>
              </a:pPr>
              <a:r>
                <a:rPr lang="en-US" sz="1200" b="1" dirty="0">
                  <a:solidFill>
                    <a:schemeClr val="tx2"/>
                  </a:solidFill>
                </a:rPr>
                <a:t>Standard Warranty  </a:t>
              </a:r>
              <a:endParaRPr lang="en-US" sz="1200" b="1" dirty="0" smtClean="0">
                <a:solidFill>
                  <a:schemeClr val="tx2"/>
                </a:solidFill>
              </a:endParaRPr>
            </a:p>
            <a:p>
              <a:pPr marL="685794" lvl="1" indent="-228594">
                <a:spcAft>
                  <a:spcPts val="267"/>
                </a:spcAft>
                <a:buClr>
                  <a:schemeClr val="tx2"/>
                </a:buClr>
                <a:buFont typeface="Arial" panose="020B0604020202020204" pitchFamily="34" charset="0"/>
                <a:buChar char="•"/>
              </a:pPr>
              <a:r>
                <a:rPr lang="en-US" sz="1100" dirty="0" smtClean="0">
                  <a:solidFill>
                    <a:schemeClr val="tx2"/>
                  </a:solidFill>
                </a:rPr>
                <a:t>3 </a:t>
              </a:r>
              <a:r>
                <a:rPr lang="en-US" sz="1100" dirty="0">
                  <a:solidFill>
                    <a:schemeClr val="tx2"/>
                  </a:solidFill>
                </a:rPr>
                <a:t>years </a:t>
              </a:r>
              <a:r>
                <a:rPr lang="en-US" sz="1100" dirty="0" smtClean="0">
                  <a:solidFill>
                    <a:schemeClr val="tx2"/>
                  </a:solidFill>
                </a:rPr>
                <a:t>warranty</a:t>
              </a:r>
            </a:p>
            <a:p>
              <a:pPr marL="685794" lvl="1" indent="-228594">
                <a:spcAft>
                  <a:spcPts val="267"/>
                </a:spcAft>
                <a:buClr>
                  <a:schemeClr val="tx2"/>
                </a:buClr>
                <a:buFont typeface="Arial" panose="020B0604020202020204" pitchFamily="34" charset="0"/>
                <a:buChar char="•"/>
              </a:pPr>
              <a:r>
                <a:rPr lang="en-US" sz="1100" dirty="0" smtClean="0">
                  <a:solidFill>
                    <a:schemeClr val="tx2"/>
                  </a:solidFill>
                </a:rPr>
                <a:t>Advance </a:t>
              </a:r>
              <a:r>
                <a:rPr lang="en-US" sz="1100" dirty="0">
                  <a:solidFill>
                    <a:schemeClr val="tx2"/>
                  </a:solidFill>
                </a:rPr>
                <a:t>exchange service </a:t>
              </a:r>
            </a:p>
            <a:p>
              <a:pPr marL="228594" indent="-228594">
                <a:spcAft>
                  <a:spcPts val="533"/>
                </a:spcAft>
                <a:buClr>
                  <a:schemeClr val="tx2"/>
                </a:buClr>
                <a:buFont typeface="Arial" panose="020B0604020202020204" pitchFamily="34" charset="0"/>
                <a:buChar char="•"/>
              </a:pPr>
              <a:r>
                <a:rPr lang="en-US" sz="1200" b="1" dirty="0">
                  <a:solidFill>
                    <a:schemeClr val="tx2"/>
                  </a:solidFill>
                </a:rPr>
                <a:t>Logitech Group </a:t>
              </a:r>
              <a:r>
                <a:rPr lang="en-US" sz="1200" b="1" dirty="0" err="1" smtClean="0">
                  <a:solidFill>
                    <a:schemeClr val="tx2"/>
                  </a:solidFill>
                </a:rPr>
                <a:t>ConferenceCam</a:t>
              </a:r>
              <a:endParaRPr lang="en-US" sz="1200" b="1" dirty="0">
                <a:solidFill>
                  <a:schemeClr val="tx2"/>
                </a:solidFill>
              </a:endParaRPr>
            </a:p>
            <a:p>
              <a:pPr marL="228594" indent="-228594">
                <a:spcAft>
                  <a:spcPts val="533"/>
                </a:spcAft>
                <a:buClr>
                  <a:schemeClr val="tx2"/>
                </a:buClr>
                <a:buFont typeface="Arial" panose="020B0604020202020204" pitchFamily="34" charset="0"/>
                <a:buChar char="•"/>
              </a:pPr>
              <a:r>
                <a:rPr lang="en-US" sz="1200" b="1" dirty="0" smtClean="0">
                  <a:solidFill>
                    <a:schemeClr val="tx2"/>
                  </a:solidFill>
                </a:rPr>
                <a:t>Chief </a:t>
              </a:r>
              <a:r>
                <a:rPr lang="en-US" sz="1200" b="1" dirty="0">
                  <a:solidFill>
                    <a:schemeClr val="tx2"/>
                  </a:solidFill>
                </a:rPr>
                <a:t>Mobile </a:t>
              </a:r>
              <a:r>
                <a:rPr lang="en-US" sz="1200" b="1" dirty="0" smtClean="0">
                  <a:solidFill>
                    <a:schemeClr val="tx2"/>
                  </a:solidFill>
                </a:rPr>
                <a:t>Cart</a:t>
              </a:r>
              <a:endParaRPr lang="en-US" sz="1200" dirty="0">
                <a:solidFill>
                  <a:schemeClr val="tx2"/>
                </a:solidFill>
              </a:endParaRPr>
            </a:p>
          </p:txBody>
        </p:sp>
      </p:grpSp>
      <p:pic>
        <p:nvPicPr>
          <p:cNvPr id="22" name="Picture 21"/>
          <p:cNvPicPr>
            <a:picLocks noChangeAspect="1"/>
          </p:cNvPicPr>
          <p:nvPr/>
        </p:nvPicPr>
        <p:blipFill rotWithShape="1">
          <a:blip r:embed="rId14"/>
          <a:srcRect t="6760" r="6375"/>
          <a:stretch/>
        </p:blipFill>
        <p:spPr>
          <a:xfrm>
            <a:off x="10002089" y="5430125"/>
            <a:ext cx="799032" cy="1123421"/>
          </a:xfrm>
          <a:prstGeom prst="rect">
            <a:avLst/>
          </a:prstGeom>
        </p:spPr>
      </p:pic>
      <p:pic>
        <p:nvPicPr>
          <p:cNvPr id="35" name="Picture 34"/>
          <p:cNvPicPr>
            <a:picLocks noChangeAspect="1"/>
          </p:cNvPicPr>
          <p:nvPr/>
        </p:nvPicPr>
        <p:blipFill rotWithShape="1">
          <a:blip r:embed="rId15"/>
          <a:srcRect b="22195"/>
          <a:stretch/>
        </p:blipFill>
        <p:spPr>
          <a:xfrm>
            <a:off x="195571" y="1526733"/>
            <a:ext cx="2037092" cy="1584960"/>
          </a:xfrm>
          <a:prstGeom prst="rect">
            <a:avLst/>
          </a:prstGeom>
        </p:spPr>
      </p:pic>
      <p:sp>
        <p:nvSpPr>
          <p:cNvPr id="26" name="TextBox 1">
            <a:hlinkClick r:id="rId16"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3505400222"/>
      </p:ext>
    </p:extLst>
  </p:cSld>
  <p:clrMapOvr>
    <a:masterClrMapping/>
  </p:clrMapOvr>
  <p:transition spd="med">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Dell Professional Projectors</a:t>
            </a:r>
            <a:endParaRPr lang="en-US" dirty="0"/>
          </a:p>
        </p:txBody>
      </p:sp>
      <p:sp>
        <p:nvSpPr>
          <p:cNvPr id="14" name="Rectangle 13"/>
          <p:cNvSpPr/>
          <p:nvPr/>
        </p:nvSpPr>
        <p:spPr>
          <a:xfrm>
            <a:off x="285227" y="863718"/>
            <a:ext cx="11507350" cy="553994"/>
          </a:xfrm>
          <a:prstGeom prst="rect">
            <a:avLst/>
          </a:prstGeom>
        </p:spPr>
        <p:txBody>
          <a:bodyPr wrap="square" lIns="121917" tIns="60958" rIns="121917" bIns="60958">
            <a:spAutoFit/>
          </a:bodyPr>
          <a:lstStyle/>
          <a:p>
            <a:r>
              <a:rPr lang="en-US" sz="1400" dirty="0">
                <a:solidFill>
                  <a:schemeClr val="bg2"/>
                </a:solidFill>
                <a:latin typeface="Arial" panose="020B0604020202020204" pitchFamily="34" charset="0"/>
                <a:cs typeface="Arial" panose="020B0604020202020204" pitchFamily="34" charset="0"/>
              </a:rPr>
              <a:t>Dell Projectors have essential features for both high quality and reliable performance, allowing you to maximize visual impact while minimizing budget impact.</a:t>
            </a:r>
          </a:p>
        </p:txBody>
      </p:sp>
      <p:graphicFrame>
        <p:nvGraphicFramePr>
          <p:cNvPr id="21" name="Table 43"/>
          <p:cNvGraphicFramePr>
            <a:graphicFrameLocks noGrp="1"/>
          </p:cNvGraphicFramePr>
          <p:nvPr>
            <p:extLst/>
          </p:nvPr>
        </p:nvGraphicFramePr>
        <p:xfrm>
          <a:off x="521000" y="2542402"/>
          <a:ext cx="11000440" cy="2746416"/>
        </p:xfrm>
        <a:graphic>
          <a:graphicData uri="http://schemas.openxmlformats.org/drawingml/2006/table">
            <a:tbl>
              <a:tblPr firstRow="1" bandRow="1">
                <a:tableStyleId>{2D5ABB26-0587-4C30-8999-92F81FD0307C}</a:tableStyleId>
              </a:tblPr>
              <a:tblGrid>
                <a:gridCol w="1390794"/>
                <a:gridCol w="1844681"/>
                <a:gridCol w="1929791"/>
                <a:gridCol w="1938603"/>
                <a:gridCol w="1903355"/>
                <a:gridCol w="1993216"/>
              </a:tblGrid>
              <a:tr h="329669">
                <a:tc>
                  <a:txBody>
                    <a:bodyPr/>
                    <a:lstStyle/>
                    <a:p>
                      <a:r>
                        <a:rPr lang="en-US" sz="1100" b="1" dirty="0" smtClean="0">
                          <a:solidFill>
                            <a:schemeClr val="bg2"/>
                          </a:solidFill>
                          <a:latin typeface="Arial" panose="020B0604020202020204" pitchFamily="34" charset="0"/>
                          <a:cs typeface="Arial" panose="020B0604020202020204" pitchFamily="34" charset="0"/>
                        </a:rPr>
                        <a:t>Lumens:</a:t>
                      </a:r>
                    </a:p>
                  </a:txBody>
                  <a:tcPr>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bg2"/>
                          </a:solidFill>
                          <a:latin typeface="Arial" panose="020B0604020202020204" pitchFamily="34" charset="0"/>
                          <a:ea typeface="+mn-ea"/>
                          <a:cs typeface="Arial" panose="020B0604020202020204" pitchFamily="34" charset="0"/>
                        </a:rPr>
                        <a:t>3000 ANSI Lumens (Max.)</a:t>
                      </a:r>
                      <a:endParaRPr lang="en-US" sz="1000" dirty="0">
                        <a:solidFill>
                          <a:schemeClr val="bg2"/>
                        </a:solidFill>
                        <a:latin typeface="Arial" panose="020B0604020202020204" pitchFamily="34" charset="0"/>
                        <a:cs typeface="Arial" panose="020B0604020202020204" pitchFamily="34" charset="0"/>
                      </a:endParaRPr>
                    </a:p>
                  </a:txBody>
                  <a:tcPr marL="45720" marR="457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bg2"/>
                          </a:solidFill>
                          <a:latin typeface="Arial" panose="020B0604020202020204" pitchFamily="34" charset="0"/>
                          <a:ea typeface="+mn-ea"/>
                          <a:cs typeface="Arial" panose="020B0604020202020204" pitchFamily="34" charset="0"/>
                        </a:rPr>
                        <a:t>3800 ANSI Lumens (Max.)</a:t>
                      </a:r>
                      <a:endParaRPr lang="en-US" sz="1000" dirty="0">
                        <a:solidFill>
                          <a:schemeClr val="bg2"/>
                        </a:solidFill>
                        <a:latin typeface="Arial" panose="020B0604020202020204" pitchFamily="34" charset="0"/>
                        <a:cs typeface="Arial" panose="020B0604020202020204" pitchFamily="34" charset="0"/>
                      </a:endParaRPr>
                    </a:p>
                  </a:txBody>
                  <a:tcPr marL="45720" marR="457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bg2"/>
                          </a:solidFill>
                          <a:latin typeface="Arial" panose="020B0604020202020204" pitchFamily="34" charset="0"/>
                          <a:ea typeface="+mn-ea"/>
                          <a:cs typeface="Arial" panose="020B0604020202020204" pitchFamily="34" charset="0"/>
                        </a:rPr>
                        <a:t>3800 ANSI Lumens (Max.)</a:t>
                      </a:r>
                      <a:endParaRPr lang="en-US" sz="1000" dirty="0">
                        <a:solidFill>
                          <a:schemeClr val="bg2"/>
                        </a:solidFill>
                        <a:latin typeface="Arial" panose="020B0604020202020204" pitchFamily="34" charset="0"/>
                        <a:cs typeface="Arial" panose="020B0604020202020204" pitchFamily="34" charset="0"/>
                      </a:endParaRPr>
                    </a:p>
                  </a:txBody>
                  <a:tcPr marL="45720" marR="457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3000 ANSI Lumens (Max.)</a:t>
                      </a:r>
                    </a:p>
                  </a:txBody>
                  <a:tcPr marL="45720" marR="457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bg2"/>
                          </a:solidFill>
                          <a:latin typeface="Arial" panose="020B0604020202020204" pitchFamily="34" charset="0"/>
                          <a:ea typeface="+mn-ea"/>
                          <a:cs typeface="Arial" panose="020B0604020202020204" pitchFamily="34" charset="0"/>
                        </a:rPr>
                        <a:t>3200 ANSI Lumens (Max.)</a:t>
                      </a:r>
                      <a:endParaRPr lang="en-US" sz="1000" dirty="0" smtClean="0">
                        <a:solidFill>
                          <a:schemeClr val="bg2"/>
                        </a:solidFill>
                        <a:latin typeface="Arial" panose="020B0604020202020204" pitchFamily="34" charset="0"/>
                        <a:cs typeface="Arial" panose="020B0604020202020204" pitchFamily="34" charset="0"/>
                      </a:endParaRPr>
                    </a:p>
                  </a:txBody>
                  <a:tcPr marL="45720" marR="45720">
                    <a:solidFill>
                      <a:srgbClr val="AAAAAA"/>
                    </a:solidFill>
                  </a:tcPr>
                </a:tc>
              </a:tr>
              <a:tr h="3183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Resolution:</a:t>
                      </a:r>
                    </a:p>
                  </a:txBody>
                  <a:tcPr/>
                </a:tc>
                <a:tc>
                  <a:txBody>
                    <a:bodyPr/>
                    <a:lstStyle/>
                    <a:p>
                      <a:r>
                        <a:rPr lang="en-US" sz="1000" dirty="0" smtClean="0">
                          <a:solidFill>
                            <a:schemeClr val="bg2"/>
                          </a:solidFill>
                          <a:latin typeface="Arial" panose="020B0604020202020204" pitchFamily="34" charset="0"/>
                          <a:cs typeface="Arial" panose="020B0604020202020204" pitchFamily="34" charset="0"/>
                        </a:rPr>
                        <a:t>1024 x 768 (XGA)</a:t>
                      </a:r>
                    </a:p>
                  </a:txBody>
                  <a:tcPr marL="45720" marR="45720"/>
                </a:tc>
                <a:tc>
                  <a:txBody>
                    <a:bodyPr/>
                    <a:lstStyle/>
                    <a:p>
                      <a:r>
                        <a:rPr lang="en-US" sz="1000" dirty="0" smtClean="0">
                          <a:solidFill>
                            <a:schemeClr val="bg2"/>
                          </a:solidFill>
                          <a:latin typeface="Arial" panose="020B0604020202020204" pitchFamily="34" charset="0"/>
                          <a:cs typeface="Arial" panose="020B0604020202020204" pitchFamily="34" charset="0"/>
                        </a:rPr>
                        <a:t>1024 x 768 (XGA)</a:t>
                      </a:r>
                    </a:p>
                  </a:txBody>
                  <a:tcPr marL="45720" marR="45720"/>
                </a:tc>
                <a:tc>
                  <a:txBody>
                    <a:bodyPr/>
                    <a:lstStyle/>
                    <a:p>
                      <a:r>
                        <a:rPr lang="en-US" sz="1000" dirty="0" smtClean="0">
                          <a:solidFill>
                            <a:schemeClr val="bg2"/>
                          </a:solidFill>
                          <a:latin typeface="Arial" panose="020B0604020202020204" pitchFamily="34" charset="0"/>
                          <a:cs typeface="Arial" panose="020B0604020202020204" pitchFamily="34" charset="0"/>
                        </a:rPr>
                        <a:t>1280 x 800 (WXGA)</a:t>
                      </a:r>
                    </a:p>
                  </a:txBody>
                  <a:tcPr marL="45720" marR="45720"/>
                </a:tc>
                <a:tc>
                  <a:txBody>
                    <a:bodyPr/>
                    <a:lstStyle/>
                    <a:p>
                      <a:r>
                        <a:rPr lang="en-US" sz="1000" dirty="0" smtClean="0">
                          <a:solidFill>
                            <a:schemeClr val="bg2"/>
                          </a:solidFill>
                        </a:rPr>
                        <a:t>1920 x 1080 (Full HD, 1080p)</a:t>
                      </a:r>
                      <a:endParaRPr lang="en-US" sz="1000" dirty="0" smtClean="0">
                        <a:solidFill>
                          <a:schemeClr val="bg2"/>
                        </a:solidFill>
                        <a:latin typeface="Arial" panose="020B0604020202020204" pitchFamily="34" charset="0"/>
                        <a:cs typeface="Arial" panose="020B0604020202020204" pitchFamily="34" charset="0"/>
                      </a:endParaRPr>
                    </a:p>
                  </a:txBody>
                  <a:tcPr marL="45720" marR="45720"/>
                </a:tc>
                <a:tc>
                  <a:txBody>
                    <a:bodyPr/>
                    <a:lstStyle/>
                    <a:p>
                      <a:r>
                        <a:rPr lang="en-US" sz="1000" dirty="0" smtClean="0">
                          <a:solidFill>
                            <a:schemeClr val="bg2"/>
                          </a:solidFill>
                          <a:latin typeface="Arial" panose="020B0604020202020204" pitchFamily="34" charset="0"/>
                          <a:cs typeface="Arial" panose="020B0604020202020204" pitchFamily="34" charset="0"/>
                        </a:rPr>
                        <a:t>800 x 600 (SVGA)</a:t>
                      </a:r>
                    </a:p>
                  </a:txBody>
                  <a:tcPr marL="45720" marR="45720"/>
                </a:tc>
              </a:tr>
              <a:tr h="471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Contrast ratio:</a:t>
                      </a:r>
                    </a:p>
                  </a:txBody>
                  <a:tcPr>
                    <a:solidFill>
                      <a:srgbClr val="AAAAAA"/>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2100:1 typical </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(Full On/Full Off)</a:t>
                      </a:r>
                      <a:endParaRPr lang="en-US" sz="1000" dirty="0">
                        <a:solidFill>
                          <a:schemeClr val="bg2"/>
                        </a:solidFill>
                        <a:latin typeface="Arial" panose="020B0604020202020204" pitchFamily="34" charset="0"/>
                        <a:cs typeface="Arial" panose="020B0604020202020204" pitchFamily="34" charset="0"/>
                      </a:endParaRPr>
                    </a:p>
                  </a:txBody>
                  <a:tcPr marL="45720" marR="45720">
                    <a:solidFill>
                      <a:srgbClr val="AAAAAA"/>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2200:1 typical </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(Full On/Full Off)</a:t>
                      </a:r>
                      <a:endParaRPr lang="en-US" sz="1000" dirty="0">
                        <a:solidFill>
                          <a:schemeClr val="bg2"/>
                        </a:solidFill>
                        <a:latin typeface="Arial" panose="020B0604020202020204" pitchFamily="34" charset="0"/>
                        <a:cs typeface="Arial" panose="020B0604020202020204" pitchFamily="34" charset="0"/>
                      </a:endParaRPr>
                    </a:p>
                  </a:txBody>
                  <a:tcPr marL="45720" marR="45720">
                    <a:solidFill>
                      <a:srgbClr val="AAAAAA"/>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2200:1 typical (Native)</a:t>
                      </a:r>
                    </a:p>
                    <a:p>
                      <a:r>
                        <a:rPr lang="en-US" sz="1000" dirty="0" smtClean="0">
                          <a:solidFill>
                            <a:schemeClr val="bg2"/>
                          </a:solidFill>
                          <a:latin typeface="Arial" panose="020B0604020202020204" pitchFamily="34" charset="0"/>
                          <a:cs typeface="Arial" panose="020B0604020202020204" pitchFamily="34" charset="0"/>
                        </a:rPr>
                        <a:t>10,000:1</a:t>
                      </a:r>
                      <a:r>
                        <a:rPr lang="en-US" sz="1000" baseline="0" dirty="0" smtClean="0">
                          <a:solidFill>
                            <a:schemeClr val="bg2"/>
                          </a:solidFill>
                          <a:latin typeface="Arial" panose="020B0604020202020204" pitchFamily="34" charset="0"/>
                          <a:cs typeface="Arial" panose="020B0604020202020204" pitchFamily="34" charset="0"/>
                        </a:rPr>
                        <a:t> (High Contrast Mode)</a:t>
                      </a:r>
                      <a:endParaRPr lang="en-US" sz="1000" dirty="0">
                        <a:solidFill>
                          <a:schemeClr val="bg2"/>
                        </a:solidFill>
                        <a:latin typeface="Arial" panose="020B0604020202020204" pitchFamily="34" charset="0"/>
                        <a:cs typeface="Arial" panose="020B0604020202020204" pitchFamily="34" charset="0"/>
                      </a:endParaRPr>
                    </a:p>
                  </a:txBody>
                  <a:tcPr marL="45720" marR="45720">
                    <a:solidFill>
                      <a:srgbClr val="AAAAAA"/>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2000:1 (Native)</a:t>
                      </a:r>
                    </a:p>
                  </a:txBody>
                  <a:tcPr marL="45720" marR="45720">
                    <a:solidFill>
                      <a:srgbClr val="AAAAAA"/>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2,200:1 typical</a:t>
                      </a:r>
                    </a:p>
                    <a:p>
                      <a:r>
                        <a:rPr lang="en-US" sz="1000" dirty="0" smtClean="0">
                          <a:solidFill>
                            <a:schemeClr val="bg2"/>
                          </a:solidFill>
                          <a:latin typeface="Arial" panose="020B0604020202020204" pitchFamily="34" charset="0"/>
                          <a:cs typeface="Arial" panose="020B0604020202020204" pitchFamily="34" charset="0"/>
                        </a:rPr>
                        <a:t>(Full On/Full Off)</a:t>
                      </a:r>
                    </a:p>
                  </a:txBody>
                  <a:tcPr marL="45720" marR="45720">
                    <a:solidFill>
                      <a:srgbClr val="AAAAAA"/>
                    </a:solidFill>
                  </a:tcPr>
                </a:tc>
              </a:tr>
              <a:tr h="277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Aspect ratio: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4:3</a:t>
                      </a:r>
                    </a:p>
                  </a:txBody>
                  <a:tcPr marL="45720" marR="457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4:3</a:t>
                      </a:r>
                    </a:p>
                  </a:txBody>
                  <a:tcPr marL="45720" marR="457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16:10</a:t>
                      </a:r>
                    </a:p>
                  </a:txBody>
                  <a:tcPr marL="45720" marR="45720"/>
                </a:tc>
                <a:tc>
                  <a:txBody>
                    <a:bodyPr/>
                    <a:lstStyle/>
                    <a:p>
                      <a:r>
                        <a:rPr lang="en-US" sz="1000" dirty="0" smtClean="0">
                          <a:solidFill>
                            <a:schemeClr val="bg2"/>
                          </a:solidFill>
                          <a:latin typeface="Arial" panose="020B0604020202020204" pitchFamily="34" charset="0"/>
                          <a:cs typeface="Arial" panose="020B0604020202020204" pitchFamily="34" charset="0"/>
                        </a:rPr>
                        <a:t>16:9</a:t>
                      </a:r>
                      <a:endParaRPr lang="en-US" sz="1000" dirty="0">
                        <a:solidFill>
                          <a:schemeClr val="bg2"/>
                        </a:solidFill>
                        <a:latin typeface="Arial" panose="020B0604020202020204" pitchFamily="34" charset="0"/>
                        <a:cs typeface="Arial" panose="020B0604020202020204" pitchFamily="34" charset="0"/>
                      </a:endParaRPr>
                    </a:p>
                  </a:txBody>
                  <a:tcPr marL="45720" marR="45720"/>
                </a:tc>
                <a:tc>
                  <a:txBody>
                    <a:bodyPr/>
                    <a:lstStyle/>
                    <a:p>
                      <a:r>
                        <a:rPr lang="en-US" sz="1000" dirty="0" smtClean="0">
                          <a:solidFill>
                            <a:schemeClr val="bg2"/>
                          </a:solidFill>
                          <a:latin typeface="Arial" panose="020B0604020202020204" pitchFamily="34" charset="0"/>
                          <a:cs typeface="Arial" panose="020B0604020202020204" pitchFamily="34" charset="0"/>
                        </a:rPr>
                        <a:t>4:3</a:t>
                      </a:r>
                      <a:endParaRPr lang="en-US" sz="1000" dirty="0">
                        <a:solidFill>
                          <a:schemeClr val="bg2"/>
                        </a:solidFill>
                        <a:latin typeface="Arial" panose="020B0604020202020204" pitchFamily="34" charset="0"/>
                        <a:cs typeface="Arial" panose="020B0604020202020204" pitchFamily="34" charset="0"/>
                      </a:endParaRPr>
                    </a:p>
                  </a:txBody>
                  <a:tcPr marL="45720" marR="45720"/>
                </a:tc>
              </a:tr>
              <a:tr h="5017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Projection screen size:</a:t>
                      </a:r>
                    </a:p>
                  </a:txBody>
                  <a:tcPr anchor="ctr">
                    <a:solidFill>
                      <a:srgbClr val="AAAAAA"/>
                    </a:solidFill>
                  </a:tcPr>
                </a:tc>
                <a:tc>
                  <a:txBody>
                    <a:bodyPr/>
                    <a:lstStyle/>
                    <a:p>
                      <a:r>
                        <a:rPr lang="pt-BR" sz="1000" dirty="0" smtClean="0">
                          <a:solidFill>
                            <a:schemeClr val="bg2"/>
                          </a:solidFill>
                          <a:latin typeface="Arial" panose="020B0604020202020204" pitchFamily="34" charset="0"/>
                          <a:cs typeface="Arial" panose="020B0604020202020204" pitchFamily="34" charset="0"/>
                        </a:rPr>
                        <a:t>30.8“~307” (0.78m~7.80m) (diagonal)</a:t>
                      </a:r>
                    </a:p>
                  </a:txBody>
                  <a:tcPr marL="45720" marR="45720" anchor="ctr">
                    <a:solidFill>
                      <a:srgbClr val="AAAAAA"/>
                    </a:solidFill>
                  </a:tcPr>
                </a:tc>
                <a:tc>
                  <a:txBody>
                    <a:bodyPr/>
                    <a:lstStyle/>
                    <a:p>
                      <a:r>
                        <a:rPr lang="pt-BR" sz="1000" dirty="0" smtClean="0">
                          <a:solidFill>
                            <a:schemeClr val="bg2"/>
                          </a:solidFill>
                          <a:latin typeface="Arial" panose="020B0604020202020204" pitchFamily="34" charset="0"/>
                          <a:cs typeface="Arial" panose="020B0604020202020204" pitchFamily="34" charset="0"/>
                        </a:rPr>
                        <a:t>30.8“~307” (0.78m~7.80m) </a:t>
                      </a:r>
                      <a:br>
                        <a:rPr lang="pt-BR" sz="1000" dirty="0" smtClean="0">
                          <a:solidFill>
                            <a:schemeClr val="bg2"/>
                          </a:solidFill>
                          <a:latin typeface="Arial" panose="020B0604020202020204" pitchFamily="34" charset="0"/>
                          <a:cs typeface="Arial" panose="020B0604020202020204" pitchFamily="34" charset="0"/>
                        </a:rPr>
                      </a:br>
                      <a:r>
                        <a:rPr lang="pt-BR" sz="1000" dirty="0" smtClean="0">
                          <a:solidFill>
                            <a:schemeClr val="bg2"/>
                          </a:solidFill>
                          <a:latin typeface="Arial" panose="020B0604020202020204" pitchFamily="34" charset="0"/>
                          <a:cs typeface="Arial" panose="020B0604020202020204" pitchFamily="34" charset="0"/>
                        </a:rPr>
                        <a:t>(diagonal)</a:t>
                      </a:r>
                    </a:p>
                  </a:txBody>
                  <a:tcPr marL="45720" marR="45720" anchor="ctr">
                    <a:solidFill>
                      <a:srgbClr val="AAAAAA"/>
                    </a:solidFill>
                  </a:tcPr>
                </a:tc>
                <a:tc>
                  <a:txBody>
                    <a:bodyPr/>
                    <a:lstStyle/>
                    <a:p>
                      <a:r>
                        <a:rPr lang="pt-BR" sz="1000" dirty="0" smtClean="0">
                          <a:solidFill>
                            <a:schemeClr val="bg2"/>
                          </a:solidFill>
                          <a:latin typeface="Arial" panose="020B0604020202020204" pitchFamily="34" charset="0"/>
                          <a:cs typeface="Arial" panose="020B0604020202020204" pitchFamily="34" charset="0"/>
                        </a:rPr>
                        <a:t>36.2“~362.7” (0.92m~9.2m) </a:t>
                      </a:r>
                      <a:br>
                        <a:rPr lang="pt-BR" sz="1000" dirty="0" smtClean="0">
                          <a:solidFill>
                            <a:schemeClr val="bg2"/>
                          </a:solidFill>
                          <a:latin typeface="Arial" panose="020B0604020202020204" pitchFamily="34" charset="0"/>
                          <a:cs typeface="Arial" panose="020B0604020202020204" pitchFamily="34" charset="0"/>
                        </a:rPr>
                      </a:br>
                      <a:r>
                        <a:rPr lang="pt-BR" sz="1000" dirty="0" smtClean="0">
                          <a:solidFill>
                            <a:schemeClr val="bg2"/>
                          </a:solidFill>
                          <a:latin typeface="Arial" panose="020B0604020202020204" pitchFamily="34" charset="0"/>
                          <a:cs typeface="Arial" panose="020B0604020202020204" pitchFamily="34" charset="0"/>
                        </a:rPr>
                        <a:t>(diagonal)</a:t>
                      </a:r>
                    </a:p>
                  </a:txBody>
                  <a:tcPr marL="45720" marR="45720" anchor="ctr">
                    <a:solidFill>
                      <a:srgbClr val="AAAAAA"/>
                    </a:solidFill>
                  </a:tcPr>
                </a:tc>
                <a:tc>
                  <a:txBody>
                    <a:bodyPr/>
                    <a:lstStyle/>
                    <a:p>
                      <a:r>
                        <a:rPr lang="pt-BR" sz="1000" dirty="0" smtClean="0">
                          <a:solidFill>
                            <a:schemeClr val="bg2"/>
                          </a:solidFill>
                          <a:latin typeface="Arial" panose="020B0604020202020204" pitchFamily="34" charset="0"/>
                          <a:cs typeface="Arial" panose="020B0604020202020204" pitchFamily="34" charset="0"/>
                        </a:rPr>
                        <a:t>33.5"~305" (0.85m~7.75m)</a:t>
                      </a:r>
                      <a:br>
                        <a:rPr lang="pt-BR" sz="1000" dirty="0" smtClean="0">
                          <a:solidFill>
                            <a:schemeClr val="bg2"/>
                          </a:solidFill>
                          <a:latin typeface="Arial" panose="020B0604020202020204" pitchFamily="34" charset="0"/>
                          <a:cs typeface="Arial" panose="020B0604020202020204" pitchFamily="34" charset="0"/>
                        </a:rPr>
                      </a:br>
                      <a:r>
                        <a:rPr lang="pt-BR" sz="1000" dirty="0" smtClean="0">
                          <a:solidFill>
                            <a:schemeClr val="bg2"/>
                          </a:solidFill>
                          <a:latin typeface="Arial" panose="020B0604020202020204" pitchFamily="34" charset="0"/>
                          <a:cs typeface="Arial" panose="020B0604020202020204" pitchFamily="34" charset="0"/>
                        </a:rPr>
                        <a:t>(diagonal)</a:t>
                      </a:r>
                    </a:p>
                  </a:txBody>
                  <a:tcPr marL="45720" marR="45720" anchor="ctr">
                    <a:solidFill>
                      <a:srgbClr val="AAAAAA"/>
                    </a:solidFill>
                  </a:tcPr>
                </a:tc>
                <a:tc>
                  <a:txBody>
                    <a:bodyPr/>
                    <a:lstStyle/>
                    <a:p>
                      <a:r>
                        <a:rPr lang="pt-BR" sz="1000" dirty="0" smtClean="0">
                          <a:solidFill>
                            <a:schemeClr val="bg2"/>
                          </a:solidFill>
                          <a:latin typeface="Arial" panose="020B0604020202020204" pitchFamily="34" charset="0"/>
                          <a:cs typeface="Arial" panose="020B0604020202020204" pitchFamily="34" charset="0"/>
                        </a:rPr>
                        <a:t>27.5”~252.4” (0.69m~6.41m)</a:t>
                      </a:r>
                    </a:p>
                    <a:p>
                      <a:r>
                        <a:rPr lang="pt-BR" sz="1000" dirty="0" smtClean="0">
                          <a:solidFill>
                            <a:schemeClr val="bg2"/>
                          </a:solidFill>
                          <a:latin typeface="Arial" panose="020B0604020202020204" pitchFamily="34" charset="0"/>
                          <a:cs typeface="Arial" panose="020B0604020202020204" pitchFamily="34" charset="0"/>
                        </a:rPr>
                        <a:t>(diagonal)</a:t>
                      </a:r>
                    </a:p>
                  </a:txBody>
                  <a:tcPr marL="45720" marR="45720" anchor="ctr">
                    <a:solidFill>
                      <a:srgbClr val="AAAAAA"/>
                    </a:solidFill>
                  </a:tcP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Dimensions:</a:t>
                      </a:r>
                      <a:br>
                        <a:rPr lang="en-US" sz="1100" b="1" dirty="0" smtClean="0">
                          <a:solidFill>
                            <a:schemeClr val="bg2"/>
                          </a:solidFill>
                          <a:latin typeface="Arial" panose="020B0604020202020204" pitchFamily="34" charset="0"/>
                          <a:cs typeface="Arial" panose="020B0604020202020204" pitchFamily="34" charset="0"/>
                        </a:rPr>
                      </a:br>
                      <a:r>
                        <a:rPr lang="en-US" sz="1100" b="1" dirty="0" smtClean="0">
                          <a:solidFill>
                            <a:schemeClr val="bg2"/>
                          </a:solidFill>
                          <a:latin typeface="Arial" panose="020B0604020202020204" pitchFamily="34" charset="0"/>
                          <a:cs typeface="Arial" panose="020B0604020202020204" pitchFamily="34" charset="0"/>
                        </a:rPr>
                        <a:t>(W x H x D)</a:t>
                      </a:r>
                    </a:p>
                  </a:txBody>
                  <a:tcPr anchor="ctr"/>
                </a:tc>
                <a:tc>
                  <a:txBody>
                    <a:bodyPr/>
                    <a:lstStyle/>
                    <a:p>
                      <a:r>
                        <a:rPr lang="en-US" sz="1000" dirty="0" smtClean="0">
                          <a:solidFill>
                            <a:schemeClr val="bg2"/>
                          </a:solidFill>
                          <a:latin typeface="Arial" panose="020B0604020202020204" pitchFamily="34" charset="0"/>
                          <a:cs typeface="Arial" panose="020B0604020202020204" pitchFamily="34" charset="0"/>
                        </a:rPr>
                        <a:t>11.68” x 3.46” x 7.96”  </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(296.5 x 87.9 x 202mm)</a:t>
                      </a:r>
                    </a:p>
                  </a:txBody>
                  <a:tcPr marL="45720" marR="45720" anchor="ctr"/>
                </a:tc>
                <a:tc>
                  <a:txBody>
                    <a:bodyPr/>
                    <a:lstStyle/>
                    <a:p>
                      <a:r>
                        <a:rPr lang="en-US" sz="1000" dirty="0" smtClean="0">
                          <a:solidFill>
                            <a:schemeClr val="bg2"/>
                          </a:solidFill>
                          <a:latin typeface="Arial" panose="020B0604020202020204" pitchFamily="34" charset="0"/>
                          <a:cs typeface="Arial" panose="020B0604020202020204" pitchFamily="34" charset="0"/>
                        </a:rPr>
                        <a:t>11.68” x 3.46” x 7.96”</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(296.5 x 87.9 x 202mm)</a:t>
                      </a:r>
                    </a:p>
                  </a:txBody>
                  <a:tcPr marL="45720" marR="45720" anchor="ctr"/>
                </a:tc>
                <a:tc>
                  <a:txBody>
                    <a:bodyPr/>
                    <a:lstStyle/>
                    <a:p>
                      <a:r>
                        <a:rPr lang="en-US" sz="1000" dirty="0" smtClean="0">
                          <a:solidFill>
                            <a:schemeClr val="bg2"/>
                          </a:solidFill>
                          <a:latin typeface="Arial" panose="020B0604020202020204" pitchFamily="34" charset="0"/>
                          <a:cs typeface="Arial" panose="020B0604020202020204" pitchFamily="34" charset="0"/>
                        </a:rPr>
                        <a:t>12.6” x 3.74” x 9.84”</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(320 x 95 x 250mm)</a:t>
                      </a:r>
                    </a:p>
                  </a:txBody>
                  <a:tcPr marL="45720" marR="45720" anchor="ctr"/>
                </a:tc>
                <a:tc>
                  <a:txBody>
                    <a:bodyPr/>
                    <a:lstStyle/>
                    <a:p>
                      <a:r>
                        <a:rPr lang="en-US" sz="1000" dirty="0" smtClean="0">
                          <a:solidFill>
                            <a:schemeClr val="bg2"/>
                          </a:solidFill>
                          <a:latin typeface="Arial" panose="020B0604020202020204" pitchFamily="34" charset="0"/>
                          <a:cs typeface="Arial" panose="020B0604020202020204" pitchFamily="34" charset="0"/>
                        </a:rPr>
                        <a:t>12.38” x 3.45” x 8.8” </a:t>
                      </a:r>
                    </a:p>
                    <a:p>
                      <a:r>
                        <a:rPr lang="en-US" sz="1000" dirty="0" smtClean="0">
                          <a:solidFill>
                            <a:schemeClr val="bg2"/>
                          </a:solidFill>
                          <a:latin typeface="Arial" panose="020B0604020202020204" pitchFamily="34" charset="0"/>
                          <a:cs typeface="Arial" panose="020B0604020202020204" pitchFamily="34" charset="0"/>
                        </a:rPr>
                        <a:t>(314.4 x 86.7 x 223.5mm)</a:t>
                      </a:r>
                    </a:p>
                  </a:txBody>
                  <a:tcPr marL="45720" marR="45720" anchor="ctr"/>
                </a:tc>
                <a:tc>
                  <a:txBody>
                    <a:bodyPr/>
                    <a:lstStyle/>
                    <a:p>
                      <a:r>
                        <a:rPr lang="en-US" sz="1000" dirty="0" smtClean="0">
                          <a:solidFill>
                            <a:schemeClr val="bg2"/>
                          </a:solidFill>
                          <a:latin typeface="Arial" panose="020B0604020202020204" pitchFamily="34" charset="0"/>
                          <a:cs typeface="Arial" panose="020B0604020202020204" pitchFamily="34" charset="0"/>
                        </a:rPr>
                        <a:t>12.38” x 8.8” x 3.45”</a:t>
                      </a:r>
                    </a:p>
                    <a:p>
                      <a:r>
                        <a:rPr lang="en-US" sz="1000" dirty="0" smtClean="0">
                          <a:solidFill>
                            <a:schemeClr val="bg2"/>
                          </a:solidFill>
                          <a:latin typeface="Arial" panose="020B0604020202020204" pitchFamily="34" charset="0"/>
                          <a:cs typeface="Arial" panose="020B0604020202020204" pitchFamily="34" charset="0"/>
                        </a:rPr>
                        <a:t>(314.4 x 223.5 x 87.6mm)</a:t>
                      </a:r>
                    </a:p>
                  </a:txBody>
                  <a:tcPr marL="45720" marR="45720" anchor="ctr"/>
                </a:tc>
              </a:tr>
              <a:tr h="2983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Weight:</a:t>
                      </a:r>
                    </a:p>
                  </a:txBody>
                  <a:tcPr>
                    <a:solidFill>
                      <a:srgbClr val="AAAAAA"/>
                    </a:solidFill>
                  </a:tcPr>
                </a:tc>
                <a:tc>
                  <a:txBody>
                    <a:bodyPr/>
                    <a:lstStyle/>
                    <a:p>
                      <a:r>
                        <a:rPr lang="de-DE" sz="1000" dirty="0" smtClean="0">
                          <a:solidFill>
                            <a:schemeClr val="bg2"/>
                          </a:solidFill>
                          <a:latin typeface="Arial" panose="020B0604020202020204" pitchFamily="34" charset="0"/>
                          <a:cs typeface="Arial" panose="020B0604020202020204" pitchFamily="34" charset="0"/>
                        </a:rPr>
                        <a:t>5.2 lbs (2.36 kg)	</a:t>
                      </a:r>
                    </a:p>
                  </a:txBody>
                  <a:tcPr marL="45720" marR="45720">
                    <a:solidFill>
                      <a:srgbClr val="AAAAAA"/>
                    </a:solidFill>
                  </a:tcPr>
                </a:tc>
                <a:tc>
                  <a:txBody>
                    <a:bodyPr/>
                    <a:lstStyle/>
                    <a:p>
                      <a:r>
                        <a:rPr lang="de-DE" sz="1000" dirty="0" smtClean="0">
                          <a:solidFill>
                            <a:schemeClr val="bg2"/>
                          </a:solidFill>
                          <a:latin typeface="Arial" panose="020B0604020202020204" pitchFamily="34" charset="0"/>
                          <a:cs typeface="Arial" panose="020B0604020202020204" pitchFamily="34" charset="0"/>
                        </a:rPr>
                        <a:t>7 lbs (2.36 kg)	</a:t>
                      </a:r>
                    </a:p>
                  </a:txBody>
                  <a:tcPr marL="45720" marR="45720">
                    <a:solidFill>
                      <a:srgbClr val="AAAAAA"/>
                    </a:solidFill>
                  </a:tcPr>
                </a:tc>
                <a:tc>
                  <a:txBody>
                    <a:bodyPr/>
                    <a:lstStyle/>
                    <a:p>
                      <a:r>
                        <a:rPr lang="de-DE" sz="1000" dirty="0" smtClean="0">
                          <a:solidFill>
                            <a:schemeClr val="bg2"/>
                          </a:solidFill>
                          <a:latin typeface="Arial" panose="020B0604020202020204" pitchFamily="34" charset="0"/>
                          <a:cs typeface="Arial" panose="020B0604020202020204" pitchFamily="34" charset="0"/>
                        </a:rPr>
                        <a:t>7.71 lbs (3.5 kg)	</a:t>
                      </a:r>
                    </a:p>
                  </a:txBody>
                  <a:tcPr marL="45720" marR="45720">
                    <a:solidFill>
                      <a:srgbClr val="AAAAAA"/>
                    </a:solidFill>
                  </a:tcPr>
                </a:tc>
                <a:tc>
                  <a:txBody>
                    <a:bodyPr/>
                    <a:lstStyle/>
                    <a:p>
                      <a:r>
                        <a:rPr lang="en-US" sz="1000" baseline="0" dirty="0" smtClean="0">
                          <a:solidFill>
                            <a:schemeClr val="bg2"/>
                          </a:solidFill>
                          <a:latin typeface="Arial" panose="020B0604020202020204" pitchFamily="34" charset="0"/>
                          <a:cs typeface="Arial" panose="020B0604020202020204" pitchFamily="34" charset="0"/>
                        </a:rPr>
                        <a:t>6.2 </a:t>
                      </a:r>
                      <a:r>
                        <a:rPr lang="en-US" sz="1000" baseline="0" dirty="0" err="1" smtClean="0">
                          <a:solidFill>
                            <a:schemeClr val="bg2"/>
                          </a:solidFill>
                          <a:latin typeface="Arial" panose="020B0604020202020204" pitchFamily="34" charset="0"/>
                          <a:cs typeface="Arial" panose="020B0604020202020204" pitchFamily="34" charset="0"/>
                        </a:rPr>
                        <a:t>lbs</a:t>
                      </a:r>
                      <a:r>
                        <a:rPr lang="en-US" sz="1000" baseline="0" dirty="0" smtClean="0">
                          <a:solidFill>
                            <a:schemeClr val="bg2"/>
                          </a:solidFill>
                          <a:latin typeface="Arial" panose="020B0604020202020204" pitchFamily="34" charset="0"/>
                          <a:cs typeface="Arial" panose="020B0604020202020204" pitchFamily="34" charset="0"/>
                        </a:rPr>
                        <a:t> (2.81 kg)</a:t>
                      </a:r>
                    </a:p>
                  </a:txBody>
                  <a:tcPr marL="45720" marR="45720">
                    <a:solidFill>
                      <a:srgbClr val="AAAAAA"/>
                    </a:solidFill>
                  </a:tcPr>
                </a:tc>
                <a:tc>
                  <a:txBody>
                    <a:bodyPr/>
                    <a:lstStyle/>
                    <a:p>
                      <a:r>
                        <a:rPr lang="en-US" sz="1000" baseline="0" dirty="0" smtClean="0">
                          <a:solidFill>
                            <a:schemeClr val="bg2"/>
                          </a:solidFill>
                          <a:latin typeface="Arial" panose="020B0604020202020204" pitchFamily="34" charset="0"/>
                          <a:cs typeface="Arial" panose="020B0604020202020204" pitchFamily="34" charset="0"/>
                        </a:rPr>
                        <a:t>5.4 </a:t>
                      </a:r>
                      <a:r>
                        <a:rPr lang="en-US" sz="1000" baseline="0" dirty="0" err="1" smtClean="0">
                          <a:solidFill>
                            <a:schemeClr val="bg2"/>
                          </a:solidFill>
                          <a:latin typeface="Arial" panose="020B0604020202020204" pitchFamily="34" charset="0"/>
                          <a:cs typeface="Arial" panose="020B0604020202020204" pitchFamily="34" charset="0"/>
                        </a:rPr>
                        <a:t>lbs</a:t>
                      </a:r>
                      <a:r>
                        <a:rPr lang="en-US" sz="1000" baseline="0" dirty="0" smtClean="0">
                          <a:solidFill>
                            <a:schemeClr val="bg2"/>
                          </a:solidFill>
                          <a:latin typeface="Arial" panose="020B0604020202020204" pitchFamily="34" charset="0"/>
                          <a:cs typeface="Arial" panose="020B0604020202020204" pitchFamily="34" charset="0"/>
                        </a:rPr>
                        <a:t> (2.4 kg)</a:t>
                      </a:r>
                    </a:p>
                  </a:txBody>
                  <a:tcPr marL="45720" marR="45720">
                    <a:solidFill>
                      <a:srgbClr val="AAAAAA"/>
                    </a:solidFill>
                  </a:tcPr>
                </a:tc>
              </a:tr>
            </a:tbl>
          </a:graphicData>
        </a:graphic>
      </p:graphicFrame>
      <p:grpSp>
        <p:nvGrpSpPr>
          <p:cNvPr id="23" name="Group 45"/>
          <p:cNvGrpSpPr/>
          <p:nvPr/>
        </p:nvGrpSpPr>
        <p:grpSpPr>
          <a:xfrm>
            <a:off x="1790152" y="1454716"/>
            <a:ext cx="1801105" cy="1033362"/>
            <a:chOff x="4716885" y="1497536"/>
            <a:chExt cx="1801105" cy="1033362"/>
          </a:xfrm>
        </p:grpSpPr>
        <p:grpSp>
          <p:nvGrpSpPr>
            <p:cNvPr id="26" name="Group 15"/>
            <p:cNvGrpSpPr/>
            <p:nvPr/>
          </p:nvGrpSpPr>
          <p:grpSpPr>
            <a:xfrm>
              <a:off x="4716885" y="1497536"/>
              <a:ext cx="1801105" cy="1033362"/>
              <a:chOff x="5759075" y="1270952"/>
              <a:chExt cx="1350831" cy="775020"/>
            </a:xfrm>
          </p:grpSpPr>
          <p:sp>
            <p:nvSpPr>
              <p:cNvPr id="29" name="Text Box 107"/>
              <p:cNvSpPr txBox="1">
                <a:spLocks noChangeArrowheads="1"/>
              </p:cNvSpPr>
              <p:nvPr/>
            </p:nvSpPr>
            <p:spPr bwMode="auto">
              <a:xfrm>
                <a:off x="5759075" y="1270952"/>
                <a:ext cx="436659" cy="230833"/>
              </a:xfrm>
              <a:prstGeom prst="rect">
                <a:avLst/>
              </a:prstGeom>
              <a:solidFill>
                <a:schemeClr val="tx2">
                  <a:alpha val="0"/>
                </a:schemeClr>
              </a:solidFill>
              <a:ln w="9525">
                <a:noFill/>
                <a:miter lim="800000"/>
                <a:headEnd/>
                <a:tailEnd/>
              </a:ln>
              <a:effectLst/>
            </p:spPr>
            <p:txBody>
              <a:bodyPr wrap="none">
                <a:spAutoFit/>
              </a:bodyPr>
              <a:lstStyle/>
              <a:p>
                <a:r>
                  <a:rPr lang="en-GB" sz="1400" dirty="0" smtClean="0">
                    <a:solidFill>
                      <a:schemeClr val="bg1"/>
                    </a:solidFill>
                    <a:latin typeface="Arial" panose="020B0604020202020204" pitchFamily="34" charset="0"/>
                    <a:cs typeface="Arial" panose="020B0604020202020204" pitchFamily="34" charset="0"/>
                  </a:rPr>
                  <a:t>1450</a:t>
                </a:r>
                <a:endParaRPr lang="en-GB" sz="1400" dirty="0">
                  <a:solidFill>
                    <a:schemeClr val="bg1"/>
                  </a:solidFill>
                  <a:latin typeface="Arial" panose="020B0604020202020204" pitchFamily="34" charset="0"/>
                  <a:cs typeface="Arial" panose="020B0604020202020204" pitchFamily="34" charset="0"/>
                </a:endParaRPr>
              </a:p>
            </p:txBody>
          </p:sp>
          <p:pic>
            <p:nvPicPr>
              <p:cNvPr id="30"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970" y="1801983"/>
                <a:ext cx="212936" cy="243989"/>
              </a:xfrm>
              <a:prstGeom prst="rect">
                <a:avLst/>
              </a:prstGeom>
            </p:spPr>
          </p:pic>
        </p:grpSp>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2460" y="1808880"/>
              <a:ext cx="1491634" cy="660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3671935" y="1432720"/>
            <a:ext cx="1896936" cy="1109682"/>
            <a:chOff x="5408489" y="1390476"/>
            <a:chExt cx="1896936" cy="1109682"/>
          </a:xfrm>
        </p:grpSpPr>
        <p:sp>
          <p:nvSpPr>
            <p:cNvPr id="34" name="Text Box 104"/>
            <p:cNvSpPr txBox="1">
              <a:spLocks noChangeArrowheads="1"/>
            </p:cNvSpPr>
            <p:nvPr/>
          </p:nvSpPr>
          <p:spPr bwMode="auto">
            <a:xfrm>
              <a:off x="5408489" y="1390476"/>
              <a:ext cx="1269289" cy="307777"/>
            </a:xfrm>
            <a:prstGeom prst="rect">
              <a:avLst/>
            </a:prstGeom>
            <a:noFill/>
            <a:ln w="9525">
              <a:noFill/>
              <a:miter lim="800000"/>
              <a:headEnd/>
              <a:tailEnd/>
            </a:ln>
            <a:effectLst/>
          </p:spPr>
          <p:txBody>
            <a:bodyPr wrap="square">
              <a:spAutoFit/>
            </a:bodyPr>
            <a:lstStyle/>
            <a:p>
              <a:r>
                <a:rPr lang="en-GB" sz="1400" dirty="0" smtClean="0">
                  <a:solidFill>
                    <a:schemeClr val="bg1"/>
                  </a:solidFill>
                  <a:latin typeface="Arial" panose="020B0604020202020204" pitchFamily="34" charset="0"/>
                  <a:cs typeface="Arial" panose="020B0604020202020204" pitchFamily="34" charset="0"/>
                </a:rPr>
                <a:t>1550</a:t>
              </a:r>
              <a:endParaRPr lang="en-GB" sz="1900" dirty="0">
                <a:solidFill>
                  <a:schemeClr val="bg1"/>
                </a:solidFill>
                <a:latin typeface="Arial" panose="020B0604020202020204" pitchFamily="34" charset="0"/>
                <a:cs typeface="Arial" panose="020B0604020202020204" pitchFamily="34" charset="0"/>
              </a:endParaRPr>
            </a:p>
          </p:txBody>
        </p:sp>
        <p:pic>
          <p:nvPicPr>
            <p:cNvPr id="13" name="Picture 59"/>
            <p:cNvPicPr>
              <a:picLocks noChangeAspect="1"/>
            </p:cNvPicPr>
            <p:nvPr/>
          </p:nvPicPr>
          <p:blipFill>
            <a:blip r:embed="rId5"/>
            <a:stretch>
              <a:fillRect/>
            </a:stretch>
          </p:blipFill>
          <p:spPr>
            <a:xfrm>
              <a:off x="5449073" y="1683303"/>
              <a:ext cx="1350425" cy="707571"/>
            </a:xfrm>
            <a:prstGeom prst="rect">
              <a:avLst/>
            </a:prstGeom>
          </p:spPr>
        </p:pic>
        <p:pic>
          <p:nvPicPr>
            <p:cNvPr id="15" name="Picture 60"/>
            <p:cNvPicPr>
              <a:picLocks noChangeAspect="1"/>
            </p:cNvPicPr>
            <p:nvPr/>
          </p:nvPicPr>
          <p:blipFill>
            <a:blip r:embed="rId6"/>
            <a:stretch>
              <a:fillRect/>
            </a:stretch>
          </p:blipFill>
          <p:spPr>
            <a:xfrm>
              <a:off x="6674948" y="2128073"/>
              <a:ext cx="630477" cy="372085"/>
            </a:xfrm>
            <a:prstGeom prst="rect">
              <a:avLst/>
            </a:prstGeom>
          </p:spPr>
        </p:pic>
      </p:grpSp>
      <p:grpSp>
        <p:nvGrpSpPr>
          <p:cNvPr id="17" name="Group 16"/>
          <p:cNvGrpSpPr/>
          <p:nvPr/>
        </p:nvGrpSpPr>
        <p:grpSpPr>
          <a:xfrm>
            <a:off x="9429764" y="1441339"/>
            <a:ext cx="2128280" cy="1063279"/>
            <a:chOff x="9329847" y="1399095"/>
            <a:chExt cx="2128280" cy="1063279"/>
          </a:xfrm>
        </p:grpSpPr>
        <p:sp>
          <p:nvSpPr>
            <p:cNvPr id="27" name="Text Box 104"/>
            <p:cNvSpPr txBox="1">
              <a:spLocks noChangeArrowheads="1"/>
            </p:cNvSpPr>
            <p:nvPr/>
          </p:nvSpPr>
          <p:spPr bwMode="auto">
            <a:xfrm>
              <a:off x="9329847" y="1399095"/>
              <a:ext cx="1269290" cy="307777"/>
            </a:xfrm>
            <a:prstGeom prst="rect">
              <a:avLst/>
            </a:prstGeom>
            <a:noFill/>
            <a:ln w="9525">
              <a:noFill/>
              <a:miter lim="800000"/>
              <a:headEnd/>
              <a:tailEnd/>
            </a:ln>
            <a:effectLst/>
          </p:spPr>
          <p:txBody>
            <a:bodyPr wrap="square">
              <a:spAutoFit/>
            </a:bodyPr>
            <a:lstStyle/>
            <a:p>
              <a:r>
                <a:rPr lang="en-GB" sz="1400" dirty="0" smtClean="0">
                  <a:solidFill>
                    <a:schemeClr val="bg1"/>
                  </a:solidFill>
                  <a:latin typeface="Arial" panose="020B0604020202020204" pitchFamily="34" charset="0"/>
                  <a:cs typeface="Arial" panose="020B0604020202020204" pitchFamily="34" charset="0"/>
                </a:rPr>
                <a:t>P318S</a:t>
              </a:r>
              <a:endParaRPr lang="en-GB" sz="14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5653" t="12345" r="5650" b="11492"/>
            <a:stretch/>
          </p:blipFill>
          <p:spPr>
            <a:xfrm>
              <a:off x="9351462" y="1797723"/>
              <a:ext cx="1451174" cy="640080"/>
            </a:xfrm>
            <a:prstGeom prst="rect">
              <a:avLst/>
            </a:prstGeom>
          </p:spPr>
        </p:pic>
        <p:pic>
          <p:nvPicPr>
            <p:cNvPr id="31" name="Picture 60"/>
            <p:cNvPicPr>
              <a:picLocks noChangeAspect="1"/>
            </p:cNvPicPr>
            <p:nvPr/>
          </p:nvPicPr>
          <p:blipFill>
            <a:blip r:embed="rId6"/>
            <a:stretch>
              <a:fillRect/>
            </a:stretch>
          </p:blipFill>
          <p:spPr>
            <a:xfrm>
              <a:off x="10827650" y="2090289"/>
              <a:ext cx="630477" cy="372085"/>
            </a:xfrm>
            <a:prstGeom prst="rect">
              <a:avLst/>
            </a:prstGeom>
          </p:spPr>
        </p:pic>
      </p:grpSp>
      <p:grpSp>
        <p:nvGrpSpPr>
          <p:cNvPr id="2" name="Group 1"/>
          <p:cNvGrpSpPr/>
          <p:nvPr/>
        </p:nvGrpSpPr>
        <p:grpSpPr>
          <a:xfrm>
            <a:off x="5592399" y="1442914"/>
            <a:ext cx="1763106" cy="1089178"/>
            <a:chOff x="5453060" y="1442914"/>
            <a:chExt cx="1763106" cy="1089178"/>
          </a:xfrm>
        </p:grpSpPr>
        <p:sp>
          <p:nvSpPr>
            <p:cNvPr id="37" name="Text Box 104"/>
            <p:cNvSpPr txBox="1">
              <a:spLocks noChangeArrowheads="1"/>
            </p:cNvSpPr>
            <p:nvPr/>
          </p:nvSpPr>
          <p:spPr bwMode="auto">
            <a:xfrm>
              <a:off x="5453060" y="1442914"/>
              <a:ext cx="1269289" cy="307777"/>
            </a:xfrm>
            <a:prstGeom prst="rect">
              <a:avLst/>
            </a:prstGeom>
            <a:noFill/>
            <a:ln w="9525">
              <a:noFill/>
              <a:miter lim="800000"/>
              <a:headEnd/>
              <a:tailEnd/>
            </a:ln>
            <a:effectLst/>
          </p:spPr>
          <p:txBody>
            <a:bodyPr wrap="square">
              <a:spAutoFit/>
            </a:bodyPr>
            <a:lstStyle/>
            <a:p>
              <a:r>
                <a:rPr lang="en-GB" sz="1400" dirty="0" smtClean="0">
                  <a:solidFill>
                    <a:schemeClr val="bg1"/>
                  </a:solidFill>
                  <a:latin typeface="Arial" panose="020B0604020202020204" pitchFamily="34" charset="0"/>
                  <a:cs typeface="Arial" panose="020B0604020202020204" pitchFamily="34" charset="0"/>
                </a:rPr>
                <a:t>1650</a:t>
              </a:r>
              <a:endParaRPr lang="en-GB" sz="1400" dirty="0">
                <a:solidFill>
                  <a:schemeClr val="bg1"/>
                </a:solidFill>
                <a:latin typeface="Arial" panose="020B0604020202020204" pitchFamily="34" charset="0"/>
                <a:cs typeface="Arial" panose="020B0604020202020204" pitchFamily="34" charset="0"/>
              </a:endParaRPr>
            </a:p>
          </p:txBody>
        </p:sp>
        <p:pic>
          <p:nvPicPr>
            <p:cNvPr id="42" name="Picture 60"/>
            <p:cNvPicPr>
              <a:picLocks noChangeAspect="1"/>
            </p:cNvPicPr>
            <p:nvPr/>
          </p:nvPicPr>
          <p:blipFill>
            <a:blip r:embed="rId6"/>
            <a:stretch>
              <a:fillRect/>
            </a:stretch>
          </p:blipFill>
          <p:spPr>
            <a:xfrm>
              <a:off x="6585689" y="2160007"/>
              <a:ext cx="630477" cy="372085"/>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l="12739" t="14377" r="12758" b="7806"/>
            <a:stretch/>
          </p:blipFill>
          <p:spPr>
            <a:xfrm>
              <a:off x="5508937" y="1712018"/>
              <a:ext cx="1280160" cy="768097"/>
            </a:xfrm>
            <a:prstGeom prst="rect">
              <a:avLst/>
            </a:prstGeom>
          </p:spPr>
        </p:pic>
      </p:grpSp>
      <p:sp>
        <p:nvSpPr>
          <p:cNvPr id="32" name="Rectangle 31"/>
          <p:cNvSpPr/>
          <p:nvPr/>
        </p:nvSpPr>
        <p:spPr>
          <a:xfrm>
            <a:off x="403842" y="5899572"/>
            <a:ext cx="6560376" cy="492438"/>
          </a:xfrm>
          <a:prstGeom prst="rect">
            <a:avLst/>
          </a:prstGeom>
          <a:solidFill>
            <a:schemeClr val="tx2"/>
          </a:solidFill>
        </p:spPr>
        <p:txBody>
          <a:bodyPr wrap="square" lIns="121917" tIns="60958" rIns="121917" bIns="60958">
            <a:spAutoFit/>
          </a:bodyPr>
          <a:lstStyle/>
          <a:p>
            <a:r>
              <a:rPr lang="en-US" sz="800" dirty="0">
                <a:solidFill>
                  <a:schemeClr val="bg2"/>
                </a:solidFill>
                <a:latin typeface="Arial" panose="020B0604020202020204" pitchFamily="34" charset="0"/>
                <a:cs typeface="Arial" panose="020B0604020202020204" pitchFamily="34" charset="0"/>
              </a:rPr>
              <a:t>3D-capability: Active 3D goggles with DLP link, 3D player software application, HDMI/VGA cable, 3D content, PC/laptop with a 120Hz signal output quad buffered graphics card are required and sold separately</a:t>
            </a:r>
          </a:p>
          <a:p>
            <a:r>
              <a:rPr lang="en-US" sz="800" dirty="0">
                <a:solidFill>
                  <a:schemeClr val="bg2"/>
                </a:solidFill>
                <a:latin typeface="Arial" panose="020B0604020202020204" pitchFamily="34" charset="0"/>
                <a:cs typeface="Arial" panose="020B0604020202020204" pitchFamily="34" charset="0"/>
              </a:rPr>
              <a:t>Wireless: PC must have a wireless card or be connected to a wireless network and have the projector software installed for proper function. </a:t>
            </a:r>
          </a:p>
        </p:txBody>
      </p:sp>
      <p:grpSp>
        <p:nvGrpSpPr>
          <p:cNvPr id="33" name="Group 1"/>
          <p:cNvGrpSpPr/>
          <p:nvPr/>
        </p:nvGrpSpPr>
        <p:grpSpPr>
          <a:xfrm>
            <a:off x="507808" y="5355986"/>
            <a:ext cx="1873264" cy="526669"/>
            <a:chOff x="483361" y="5644731"/>
            <a:chExt cx="1404948" cy="526669"/>
          </a:xfrm>
        </p:grpSpPr>
        <p:sp>
          <p:nvSpPr>
            <p:cNvPr id="35" name="Rectangle 11"/>
            <p:cNvSpPr/>
            <p:nvPr/>
          </p:nvSpPr>
          <p:spPr>
            <a:xfrm>
              <a:off x="770922" y="5925179"/>
              <a:ext cx="1117387" cy="246221"/>
            </a:xfrm>
            <a:prstGeom prst="rect">
              <a:avLst/>
            </a:prstGeom>
          </p:spPr>
          <p:txBody>
            <a:bodyPr wrap="square">
              <a:spAutoFit/>
            </a:bodyPr>
            <a:lstStyle/>
            <a:p>
              <a:pPr>
                <a:defRPr/>
              </a:pPr>
              <a:r>
                <a:rPr lang="en-US" sz="1000" dirty="0">
                  <a:solidFill>
                    <a:schemeClr val="bg2"/>
                  </a:solidFill>
                  <a:latin typeface="Arial" panose="020B0604020202020204" pitchFamily="34" charset="0"/>
                  <a:cs typeface="Arial" panose="020B0604020202020204" pitchFamily="34" charset="0"/>
                </a:rPr>
                <a:t>3D capabilities</a:t>
              </a:r>
            </a:p>
          </p:txBody>
        </p:sp>
        <p:pic>
          <p:nvPicPr>
            <p:cNvPr id="36"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361" y="5644731"/>
              <a:ext cx="347472" cy="525218"/>
            </a:xfrm>
            <a:prstGeom prst="rect">
              <a:avLst/>
            </a:prstGeom>
          </p:spPr>
        </p:pic>
      </p:grpSp>
      <p:grpSp>
        <p:nvGrpSpPr>
          <p:cNvPr id="38" name="Group 23"/>
          <p:cNvGrpSpPr/>
          <p:nvPr/>
        </p:nvGrpSpPr>
        <p:grpSpPr>
          <a:xfrm>
            <a:off x="2306136" y="5355985"/>
            <a:ext cx="1882540" cy="563341"/>
            <a:chOff x="1741866" y="3932308"/>
            <a:chExt cx="1411905" cy="422506"/>
          </a:xfrm>
        </p:grpSpPr>
        <p:sp>
          <p:nvSpPr>
            <p:cNvPr id="39" name="Rectangle 24"/>
            <p:cNvSpPr/>
            <p:nvPr/>
          </p:nvSpPr>
          <p:spPr>
            <a:xfrm>
              <a:off x="2036384" y="4054731"/>
              <a:ext cx="1117387" cy="300083"/>
            </a:xfrm>
            <a:prstGeom prst="rect">
              <a:avLst/>
            </a:prstGeom>
          </p:spPr>
          <p:txBody>
            <a:bodyPr wrap="square">
              <a:spAutoFit/>
            </a:bodyPr>
            <a:lstStyle/>
            <a:p>
              <a:pPr>
                <a:defRPr/>
              </a:pPr>
              <a:r>
                <a:rPr lang="en-US" sz="1000" dirty="0" smtClean="0">
                  <a:solidFill>
                    <a:schemeClr val="bg2"/>
                  </a:solidFill>
                  <a:latin typeface="Arial" panose="020B0604020202020204" pitchFamily="34" charset="0"/>
                  <a:cs typeface="Arial" panose="020B0604020202020204" pitchFamily="34" charset="0"/>
                </a:rPr>
                <a:t>optional </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wireless</a:t>
              </a:r>
              <a:endParaRPr lang="en-US" sz="1000" dirty="0">
                <a:solidFill>
                  <a:schemeClr val="bg2"/>
                </a:solidFill>
                <a:latin typeface="Arial" panose="020B0604020202020204" pitchFamily="34" charset="0"/>
                <a:cs typeface="Arial" panose="020B0604020202020204" pitchFamily="34" charset="0"/>
              </a:endParaRPr>
            </a:p>
          </p:txBody>
        </p:sp>
        <p:pic>
          <p:nvPicPr>
            <p:cNvPr id="41"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1866" y="3932308"/>
              <a:ext cx="343055" cy="411480"/>
            </a:xfrm>
            <a:prstGeom prst="rect">
              <a:avLst/>
            </a:prstGeom>
          </p:spPr>
        </p:pic>
      </p:grpSp>
      <p:grpSp>
        <p:nvGrpSpPr>
          <p:cNvPr id="5" name="Group 4"/>
          <p:cNvGrpSpPr/>
          <p:nvPr/>
        </p:nvGrpSpPr>
        <p:grpSpPr>
          <a:xfrm>
            <a:off x="7259718" y="1441339"/>
            <a:ext cx="2119420" cy="1058802"/>
            <a:chOff x="7338087" y="1441339"/>
            <a:chExt cx="2119420" cy="1058802"/>
          </a:xfrm>
        </p:grpSpPr>
        <p:grpSp>
          <p:nvGrpSpPr>
            <p:cNvPr id="20" name="Group 19"/>
            <p:cNvGrpSpPr/>
            <p:nvPr/>
          </p:nvGrpSpPr>
          <p:grpSpPr>
            <a:xfrm>
              <a:off x="7338087" y="1441339"/>
              <a:ext cx="2119420" cy="1058802"/>
              <a:chOff x="6521315" y="1399095"/>
              <a:chExt cx="2119420" cy="1058802"/>
            </a:xfrm>
          </p:grpSpPr>
          <p:sp>
            <p:nvSpPr>
              <p:cNvPr id="40" name="Text Box 104"/>
              <p:cNvSpPr txBox="1">
                <a:spLocks noChangeArrowheads="1"/>
              </p:cNvSpPr>
              <p:nvPr/>
            </p:nvSpPr>
            <p:spPr bwMode="auto">
              <a:xfrm>
                <a:off x="6593223" y="1399095"/>
                <a:ext cx="1269289" cy="307777"/>
              </a:xfrm>
              <a:prstGeom prst="rect">
                <a:avLst/>
              </a:prstGeom>
              <a:noFill/>
              <a:ln w="9525">
                <a:noFill/>
                <a:miter lim="800000"/>
                <a:headEnd/>
                <a:tailEnd/>
              </a:ln>
              <a:effectLst/>
            </p:spPr>
            <p:txBody>
              <a:bodyPr wrap="square">
                <a:spAutoFit/>
              </a:bodyPr>
              <a:lstStyle/>
              <a:p>
                <a:r>
                  <a:rPr lang="en-GB" sz="1400" dirty="0" smtClean="0">
                    <a:solidFill>
                      <a:schemeClr val="bg1"/>
                    </a:solidFill>
                    <a:latin typeface="Arial" panose="020B0604020202020204" pitchFamily="34" charset="0"/>
                    <a:cs typeface="Arial" panose="020B0604020202020204" pitchFamily="34" charset="0"/>
                  </a:rPr>
                  <a:t>1850</a:t>
                </a:r>
                <a:endParaRPr lang="en-GB" sz="1400" dirty="0">
                  <a:solidFill>
                    <a:schemeClr val="bg1"/>
                  </a:solidFill>
                  <a:latin typeface="Arial" panose="020B0604020202020204" pitchFamily="34" charset="0"/>
                  <a:cs typeface="Arial" panose="020B0604020202020204" pitchFamily="34" charset="0"/>
                </a:endParaRPr>
              </a:p>
            </p:txBody>
          </p:sp>
          <p:grpSp>
            <p:nvGrpSpPr>
              <p:cNvPr id="16" name="Group 15"/>
              <p:cNvGrpSpPr/>
              <p:nvPr/>
            </p:nvGrpSpPr>
            <p:grpSpPr>
              <a:xfrm>
                <a:off x="6521315" y="1704874"/>
                <a:ext cx="2119420" cy="753023"/>
                <a:chOff x="6478783" y="1704874"/>
                <a:chExt cx="2119420" cy="753023"/>
              </a:xfrm>
            </p:grpSpPr>
            <p:pic>
              <p:nvPicPr>
                <p:cNvPr id="19" name="Picture 64"/>
                <p:cNvPicPr>
                  <a:picLocks noChangeAspect="1"/>
                </p:cNvPicPr>
                <p:nvPr/>
              </p:nvPicPr>
              <p:blipFill rotWithShape="1">
                <a:blip r:embed="rId11"/>
                <a:srcRect r="34168"/>
                <a:stretch/>
              </p:blipFill>
              <p:spPr>
                <a:xfrm>
                  <a:off x="8003603" y="2101777"/>
                  <a:ext cx="594600" cy="356120"/>
                </a:xfrm>
                <a:prstGeom prst="rect">
                  <a:avLst/>
                </a:prstGeom>
              </p:spPr>
            </p:pic>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26822" b="28217"/>
                <a:stretch/>
              </p:blipFill>
              <p:spPr>
                <a:xfrm>
                  <a:off x="6478783" y="1704874"/>
                  <a:ext cx="1627004" cy="731520"/>
                </a:xfrm>
                <a:prstGeom prst="rect">
                  <a:avLst/>
                </a:prstGeom>
              </p:spPr>
            </p:pic>
          </p:grpSp>
        </p:grpSp>
        <p:pic>
          <p:nvPicPr>
            <p:cNvPr id="43" name="Picture 64"/>
            <p:cNvPicPr>
              <a:picLocks noChangeAspect="1"/>
            </p:cNvPicPr>
            <p:nvPr/>
          </p:nvPicPr>
          <p:blipFill rotWithShape="1">
            <a:blip r:embed="rId11"/>
            <a:srcRect l="65695"/>
            <a:stretch/>
          </p:blipFill>
          <p:spPr>
            <a:xfrm>
              <a:off x="8874703" y="1789797"/>
              <a:ext cx="309847" cy="356120"/>
            </a:xfrm>
            <a:prstGeom prst="rect">
              <a:avLst/>
            </a:prstGeom>
          </p:spPr>
        </p:pic>
      </p:grpSp>
      <p:sp>
        <p:nvSpPr>
          <p:cNvPr id="44" name="TextBox 1">
            <a:hlinkClick r:id="rId13"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4093149510"/>
      </p:ext>
    </p:extLst>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Projector – </a:t>
            </a:r>
            <a:r>
              <a:rPr lang="en-US" sz="2400" dirty="0" smtClean="0">
                <a:solidFill>
                  <a:schemeClr val="accent4"/>
                </a:solidFill>
              </a:rPr>
              <a:t>1450</a:t>
            </a:r>
            <a:endParaRPr lang="en-US" sz="2400" dirty="0">
              <a:solidFill>
                <a:schemeClr val="accent4"/>
              </a:solidFill>
            </a:endParaRPr>
          </a:p>
        </p:txBody>
      </p:sp>
      <p:sp>
        <p:nvSpPr>
          <p:cNvPr id="6" name="Text Placeholder 5"/>
          <p:cNvSpPr>
            <a:spLocks noGrp="1"/>
          </p:cNvSpPr>
          <p:nvPr>
            <p:ph sz="half" idx="1"/>
          </p:nvPr>
        </p:nvSpPr>
        <p:spPr>
          <a:xfrm>
            <a:off x="269887" y="780153"/>
            <a:ext cx="10607039" cy="234177"/>
          </a:xfrm>
        </p:spPr>
        <p:txBody>
          <a:bodyPr>
            <a:noAutofit/>
          </a:bodyPr>
          <a:lstStyle/>
          <a:p>
            <a:r>
              <a:rPr lang="en-US" sz="1400" dirty="0">
                <a:solidFill>
                  <a:schemeClr val="tx1">
                    <a:lumMod val="60000"/>
                    <a:lumOff val="40000"/>
                  </a:schemeClr>
                </a:solidFill>
              </a:rPr>
              <a:t>Let your bright ideas shine and engage your audience with vibrant </a:t>
            </a:r>
            <a:r>
              <a:rPr lang="en-US" sz="1400" dirty="0" smtClean="0">
                <a:solidFill>
                  <a:schemeClr val="tx1">
                    <a:lumMod val="60000"/>
                    <a:lumOff val="40000"/>
                  </a:schemeClr>
                </a:solidFill>
              </a:rPr>
              <a:t>presentations</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427210024"/>
              </p:ext>
            </p:extLst>
          </p:nvPr>
        </p:nvGraphicFramePr>
        <p:xfrm>
          <a:off x="226341" y="1196529"/>
          <a:ext cx="11530498" cy="3980266"/>
        </p:xfrm>
        <a:graphic>
          <a:graphicData uri="http://schemas.openxmlformats.org/drawingml/2006/table">
            <a:tbl>
              <a:tblPr firstRow="1" bandRow="1"/>
              <a:tblGrid>
                <a:gridCol w="2429773"/>
                <a:gridCol w="3775464"/>
                <a:gridCol w="5325261"/>
              </a:tblGrid>
              <a:tr h="597112">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Built for daily projection use</a:t>
                      </a: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14725">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Medium businesses, large corporations, PUB, Educational institutions for use in conference rooms</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endParaRPr lang="en-US" sz="10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algn="l"/>
                      <a:r>
                        <a:rPr lang="en-US" sz="1000" b="1" dirty="0" smtClean="0">
                          <a:solidFill>
                            <a:schemeClr val="bg2"/>
                          </a:solidFill>
                          <a:latin typeface="+mj-lt"/>
                        </a:rPr>
                        <a:t>Compatible connections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HDMI 1.4a, Composite Video, VGA ports. Optional wireless dongle that can be powered by the projector’s USB type A connector with 5V DC output.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Easily connect to devices, and optional wireless.</a:t>
                      </a:r>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Go bold with 3D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Project dramatic 3D content via your computer. 3D imagery can help keep your audience immersed in the message. (3D accessories sold separately)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Bright and versatile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3000 ANSI Lumens (max)</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Presentations will appear bright and bold in a variety of lightning conditions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97944">
                <a:tc>
                  <a:txBody>
                    <a:bodyPr/>
                    <a:lstStyle/>
                    <a:p>
                      <a:pPr algn="l"/>
                      <a:r>
                        <a:rPr lang="en-US" sz="1000" b="1" dirty="0" smtClean="0">
                          <a:solidFill>
                            <a:schemeClr val="bg2"/>
                          </a:solidFill>
                          <a:latin typeface="+mj-lt"/>
                        </a:rPr>
                        <a:t>Brilliant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DLP®  technology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Vibrant color, clear imagery and crisp text are yours with features such as XGA resolution (1024x768), a high contrast ratio of 2200:1 and DLP</a:t>
                      </a:r>
                      <a:r>
                        <a:rPr lang="en-US" sz="1000" b="0" baseline="30000" dirty="0" smtClean="0">
                          <a:solidFill>
                            <a:schemeClr val="bg2"/>
                          </a:solidFill>
                          <a:latin typeface="Arial" panose="020B0604020202020204" pitchFamily="34" charset="0"/>
                          <a:cs typeface="Arial" panose="020B0604020202020204" pitchFamily="34" charset="0"/>
                        </a:rPr>
                        <a:t>TM</a:t>
                      </a:r>
                      <a:r>
                        <a:rPr lang="en-US" sz="1000" b="0" dirty="0" smtClean="0">
                          <a:solidFill>
                            <a:schemeClr val="bg2"/>
                          </a:solidFill>
                          <a:latin typeface="Arial" panose="020B0604020202020204" pitchFamily="34" charset="0"/>
                          <a:cs typeface="Arial" panose="020B0604020202020204" pitchFamily="34" charset="0"/>
                        </a:rPr>
                        <a:t> technology.</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64099">
                <a:tc>
                  <a:txBody>
                    <a:bodyPr/>
                    <a:lstStyle/>
                    <a:p>
                      <a:pPr algn="l"/>
                      <a:r>
                        <a:rPr lang="en-US" sz="1000" b="1" dirty="0" smtClean="0">
                          <a:solidFill>
                            <a:schemeClr val="bg2"/>
                          </a:solidFill>
                          <a:latin typeface="+mj-lt"/>
                        </a:rPr>
                        <a:t>2-year Advanced Exchange Service and Limited Hardware warranty for projector unit;</a:t>
                      </a:r>
                      <a:r>
                        <a:rPr lang="en-US" sz="1000" b="1" baseline="0" dirty="0" smtClean="0">
                          <a:solidFill>
                            <a:schemeClr val="bg2"/>
                          </a:solidFill>
                          <a:latin typeface="+mj-lt"/>
                        </a:rPr>
                        <a:t> </a:t>
                      </a:r>
                      <a:r>
                        <a:rPr lang="en-US" sz="1000" b="1" dirty="0" smtClean="0">
                          <a:solidFill>
                            <a:schemeClr val="bg2"/>
                          </a:solidFill>
                          <a:latin typeface="+mj-lt"/>
                        </a:rPr>
                        <a:t>1-year lamp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065637"/>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9" name="Picture 7" descr="Dell Projector | 145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86715" y="1204685"/>
            <a:ext cx="2970124" cy="14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866237"/>
      </p:ext>
    </p:extLst>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Projector – </a:t>
            </a:r>
            <a:r>
              <a:rPr lang="en-US" sz="2400" dirty="0" smtClean="0">
                <a:solidFill>
                  <a:schemeClr val="accent4"/>
                </a:solidFill>
              </a:rPr>
              <a:t>1550</a:t>
            </a:r>
            <a:endParaRPr lang="en-US" sz="2400" dirty="0">
              <a:solidFill>
                <a:schemeClr val="accent4"/>
              </a:solidFill>
            </a:endParaRPr>
          </a:p>
        </p:txBody>
      </p:sp>
      <p:sp>
        <p:nvSpPr>
          <p:cNvPr id="6" name="Text Placeholder 5"/>
          <p:cNvSpPr>
            <a:spLocks noGrp="1"/>
          </p:cNvSpPr>
          <p:nvPr>
            <p:ph sz="half" idx="1"/>
          </p:nvPr>
        </p:nvSpPr>
        <p:spPr>
          <a:xfrm>
            <a:off x="269887" y="780153"/>
            <a:ext cx="10607039" cy="234177"/>
          </a:xfrm>
        </p:spPr>
        <p:txBody>
          <a:bodyPr>
            <a:noAutofit/>
          </a:bodyPr>
          <a:lstStyle/>
          <a:p>
            <a:r>
              <a:rPr lang="en-US" sz="1400" dirty="0">
                <a:solidFill>
                  <a:schemeClr val="tx1">
                    <a:lumMod val="60000"/>
                    <a:lumOff val="40000"/>
                  </a:schemeClr>
                </a:solidFill>
              </a:rPr>
              <a:t>A high-brightness </a:t>
            </a:r>
            <a:r>
              <a:rPr lang="en-US" sz="1400" dirty="0" smtClean="0">
                <a:solidFill>
                  <a:schemeClr val="tx1">
                    <a:lumMod val="60000"/>
                    <a:lumOff val="40000"/>
                  </a:schemeClr>
                </a:solidFill>
              </a:rPr>
              <a:t>XGA </a:t>
            </a:r>
            <a:r>
              <a:rPr lang="en-US" sz="1400" dirty="0">
                <a:solidFill>
                  <a:schemeClr val="tx1">
                    <a:lumMod val="60000"/>
                    <a:lumOff val="40000"/>
                  </a:schemeClr>
                </a:solidFill>
              </a:rPr>
              <a:t>projector with easy set-up and fast source switching for multi-user </a:t>
            </a:r>
            <a:r>
              <a:rPr lang="en-US" sz="1400" dirty="0" smtClean="0">
                <a:solidFill>
                  <a:schemeClr val="tx1">
                    <a:lumMod val="60000"/>
                    <a:lumOff val="40000"/>
                  </a:schemeClr>
                </a:solidFill>
              </a:rPr>
              <a:t>collaboration</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3385904271"/>
              </p:ext>
            </p:extLst>
          </p:nvPr>
        </p:nvGraphicFramePr>
        <p:xfrm>
          <a:off x="226341" y="1231365"/>
          <a:ext cx="11530498" cy="3987165"/>
        </p:xfrm>
        <a:graphic>
          <a:graphicData uri="http://schemas.openxmlformats.org/drawingml/2006/table">
            <a:tbl>
              <a:tblPr firstRow="1" bandRow="1"/>
              <a:tblGrid>
                <a:gridCol w="2429773"/>
                <a:gridCol w="4162697"/>
                <a:gridCol w="4938028"/>
              </a:tblGrid>
              <a:tr h="597112">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Built for daily projection use</a:t>
                      </a: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14725">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Medium businesses, large corporations, PUB, Educational institutions for use in conference rooms</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endParaRPr lang="en-US" sz="10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algn="l"/>
                      <a:r>
                        <a:rPr lang="en-US" sz="1000" b="1" dirty="0" smtClean="0">
                          <a:solidFill>
                            <a:schemeClr val="bg2"/>
                          </a:solidFill>
                          <a:latin typeface="+mj-lt"/>
                        </a:rPr>
                        <a:t>Compatible connections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HDMI, Composite Video, VGA, USB, Component video, RS232, RJ45, audio in and out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You can connect your devices via a wide range of ports and take advantage of wired network control for management of multiple meeting rooms.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Communicate clearly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4:3 aspect ratio and extremely large screen size of up to 307.5 inches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View clear images and easy, amplified big-screen collaboration.</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Bright and versatile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XGA projections with 3800 lumens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Presentations are crisp and bright, even in poorly lit settings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97944">
                <a:tc>
                  <a:txBody>
                    <a:bodyPr/>
                    <a:lstStyle/>
                    <a:p>
                      <a:pPr algn="l"/>
                      <a:r>
                        <a:rPr lang="en-US" sz="1000" b="1" dirty="0" smtClean="0">
                          <a:solidFill>
                            <a:schemeClr val="bg2"/>
                          </a:solidFill>
                          <a:latin typeface="+mj-lt"/>
                        </a:rPr>
                        <a:t>Brilliant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DLP®  technology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High-lumen output enables brilliant performance, even with the lights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7944">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Go bold with 3D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Project dramatic 3D content via your computer. 3D imagery can help keep your audience immersed in the message. (3D accessories sold separately)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64099">
                <a:tc>
                  <a:txBody>
                    <a:bodyPr/>
                    <a:lstStyle/>
                    <a:p>
                      <a:pPr algn="l"/>
                      <a:r>
                        <a:rPr lang="en-US" sz="1000" b="1" dirty="0" smtClean="0">
                          <a:solidFill>
                            <a:schemeClr val="bg2"/>
                          </a:solidFill>
                          <a:latin typeface="+mj-lt"/>
                        </a:rPr>
                        <a:t>2-year Advanced Exchange Service and Limited Hardware warranty for projector unit;</a:t>
                      </a:r>
                      <a:r>
                        <a:rPr lang="en-US" sz="1000" b="1" baseline="0" dirty="0" smtClean="0">
                          <a:solidFill>
                            <a:schemeClr val="bg2"/>
                          </a:solidFill>
                          <a:latin typeface="+mj-lt"/>
                        </a:rPr>
                        <a:t> </a:t>
                      </a:r>
                      <a:r>
                        <a:rPr lang="en-US" sz="1000" b="1" dirty="0" smtClean="0">
                          <a:solidFill>
                            <a:schemeClr val="bg2"/>
                          </a:solidFill>
                          <a:latin typeface="+mj-lt"/>
                        </a:rPr>
                        <a:t>1-year lamp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10918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15450" b="9124"/>
          <a:stretch/>
        </p:blipFill>
        <p:spPr>
          <a:xfrm>
            <a:off x="8534400" y="1006035"/>
            <a:ext cx="3657600" cy="1688983"/>
          </a:xfrm>
          <a:prstGeom prst="rect">
            <a:avLst/>
          </a:prstGeom>
        </p:spPr>
      </p:pic>
    </p:spTree>
    <p:extLst>
      <p:ext uri="{BB962C8B-B14F-4D97-AF65-F5344CB8AC3E}">
        <p14:creationId xmlns:p14="http://schemas.microsoft.com/office/powerpoint/2010/main" val="2632388045"/>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8080310" y="3235437"/>
            <a:ext cx="4111690" cy="2579062"/>
          </a:xfrm>
          <a:prstGeom prst="rect">
            <a:avLst/>
          </a:prstGeom>
          <a:solidFill>
            <a:schemeClr val="accent3"/>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2" name="Title 1"/>
          <p:cNvSpPr>
            <a:spLocks noGrp="1"/>
          </p:cNvSpPr>
          <p:nvPr>
            <p:ph type="title"/>
          </p:nvPr>
        </p:nvSpPr>
        <p:spPr/>
        <p:txBody>
          <a:bodyPr/>
          <a:lstStyle/>
          <a:p>
            <a:r>
              <a:rPr lang="en-US" dirty="0" smtClean="0"/>
              <a:t>Selling the full client solution</a:t>
            </a:r>
            <a:endParaRPr lang="en-US" dirty="0"/>
          </a:p>
        </p:txBody>
      </p:sp>
      <p:sp>
        <p:nvSpPr>
          <p:cNvPr id="3" name="Content Placeholder 2"/>
          <p:cNvSpPr>
            <a:spLocks noGrp="1"/>
          </p:cNvSpPr>
          <p:nvPr>
            <p:ph sz="half" idx="1"/>
          </p:nvPr>
        </p:nvSpPr>
        <p:spPr>
          <a:xfrm>
            <a:off x="431076" y="1367406"/>
            <a:ext cx="10252478" cy="1885781"/>
          </a:xfrm>
        </p:spPr>
        <p:txBody>
          <a:bodyPr>
            <a:normAutofit/>
          </a:bodyPr>
          <a:lstStyle/>
          <a:p>
            <a:pPr>
              <a:spcBef>
                <a:spcPts val="0"/>
              </a:spcBef>
              <a:spcAft>
                <a:spcPts val="1200"/>
              </a:spcAft>
            </a:pPr>
            <a:r>
              <a:rPr lang="en-US" sz="1400" dirty="0"/>
              <a:t>Ecosystems are made up of the accessories that surround a system – from monitors and keyboards, to mice and carrying cases, to projectors, printers and more. </a:t>
            </a:r>
          </a:p>
          <a:p>
            <a:pPr marL="285750" indent="-285750">
              <a:spcBef>
                <a:spcPts val="0"/>
              </a:spcBef>
              <a:spcAft>
                <a:spcPts val="600"/>
              </a:spcAft>
              <a:buFont typeface="Arial" panose="020B0604020202020204" pitchFamily="34" charset="0"/>
              <a:buChar char="•"/>
            </a:pPr>
            <a:r>
              <a:rPr lang="en-US" sz="1400" dirty="0"/>
              <a:t>Dell-branded accessories are designed for and tested with Dell systems to enable productivity for targeted end-users.</a:t>
            </a:r>
          </a:p>
          <a:p>
            <a:pPr marL="285750" indent="-285750">
              <a:spcBef>
                <a:spcPts val="0"/>
              </a:spcBef>
              <a:spcAft>
                <a:spcPts val="600"/>
              </a:spcAft>
              <a:buFont typeface="Arial" panose="020B0604020202020204" pitchFamily="34" charset="0"/>
              <a:buChar char="•"/>
            </a:pPr>
            <a:r>
              <a:rPr lang="en-US" sz="1400" dirty="0"/>
              <a:t>Each system has an ecosystem of accessories chosen or designed specifically for that system.</a:t>
            </a:r>
          </a:p>
          <a:p>
            <a:pPr marL="285750" indent="-285750">
              <a:spcBef>
                <a:spcPts val="0"/>
              </a:spcBef>
              <a:spcAft>
                <a:spcPts val="600"/>
              </a:spcAft>
              <a:buFont typeface="Arial" panose="020B0604020202020204" pitchFamily="34" charset="0"/>
              <a:buChar char="•"/>
            </a:pPr>
            <a:r>
              <a:rPr lang="en-US" sz="1400" dirty="0"/>
              <a:t>Ecosystems designed for however your customer works - fixed, mobile, or collaborative.</a:t>
            </a:r>
          </a:p>
          <a:p>
            <a:endParaRPr lang="en-US" sz="1400" dirty="0"/>
          </a:p>
        </p:txBody>
      </p:sp>
      <p:sp>
        <p:nvSpPr>
          <p:cNvPr id="16" name="Rectangle 15"/>
          <p:cNvSpPr/>
          <p:nvPr/>
        </p:nvSpPr>
        <p:spPr>
          <a:xfrm>
            <a:off x="0" y="3235437"/>
            <a:ext cx="8080310" cy="2579062"/>
          </a:xfrm>
          <a:prstGeom prst="rect">
            <a:avLst/>
          </a:prstGeom>
          <a:solidFill>
            <a:schemeClr val="tx2">
              <a:lumMod val="95000"/>
            </a:schemeClr>
          </a:solidFill>
          <a:effectLst/>
        </p:spPr>
        <p:txBody>
          <a:bodyPr wrap="square" lIns="182880" tIns="137160" rIns="137160" bIns="137160" rtlCol="0" anchor="ctr">
            <a:noAutofit/>
          </a:bodyPr>
          <a:lstStyle/>
          <a:p>
            <a:pPr algn="ctr">
              <a:lnSpc>
                <a:spcPct val="90000"/>
              </a:lnSpc>
              <a:spcBef>
                <a:spcPts val="600"/>
              </a:spcBef>
            </a:pPr>
            <a:endParaRPr lang="en-US" sz="2000" dirty="0" smtClean="0">
              <a:solidFill>
                <a:srgbClr val="FFFFFF"/>
              </a:solidFill>
            </a:endParaRPr>
          </a:p>
        </p:txBody>
      </p:sp>
      <p:sp>
        <p:nvSpPr>
          <p:cNvPr id="17" name="TextBox 16"/>
          <p:cNvSpPr txBox="1"/>
          <p:nvPr/>
        </p:nvSpPr>
        <p:spPr>
          <a:xfrm>
            <a:off x="1044469" y="3592947"/>
            <a:ext cx="1002310" cy="335618"/>
          </a:xfrm>
          <a:prstGeom prst="rect">
            <a:avLst/>
          </a:prstGeom>
          <a:noFill/>
        </p:spPr>
        <p:txBody>
          <a:bodyPr wrap="square" rtlCol="0">
            <a:noAutofit/>
          </a:bodyPr>
          <a:lstStyle/>
          <a:p>
            <a:pPr>
              <a:lnSpc>
                <a:spcPct val="90000"/>
              </a:lnSpc>
              <a:spcBef>
                <a:spcPts val="100"/>
              </a:spcBef>
              <a:spcAft>
                <a:spcPts val="100"/>
              </a:spcAft>
            </a:pPr>
            <a:r>
              <a:rPr lang="en-US" sz="1200" b="1" dirty="0" smtClean="0">
                <a:solidFill>
                  <a:srgbClr val="71C6C1"/>
                </a:solidFill>
                <a:latin typeface="Arial" panose="020B0604020202020204" pitchFamily="34" charset="0"/>
                <a:cs typeface="Arial" panose="020B0604020202020204" pitchFamily="34" charset="0"/>
              </a:rPr>
              <a:t>Monitors</a:t>
            </a:r>
          </a:p>
        </p:txBody>
      </p:sp>
      <p:sp>
        <p:nvSpPr>
          <p:cNvPr id="18" name="TextBox 17"/>
          <p:cNvSpPr txBox="1"/>
          <p:nvPr/>
        </p:nvSpPr>
        <p:spPr>
          <a:xfrm>
            <a:off x="370761" y="5158309"/>
            <a:ext cx="1710860" cy="345301"/>
          </a:xfrm>
          <a:prstGeom prst="rect">
            <a:avLst/>
          </a:prstGeom>
          <a:noFill/>
        </p:spPr>
        <p:txBody>
          <a:bodyPr wrap="square" rtlCol="0">
            <a:noAutofit/>
          </a:bodyPr>
          <a:lstStyle/>
          <a:p>
            <a:pPr>
              <a:lnSpc>
                <a:spcPct val="90000"/>
              </a:lnSpc>
              <a:spcBef>
                <a:spcPts val="100"/>
              </a:spcBef>
              <a:spcAft>
                <a:spcPts val="100"/>
              </a:spcAft>
            </a:pPr>
            <a:r>
              <a:rPr lang="en-US" sz="1200" b="1" dirty="0" smtClean="0">
                <a:solidFill>
                  <a:srgbClr val="F2AF00"/>
                </a:solidFill>
                <a:latin typeface="Arial" panose="020B0604020202020204" pitchFamily="34" charset="0"/>
                <a:cs typeface="Arial" panose="020B0604020202020204" pitchFamily="34" charset="0"/>
              </a:rPr>
              <a:t>Large Conference Room Displays</a:t>
            </a:r>
          </a:p>
        </p:txBody>
      </p:sp>
      <p:sp>
        <p:nvSpPr>
          <p:cNvPr id="19" name="TextBox 18"/>
          <p:cNvSpPr txBox="1"/>
          <p:nvPr/>
        </p:nvSpPr>
        <p:spPr>
          <a:xfrm>
            <a:off x="565925" y="4420773"/>
            <a:ext cx="1099548" cy="289505"/>
          </a:xfrm>
          <a:prstGeom prst="rect">
            <a:avLst/>
          </a:prstGeom>
          <a:noFill/>
        </p:spPr>
        <p:txBody>
          <a:bodyPr wrap="square" rtlCol="0">
            <a:noAutofit/>
          </a:bodyPr>
          <a:lstStyle/>
          <a:p>
            <a:pPr>
              <a:lnSpc>
                <a:spcPct val="90000"/>
              </a:lnSpc>
              <a:spcBef>
                <a:spcPts val="100"/>
              </a:spcBef>
              <a:spcAft>
                <a:spcPts val="100"/>
              </a:spcAft>
            </a:pPr>
            <a:r>
              <a:rPr lang="en-US" sz="1200" b="1" dirty="0" smtClean="0">
                <a:solidFill>
                  <a:srgbClr val="7AB800"/>
                </a:solidFill>
                <a:latin typeface="Arial" panose="020B0604020202020204" pitchFamily="34" charset="0"/>
                <a:cs typeface="Arial" panose="020B0604020202020204" pitchFamily="34" charset="0"/>
              </a:rPr>
              <a:t>Projectors</a:t>
            </a:r>
          </a:p>
        </p:txBody>
      </p:sp>
      <p:sp>
        <p:nvSpPr>
          <p:cNvPr id="20" name="Hexagon 19"/>
          <p:cNvSpPr/>
          <p:nvPr/>
        </p:nvSpPr>
        <p:spPr>
          <a:xfrm>
            <a:off x="1627218" y="3216775"/>
            <a:ext cx="4690992" cy="2624148"/>
          </a:xfrm>
          <a:prstGeom prst="hexagon">
            <a:avLst/>
          </a:prstGeom>
          <a:solidFill>
            <a:schemeClr val="tx2"/>
          </a:solidFill>
          <a:ln w="38100">
            <a:noFill/>
          </a:ln>
          <a:effectLst/>
        </p:spPr>
        <p:txBody>
          <a:bodyPr wrap="square" lIns="182880" tIns="137160" rIns="137160" bIns="137160" rtlCol="0" anchor="ctr">
            <a:noAutofit/>
          </a:bodyPr>
          <a:lstStyle/>
          <a:p>
            <a:pPr algn="ctr">
              <a:lnSpc>
                <a:spcPct val="90000"/>
              </a:lnSpc>
              <a:spcBef>
                <a:spcPts val="600"/>
              </a:spcBef>
            </a:pPr>
            <a:endParaRPr lang="en-US" sz="2000" dirty="0" smtClean="0">
              <a:solidFill>
                <a:srgbClr val="FFFFFF"/>
              </a:solidFill>
            </a:endParaRPr>
          </a:p>
        </p:txBody>
      </p:sp>
      <p:sp>
        <p:nvSpPr>
          <p:cNvPr id="21" name="TextBox 20"/>
          <p:cNvSpPr txBox="1"/>
          <p:nvPr/>
        </p:nvSpPr>
        <p:spPr>
          <a:xfrm>
            <a:off x="6381102" y="4290140"/>
            <a:ext cx="2265583" cy="533290"/>
          </a:xfrm>
          <a:prstGeom prst="rect">
            <a:avLst/>
          </a:prstGeom>
          <a:noFill/>
        </p:spPr>
        <p:txBody>
          <a:bodyPr wrap="square" rtlCol="0">
            <a:noAutofit/>
          </a:bodyPr>
          <a:lstStyle/>
          <a:p>
            <a:pPr>
              <a:lnSpc>
                <a:spcPct val="90000"/>
              </a:lnSpc>
              <a:spcBef>
                <a:spcPts val="100"/>
              </a:spcBef>
              <a:spcAft>
                <a:spcPts val="100"/>
              </a:spcAft>
            </a:pPr>
            <a:r>
              <a:rPr lang="en-US" sz="1200" b="1" dirty="0" smtClean="0">
                <a:solidFill>
                  <a:srgbClr val="7AB800"/>
                </a:solidFill>
                <a:latin typeface="Arial" panose="020B0604020202020204" pitchFamily="34" charset="0"/>
                <a:cs typeface="Arial" panose="020B0604020202020204" pitchFamily="34" charset="0"/>
              </a:rPr>
              <a:t>Client Peripherals</a:t>
            </a:r>
          </a:p>
          <a:p>
            <a:pPr>
              <a:lnSpc>
                <a:spcPct val="90000"/>
              </a:lnSpc>
              <a:spcBef>
                <a:spcPts val="100"/>
              </a:spcBef>
              <a:spcAft>
                <a:spcPts val="100"/>
              </a:spcAft>
            </a:pPr>
            <a:r>
              <a:rPr lang="en-US" sz="1100" dirty="0" smtClean="0">
                <a:solidFill>
                  <a:srgbClr val="444444"/>
                </a:solidFill>
                <a:latin typeface="Arial" panose="020B0604020202020204" pitchFamily="34" charset="0"/>
                <a:cs typeface="Arial" panose="020B0604020202020204" pitchFamily="34" charset="0"/>
              </a:rPr>
              <a:t>Input devices</a:t>
            </a:r>
          </a:p>
        </p:txBody>
      </p:sp>
      <p:sp>
        <p:nvSpPr>
          <p:cNvPr id="22" name="TextBox 21"/>
          <p:cNvSpPr txBox="1"/>
          <p:nvPr/>
        </p:nvSpPr>
        <p:spPr>
          <a:xfrm>
            <a:off x="6079984" y="3583429"/>
            <a:ext cx="1104589" cy="391791"/>
          </a:xfrm>
          <a:prstGeom prst="rect">
            <a:avLst/>
          </a:prstGeom>
          <a:noFill/>
        </p:spPr>
        <p:txBody>
          <a:bodyPr wrap="square" rtlCol="0">
            <a:noAutofit/>
          </a:bodyPr>
          <a:lstStyle/>
          <a:p>
            <a:pPr>
              <a:lnSpc>
                <a:spcPct val="90000"/>
              </a:lnSpc>
              <a:spcBef>
                <a:spcPts val="100"/>
              </a:spcBef>
              <a:spcAft>
                <a:spcPts val="100"/>
              </a:spcAft>
            </a:pPr>
            <a:r>
              <a:rPr lang="en-US" sz="1200" b="1" dirty="0" smtClean="0">
                <a:solidFill>
                  <a:srgbClr val="F2AF00"/>
                </a:solidFill>
                <a:latin typeface="Arial" panose="020B0604020202020204" pitchFamily="34" charset="0"/>
                <a:cs typeface="Arial" panose="020B0604020202020204" pitchFamily="34" charset="0"/>
              </a:rPr>
              <a:t>Printers</a:t>
            </a:r>
          </a:p>
        </p:txBody>
      </p:sp>
      <p:sp>
        <p:nvSpPr>
          <p:cNvPr id="23" name="TextBox 22"/>
          <p:cNvSpPr txBox="1"/>
          <p:nvPr/>
        </p:nvSpPr>
        <p:spPr>
          <a:xfrm>
            <a:off x="6009692" y="5131168"/>
            <a:ext cx="1700405" cy="644771"/>
          </a:xfrm>
          <a:prstGeom prst="rect">
            <a:avLst/>
          </a:prstGeom>
          <a:noFill/>
        </p:spPr>
        <p:txBody>
          <a:bodyPr wrap="square" rtlCol="0">
            <a:noAutofit/>
          </a:bodyPr>
          <a:lstStyle/>
          <a:p>
            <a:pPr>
              <a:lnSpc>
                <a:spcPct val="90000"/>
              </a:lnSpc>
              <a:spcBef>
                <a:spcPts val="100"/>
              </a:spcBef>
              <a:spcAft>
                <a:spcPts val="100"/>
              </a:spcAft>
            </a:pPr>
            <a:r>
              <a:rPr lang="en-US" sz="1200" b="1" dirty="0" smtClean="0">
                <a:solidFill>
                  <a:srgbClr val="71C6C1"/>
                </a:solidFill>
                <a:latin typeface="Arial" panose="020B0604020202020204" pitchFamily="34" charset="0"/>
                <a:cs typeface="Arial" panose="020B0604020202020204" pitchFamily="34" charset="0"/>
              </a:rPr>
              <a:t>Client Peripherals</a:t>
            </a:r>
          </a:p>
          <a:p>
            <a:pPr>
              <a:lnSpc>
                <a:spcPct val="90000"/>
              </a:lnSpc>
              <a:spcBef>
                <a:spcPts val="100"/>
              </a:spcBef>
              <a:spcAft>
                <a:spcPts val="100"/>
              </a:spcAft>
            </a:pPr>
            <a:r>
              <a:rPr lang="en-US" sz="1100" dirty="0" smtClean="0">
                <a:solidFill>
                  <a:srgbClr val="444444"/>
                </a:solidFill>
                <a:latin typeface="Arial" panose="020B0604020202020204" pitchFamily="34" charset="0"/>
                <a:cs typeface="Arial" panose="020B0604020202020204" pitchFamily="34" charset="0"/>
              </a:rPr>
              <a:t>Other</a:t>
            </a:r>
            <a:endParaRPr lang="en-US" sz="1100" dirty="0">
              <a:solidFill>
                <a:srgbClr val="444444"/>
              </a:solidFill>
              <a:latin typeface="Arial" panose="020B0604020202020204" pitchFamily="34" charset="0"/>
              <a:cs typeface="Arial" panose="020B0604020202020204" pitchFamily="34" charset="0"/>
            </a:endParaRPr>
          </a:p>
        </p:txBody>
      </p:sp>
      <p:grpSp>
        <p:nvGrpSpPr>
          <p:cNvPr id="6" name="Group 5"/>
          <p:cNvGrpSpPr>
            <a:grpSpLocks noChangeAspect="1"/>
          </p:cNvGrpSpPr>
          <p:nvPr/>
        </p:nvGrpSpPr>
        <p:grpSpPr>
          <a:xfrm>
            <a:off x="2975689" y="3861314"/>
            <a:ext cx="2183360" cy="888842"/>
            <a:chOff x="4265706" y="4905642"/>
            <a:chExt cx="1886868" cy="709354"/>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090" y="5157796"/>
              <a:ext cx="680484" cy="4572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6" y="5148271"/>
              <a:ext cx="609600" cy="46672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0816" y="4905642"/>
              <a:ext cx="365760" cy="709353"/>
            </a:xfrm>
            <a:prstGeom prst="rect">
              <a:avLst/>
            </a:prstGeom>
          </p:spPr>
        </p:pic>
      </p:grpSp>
      <p:pic>
        <p:nvPicPr>
          <p:cNvPr id="7" name="Picture 2" descr="E:\File\Artwork\icons\DISPLAY_DellTeal_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441" y="3521382"/>
            <a:ext cx="609600" cy="4538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File\Artwork\icons\DISPLAY_DellYellow_6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8277" y="4974003"/>
            <a:ext cx="798022" cy="5941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7052" y="4396643"/>
            <a:ext cx="685800" cy="32160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8945" y="3470272"/>
            <a:ext cx="704076" cy="54666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7996" y="4244380"/>
            <a:ext cx="548640" cy="59410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8247" y="4913949"/>
            <a:ext cx="804702" cy="693128"/>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2706891669"/>
              </p:ext>
            </p:extLst>
          </p:nvPr>
        </p:nvGraphicFramePr>
        <p:xfrm>
          <a:off x="8275809" y="3570902"/>
          <a:ext cx="3704700" cy="944880"/>
        </p:xfrm>
        <a:graphic>
          <a:graphicData uri="http://schemas.openxmlformats.org/drawingml/2006/table">
            <a:tbl>
              <a:tblPr firstRow="1" bandRow="1"/>
              <a:tblGrid>
                <a:gridCol w="3704700"/>
              </a:tblGrid>
              <a:tr h="204558">
                <a:tc>
                  <a: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lang="en-US" sz="1600" b="0" kern="0" cap="none" baseline="0" noProof="0" dirty="0" smtClean="0">
                          <a:solidFill>
                            <a:schemeClr val="tx2"/>
                          </a:solidFill>
                          <a:latin typeface="Arial" panose="020B0604020202020204" pitchFamily="34" charset="0"/>
                          <a:ea typeface="Museo For Dell" pitchFamily="2" charset="0"/>
                          <a:cs typeface="Arial" panose="020B0604020202020204" pitchFamily="34" charset="0"/>
                        </a:rPr>
                        <a:t>General S&amp;P Resources: </a:t>
                      </a:r>
                    </a:p>
                    <a:p>
                      <a:pPr>
                        <a:spcAft>
                          <a:spcPts val="600"/>
                        </a:spcAft>
                      </a:pPr>
                      <a:r>
                        <a:rPr lang="en-US" sz="1000" b="0" i="0" u="none" strike="noStrike" kern="1200" dirty="0" smtClean="0">
                          <a:solidFill>
                            <a:schemeClr val="tx1"/>
                          </a:solidFill>
                          <a:effectLst/>
                          <a:latin typeface="Arial" panose="020B0604020202020204" pitchFamily="34" charset="0"/>
                          <a:ea typeface="+mn-ea"/>
                          <a:cs typeface="Arial" panose="020B0604020202020204" pitchFamily="34" charset="0"/>
                          <a:hlinkClick r:id="rId11"/>
                        </a:rPr>
                        <a:t>Displays and Client Peripherals Upsell Guide</a:t>
                      </a:r>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pPr>
                        <a:spcAft>
                          <a:spcPts val="600"/>
                        </a:spcAft>
                      </a:pPr>
                      <a:r>
                        <a:rPr lang="en-US" sz="1000" b="0" i="0" u="none" strike="noStrike" kern="1200" dirty="0" smtClean="0">
                          <a:solidFill>
                            <a:schemeClr val="tx1"/>
                          </a:solidFill>
                          <a:effectLst/>
                          <a:latin typeface="Arial" panose="020B0604020202020204" pitchFamily="34" charset="0"/>
                          <a:ea typeface="+mn-ea"/>
                          <a:cs typeface="Arial" panose="020B0604020202020204" pitchFamily="34" charset="0"/>
                          <a:hlinkClick r:id="rId12"/>
                        </a:rPr>
                        <a:t>Mobility Recommended Accessories Reference Guide and Roadmap</a:t>
                      </a:r>
                      <a:endParaRPr lang="en-US" sz="1000" b="0" i="0" kern="1200" dirty="0">
                        <a:solidFill>
                          <a:schemeClr val="tx1"/>
                        </a:solidFill>
                        <a:effectLst/>
                        <a:latin typeface="Arial" panose="020B0604020202020204" pitchFamily="34" charset="0"/>
                        <a:ea typeface="+mn-ea"/>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4" name="TextBox 1">
            <a:hlinkClick r:id="rId13"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859044772"/>
      </p:ext>
    </p:extLst>
  </p:cSld>
  <p:clrMapOvr>
    <a:masterClrMapping/>
  </p:clrMapOvr>
  <p:transition spd="med">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Projector – </a:t>
            </a:r>
            <a:r>
              <a:rPr lang="en-US" sz="2400" dirty="0" smtClean="0">
                <a:solidFill>
                  <a:schemeClr val="accent4"/>
                </a:solidFill>
              </a:rPr>
              <a:t>1650</a:t>
            </a:r>
            <a:endParaRPr lang="en-US" sz="2400" dirty="0">
              <a:solidFill>
                <a:schemeClr val="accent4"/>
              </a:solidFill>
            </a:endParaRPr>
          </a:p>
        </p:txBody>
      </p:sp>
      <p:sp>
        <p:nvSpPr>
          <p:cNvPr id="6" name="Text Placeholder 5"/>
          <p:cNvSpPr>
            <a:spLocks noGrp="1"/>
          </p:cNvSpPr>
          <p:nvPr>
            <p:ph sz="half" idx="1"/>
          </p:nvPr>
        </p:nvSpPr>
        <p:spPr>
          <a:xfrm>
            <a:off x="269887" y="780153"/>
            <a:ext cx="10607039" cy="234177"/>
          </a:xfrm>
        </p:spPr>
        <p:txBody>
          <a:bodyPr>
            <a:noAutofit/>
          </a:bodyPr>
          <a:lstStyle/>
          <a:p>
            <a:r>
              <a:rPr lang="en-US" sz="1400" dirty="0">
                <a:solidFill>
                  <a:schemeClr val="tx1">
                    <a:lumMod val="60000"/>
                    <a:lumOff val="40000"/>
                  </a:schemeClr>
                </a:solidFill>
              </a:rPr>
              <a:t>A high-brightness WXGA projector with easy set-up and fast source switching for multi-user </a:t>
            </a:r>
            <a:r>
              <a:rPr lang="en-US" sz="1400" dirty="0" smtClean="0">
                <a:solidFill>
                  <a:schemeClr val="tx1">
                    <a:lumMod val="60000"/>
                    <a:lumOff val="40000"/>
                  </a:schemeClr>
                </a:solidFill>
              </a:rPr>
              <a:t>collaboration</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1346129618"/>
              </p:ext>
            </p:extLst>
          </p:nvPr>
        </p:nvGraphicFramePr>
        <p:xfrm>
          <a:off x="226341" y="1231365"/>
          <a:ext cx="11530498" cy="3987165"/>
        </p:xfrm>
        <a:graphic>
          <a:graphicData uri="http://schemas.openxmlformats.org/drawingml/2006/table">
            <a:tbl>
              <a:tblPr firstRow="1" bandRow="1"/>
              <a:tblGrid>
                <a:gridCol w="2429773"/>
                <a:gridCol w="4162697"/>
                <a:gridCol w="4938028"/>
              </a:tblGrid>
              <a:tr h="597112">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Built for daily projection use</a:t>
                      </a: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914725">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Medium businesses, large corporations, PUB, Educational institutions for use in conference rooms</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endParaRPr lang="en-US" sz="10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vMerge="1">
                  <a:txBody>
                    <a:bodyPr/>
                    <a:lstStyle/>
                    <a:p>
                      <a:endParaRPr lang="en-US"/>
                    </a:p>
                  </a:txBody>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algn="l"/>
                      <a:r>
                        <a:rPr lang="en-US" sz="1000" b="1" dirty="0" smtClean="0">
                          <a:solidFill>
                            <a:schemeClr val="bg2"/>
                          </a:solidFill>
                          <a:latin typeface="+mj-lt"/>
                        </a:rPr>
                        <a:t>Compatible connections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HDMI, Composite Video, VGA, USB, Component video, RS232, RJ45, audio in and out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You can connect your devices via a wide range of ports and take advantage of wired network control for management of multiple meeting rooms.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Communicate clearly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16:10 aspect ratio and extremely large screen size of up to 362 inches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View clear images and easy, amplified big-screen collaboration.</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Bright and versatile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WXGA projections with 3800 lumens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Presentations are crisp and bright, even in poorly lit settings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97944">
                <a:tc>
                  <a:txBody>
                    <a:bodyPr/>
                    <a:lstStyle/>
                    <a:p>
                      <a:pPr algn="l"/>
                      <a:r>
                        <a:rPr lang="en-US" sz="1000" b="1" dirty="0" smtClean="0">
                          <a:solidFill>
                            <a:schemeClr val="bg2"/>
                          </a:solidFill>
                          <a:latin typeface="+mj-lt"/>
                        </a:rPr>
                        <a:t>Brilliant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DLP®  technology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High-lumen output enables brilliant performance, even with the lights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7944">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Go bold with 3D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Project dramatic 3D content via your computer. 3D imagery can help keep your audience immersed in the message. (3D accessories sold separately)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64099">
                <a:tc>
                  <a:txBody>
                    <a:bodyPr/>
                    <a:lstStyle/>
                    <a:p>
                      <a:pPr algn="l"/>
                      <a:r>
                        <a:rPr lang="en-US" sz="1000" b="1" dirty="0" smtClean="0">
                          <a:solidFill>
                            <a:schemeClr val="bg2"/>
                          </a:solidFill>
                          <a:latin typeface="+mj-lt"/>
                        </a:rPr>
                        <a:t>2-year Advanced Exchange Service and Limited Hardware warranty for projector unit;</a:t>
                      </a:r>
                      <a:r>
                        <a:rPr lang="en-US" sz="1000" b="1" baseline="0" dirty="0" smtClean="0">
                          <a:solidFill>
                            <a:schemeClr val="bg2"/>
                          </a:solidFill>
                          <a:latin typeface="+mj-lt"/>
                        </a:rPr>
                        <a:t> </a:t>
                      </a:r>
                      <a:r>
                        <a:rPr lang="en-US" sz="1000" b="1" dirty="0" smtClean="0">
                          <a:solidFill>
                            <a:schemeClr val="bg2"/>
                          </a:solidFill>
                          <a:latin typeface="+mj-lt"/>
                        </a:rPr>
                        <a:t>1-year lamp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10918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2" name="Picture 21"/>
          <p:cNvPicPr>
            <a:picLocks noChangeAspect="1"/>
          </p:cNvPicPr>
          <p:nvPr/>
        </p:nvPicPr>
        <p:blipFill>
          <a:blip r:embed="rId6"/>
          <a:stretch>
            <a:fillRect/>
          </a:stretch>
        </p:blipFill>
        <p:spPr>
          <a:xfrm>
            <a:off x="8924104" y="1440069"/>
            <a:ext cx="2832736" cy="1045182"/>
          </a:xfrm>
          <a:prstGeom prst="rect">
            <a:avLst/>
          </a:prstGeom>
        </p:spPr>
      </p:pic>
    </p:spTree>
    <p:extLst>
      <p:ext uri="{BB962C8B-B14F-4D97-AF65-F5344CB8AC3E}">
        <p14:creationId xmlns:p14="http://schemas.microsoft.com/office/powerpoint/2010/main" val="3114417428"/>
      </p:ext>
    </p:extLst>
  </p:cSld>
  <p:clrMapOvr>
    <a:masterClrMapping/>
  </p:clrMapOvr>
  <p:transition spd="med">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Projector – </a:t>
            </a:r>
            <a:r>
              <a:rPr lang="en-US" sz="2400" dirty="0" smtClean="0">
                <a:solidFill>
                  <a:schemeClr val="accent4"/>
                </a:solidFill>
              </a:rPr>
              <a:t>1850</a:t>
            </a:r>
            <a:endParaRPr lang="en-US" sz="2400" dirty="0">
              <a:solidFill>
                <a:schemeClr val="accent4"/>
              </a:solidFill>
            </a:endParaRPr>
          </a:p>
        </p:txBody>
      </p:sp>
      <p:sp>
        <p:nvSpPr>
          <p:cNvPr id="6" name="Text Placeholder 5"/>
          <p:cNvSpPr>
            <a:spLocks noGrp="1"/>
          </p:cNvSpPr>
          <p:nvPr>
            <p:ph sz="half" idx="1"/>
          </p:nvPr>
        </p:nvSpPr>
        <p:spPr>
          <a:xfrm>
            <a:off x="269887" y="780153"/>
            <a:ext cx="10607039" cy="234177"/>
          </a:xfrm>
        </p:spPr>
        <p:txBody>
          <a:bodyPr>
            <a:noAutofit/>
          </a:bodyPr>
          <a:lstStyle/>
          <a:p>
            <a:r>
              <a:rPr lang="en-US" sz="1400" dirty="0">
                <a:solidFill>
                  <a:schemeClr val="tx1">
                    <a:lumMod val="60000"/>
                    <a:lumOff val="40000"/>
                  </a:schemeClr>
                </a:solidFill>
              </a:rPr>
              <a:t>Don’t just present. Captivate with Full HD.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1624100146"/>
              </p:ext>
            </p:extLst>
          </p:nvPr>
        </p:nvGraphicFramePr>
        <p:xfrm>
          <a:off x="226341" y="1231365"/>
          <a:ext cx="11530498" cy="4851205"/>
        </p:xfrm>
        <a:graphic>
          <a:graphicData uri="http://schemas.openxmlformats.org/drawingml/2006/table">
            <a:tbl>
              <a:tblPr firstRow="1" bandRow="1"/>
              <a:tblGrid>
                <a:gridCol w="2429773"/>
                <a:gridCol w="3056789"/>
                <a:gridCol w="6043936"/>
              </a:tblGrid>
              <a:tr h="1360833">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Built for daily projection use</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Medium businesses, large corporations, PUB, Educational institutions for use in conference rooms</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endParaRPr lang="en-US" sz="10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algn="l"/>
                      <a:r>
                        <a:rPr lang="en-US" sz="1000" b="1" dirty="0" smtClean="0">
                          <a:solidFill>
                            <a:schemeClr val="bg2"/>
                          </a:solidFill>
                          <a:latin typeface="+mj-lt"/>
                        </a:rPr>
                        <a:t>Bright and bold</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Full HD 1080p; 1920x1024 and a 16:9 aspect ratio.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With Full HD 1080p resolution, your projector will mirror your 1080p laptop screen. That means no more resizing, rearranged icons or awkwardly sized documents and presentations. Full HD shows razor sharp imagery</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Communicate clearly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16:9 aspect ratio; 2000:1 contrast ratio; 3000 ANSI lumens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From a classroom with natural light to an office with black out curtains the 3000 ANSI lumens and contrast ratio of 2000:1 will light up any room.</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Compatible connections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HDMI, USB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Connect quickly to Chromecast, </a:t>
                      </a:r>
                      <a:r>
                        <a:rPr lang="en-US" sz="1000" b="0" dirty="0" err="1" smtClean="0">
                          <a:solidFill>
                            <a:schemeClr val="bg2"/>
                          </a:solidFill>
                          <a:latin typeface="Arial" panose="020B0604020202020204" pitchFamily="34" charset="0"/>
                          <a:cs typeface="Arial" panose="020B0604020202020204" pitchFamily="34" charset="0"/>
                        </a:rPr>
                        <a:t>DellCast</a:t>
                      </a:r>
                      <a:r>
                        <a:rPr lang="en-US" sz="1000" b="0" dirty="0" smtClean="0">
                          <a:solidFill>
                            <a:schemeClr val="bg2"/>
                          </a:solidFill>
                          <a:latin typeface="Arial" panose="020B0604020202020204" pitchFamily="34" charset="0"/>
                          <a:cs typeface="Arial" panose="020B0604020202020204" pitchFamily="34" charset="0"/>
                        </a:rPr>
                        <a:t>, Amazon Fire TV Stick, Microsoft Wireless Display</a:t>
                      </a:r>
                      <a:r>
                        <a:rPr lang="en-US" sz="1000" b="0" baseline="0" dirty="0" smtClean="0">
                          <a:solidFill>
                            <a:schemeClr val="bg2"/>
                          </a:solidFill>
                          <a:latin typeface="Arial" panose="020B0604020202020204" pitchFamily="34" charset="0"/>
                          <a:cs typeface="Arial" panose="020B0604020202020204" pitchFamily="34" charset="0"/>
                        </a:rPr>
                        <a:t> (all sold separately)</a:t>
                      </a:r>
                      <a:r>
                        <a:rPr lang="en-US" sz="1000" b="0" dirty="0" smtClean="0">
                          <a:solidFill>
                            <a:schemeClr val="bg2"/>
                          </a:solidFill>
                          <a:latin typeface="Arial" panose="020B0604020202020204" pitchFamily="34" charset="0"/>
                          <a:cs typeface="Arial" panose="020B0604020202020204" pitchFamily="34" charset="0"/>
                        </a:rPr>
                        <a:t>, without the need of additional cables or software. Connect to multiple platforms easily including </a:t>
                      </a:r>
                      <a:r>
                        <a:rPr lang="en-US" sz="1000" b="0" dirty="0" err="1" smtClean="0">
                          <a:solidFill>
                            <a:schemeClr val="bg2"/>
                          </a:solidFill>
                          <a:latin typeface="Arial" panose="020B0604020202020204" pitchFamily="34" charset="0"/>
                          <a:cs typeface="Arial" panose="020B0604020202020204" pitchFamily="34" charset="0"/>
                        </a:rPr>
                        <a:t>Ultrabooks</a:t>
                      </a:r>
                      <a:r>
                        <a:rPr lang="en-US" sz="1000" b="0" dirty="0" smtClean="0">
                          <a:solidFill>
                            <a:schemeClr val="bg2"/>
                          </a:solidFill>
                          <a:latin typeface="Arial" panose="020B0604020202020204" pitchFamily="34" charset="0"/>
                          <a:cs typeface="Arial" panose="020B0604020202020204" pitchFamily="34" charset="0"/>
                        </a:rPr>
                        <a:t>, notebooks, Chromebooks, tablets and more.</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7013">
                <a:tc>
                  <a:txBody>
                    <a:bodyPr/>
                    <a:lstStyle/>
                    <a:p>
                      <a:pPr algn="l"/>
                      <a:r>
                        <a:rPr lang="en-US" sz="1000" b="1" dirty="0" smtClean="0">
                          <a:solidFill>
                            <a:schemeClr val="bg2"/>
                          </a:solidFill>
                          <a:latin typeface="+mj-lt"/>
                        </a:rPr>
                        <a:t>Bright and versatile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WXGA projections with 3800 lumens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Presentations are crisp and bright, even in poorly lit settings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7944">
                <a:tc>
                  <a:txBody>
                    <a:bodyPr/>
                    <a:lstStyle/>
                    <a:p>
                      <a:pPr algn="l"/>
                      <a:r>
                        <a:rPr lang="en-US" sz="1000" b="1" dirty="0" smtClean="0">
                          <a:solidFill>
                            <a:schemeClr val="bg2"/>
                          </a:solidFill>
                          <a:latin typeface="+mj-lt"/>
                        </a:rPr>
                        <a:t>Brilliant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DLP®  technology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High-lumen output enables brilliant performance, even with the lights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97944">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Go bold with 3D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Project dramatic 3D content via your computer. 3D imagery can help keep your audience immersed in the message. (3D accessories sold separately) </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64099">
                <a:tc>
                  <a:txBody>
                    <a:bodyPr/>
                    <a:lstStyle/>
                    <a:p>
                      <a:pPr algn="l"/>
                      <a:r>
                        <a:rPr lang="en-US" sz="1000" b="1" dirty="0" smtClean="0">
                          <a:solidFill>
                            <a:schemeClr val="bg2"/>
                          </a:solidFill>
                          <a:latin typeface="+mj-lt"/>
                        </a:rPr>
                        <a:t>2-year Advanced Exchange Service and Limited Hardware warranty for projector unit;</a:t>
                      </a:r>
                      <a:r>
                        <a:rPr lang="en-US" sz="1000" b="1" baseline="0" dirty="0" smtClean="0">
                          <a:solidFill>
                            <a:schemeClr val="bg2"/>
                          </a:solidFill>
                          <a:latin typeface="+mj-lt"/>
                        </a:rPr>
                        <a:t> </a:t>
                      </a:r>
                      <a:r>
                        <a:rPr lang="en-US" sz="1000" b="1" dirty="0" smtClean="0">
                          <a:solidFill>
                            <a:schemeClr val="bg2"/>
                          </a:solidFill>
                          <a:latin typeface="+mj-lt"/>
                        </a:rPr>
                        <a:t>1-year lamp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10918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29811" b="23171"/>
          <a:stretch/>
        </p:blipFill>
        <p:spPr>
          <a:xfrm>
            <a:off x="8778747" y="1237709"/>
            <a:ext cx="3200400" cy="1504773"/>
          </a:xfrm>
          <a:prstGeom prst="rect">
            <a:avLst/>
          </a:prstGeom>
        </p:spPr>
      </p:pic>
    </p:spTree>
    <p:extLst>
      <p:ext uri="{BB962C8B-B14F-4D97-AF65-F5344CB8AC3E}">
        <p14:creationId xmlns:p14="http://schemas.microsoft.com/office/powerpoint/2010/main" val="1104951135"/>
      </p:ext>
    </p:extLst>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4831" r="6494" b="24893"/>
          <a:stretch/>
        </p:blipFill>
        <p:spPr>
          <a:xfrm>
            <a:off x="8691689" y="1024523"/>
            <a:ext cx="3078065" cy="1654974"/>
          </a:xfrm>
          <a:prstGeom prst="rect">
            <a:avLst/>
          </a:prstGeom>
        </p:spPr>
      </p:pic>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Projector – </a:t>
            </a:r>
            <a:r>
              <a:rPr lang="en-US" sz="2400" dirty="0" smtClean="0">
                <a:solidFill>
                  <a:schemeClr val="accent4"/>
                </a:solidFill>
              </a:rPr>
              <a:t>P318S</a:t>
            </a:r>
            <a:endParaRPr lang="en-US" sz="2400" dirty="0">
              <a:solidFill>
                <a:schemeClr val="accent4"/>
              </a:solidFill>
            </a:endParaRPr>
          </a:p>
        </p:txBody>
      </p:sp>
      <p:sp>
        <p:nvSpPr>
          <p:cNvPr id="6" name="Text Placeholder 5"/>
          <p:cNvSpPr>
            <a:spLocks noGrp="1"/>
          </p:cNvSpPr>
          <p:nvPr>
            <p:ph sz="half" idx="1"/>
          </p:nvPr>
        </p:nvSpPr>
        <p:spPr>
          <a:xfrm>
            <a:off x="269887" y="780153"/>
            <a:ext cx="10607039" cy="234177"/>
          </a:xfrm>
        </p:spPr>
        <p:txBody>
          <a:bodyPr>
            <a:noAutofit/>
          </a:bodyPr>
          <a:lstStyle/>
          <a:p>
            <a:r>
              <a:rPr lang="en-US" sz="1400" dirty="0">
                <a:solidFill>
                  <a:schemeClr val="tx1">
                    <a:lumMod val="60000"/>
                    <a:lumOff val="40000"/>
                  </a:schemeClr>
                </a:solidFill>
              </a:rPr>
              <a:t>Connect, engage, make an impact</a:t>
            </a:r>
          </a:p>
        </p:txBody>
      </p:sp>
      <p:graphicFrame>
        <p:nvGraphicFramePr>
          <p:cNvPr id="9" name="Table 8"/>
          <p:cNvGraphicFramePr>
            <a:graphicFrameLocks noGrp="1" noChangeAspect="1"/>
          </p:cNvGraphicFramePr>
          <p:nvPr>
            <p:extLst>
              <p:ext uri="{D42A27DB-BD31-4B8C-83A1-F6EECF244321}">
                <p14:modId xmlns:p14="http://schemas.microsoft.com/office/powerpoint/2010/main" val="2316527553"/>
              </p:ext>
            </p:extLst>
          </p:nvPr>
        </p:nvGraphicFramePr>
        <p:xfrm>
          <a:off x="226341" y="1231365"/>
          <a:ext cx="11530498" cy="4113078"/>
        </p:xfrm>
        <a:graphic>
          <a:graphicData uri="http://schemas.openxmlformats.org/drawingml/2006/table">
            <a:tbl>
              <a:tblPr firstRow="1" bandRow="1"/>
              <a:tblGrid>
                <a:gridCol w="2429773"/>
                <a:gridCol w="3056789"/>
                <a:gridCol w="6043936"/>
              </a:tblGrid>
              <a:tr h="1360833">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Low cost, high volume, projector. Economical, reliable choice for small businesses, with good warranty offering (compared to competitors).</a:t>
                      </a: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Conference Rooms &amp; Classrooms (IT Managers / AV Managers / Facilities Managers)</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endParaRPr lang="en-US" sz="10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4"/>
                        </a:rPr>
                        <a:t>For more information </a:t>
                      </a:r>
                      <a:r>
                        <a:rPr lang="en-US" sz="1200" b="0" kern="0" cap="none" baseline="0" noProof="0" dirty="0" smtClean="0">
                          <a:solidFill>
                            <a:srgbClr val="0085C3"/>
                          </a:solidFill>
                          <a:latin typeface="+mj-lt"/>
                          <a:ea typeface="Museo For Dell" pitchFamily="2" charset="0"/>
                          <a:cs typeface="+mn-cs"/>
                          <a:hlinkClick r:id="rId4"/>
                        </a:rPr>
                        <a:t>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algn="l"/>
                      <a:r>
                        <a:rPr lang="en-US" sz="1000" b="1" dirty="0" smtClean="0">
                          <a:solidFill>
                            <a:schemeClr val="bg2"/>
                          </a:solidFill>
                          <a:latin typeface="+mj-lt"/>
                        </a:rPr>
                        <a:t>Bright</a:t>
                      </a:r>
                      <a:r>
                        <a:rPr lang="en-US" sz="1000" b="1" baseline="0" dirty="0" smtClean="0">
                          <a:solidFill>
                            <a:schemeClr val="bg2"/>
                          </a:solidFill>
                          <a:latin typeface="+mj-lt"/>
                        </a:rPr>
                        <a:t> projection</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3200 lumens and DLP® technology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The S510n allows wireless pairing with multiple devices such as </a:t>
                      </a:r>
                      <a:r>
                        <a:rPr lang="en-US" sz="1000" b="0" baseline="0" dirty="0" err="1" smtClean="0">
                          <a:solidFill>
                            <a:schemeClr val="bg2"/>
                          </a:solidFill>
                          <a:latin typeface="Arial" panose="020B0604020202020204" pitchFamily="34" charset="0"/>
                          <a:cs typeface="Arial" panose="020B0604020202020204" pitchFamily="34" charset="0"/>
                        </a:rPr>
                        <a:t>Ultrabooks</a:t>
                      </a:r>
                      <a:r>
                        <a:rPr lang="en-US" sz="1000" b="0" baseline="0" dirty="0" smtClean="0">
                          <a:solidFill>
                            <a:schemeClr val="bg2"/>
                          </a:solidFill>
                          <a:latin typeface="Arial" panose="020B0604020202020204" pitchFamily="34" charset="0"/>
                          <a:cs typeface="Arial" panose="020B0604020202020204" pitchFamily="34" charset="0"/>
                        </a:rPr>
                        <a:t>™, Chromebooks, smartphones and tablets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8790">
                <a:tc>
                  <a:txBody>
                    <a:bodyPr/>
                    <a:lstStyle/>
                    <a:p>
                      <a:pPr algn="l"/>
                      <a:r>
                        <a:rPr lang="en-US" sz="1000" b="1" dirty="0" smtClean="0">
                          <a:solidFill>
                            <a:schemeClr val="bg2"/>
                          </a:solidFill>
                          <a:latin typeface="+mj-lt"/>
                        </a:rPr>
                        <a:t>Large projection size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Large 252” (640 cm) projection size</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Makes it easy to read the presenter’s content, even from the back of the room</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5759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Intelligently designed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HDMI, USB, Composite</a:t>
                      </a:r>
                      <a:r>
                        <a:rPr lang="en-US" sz="1000" b="0" baseline="0" dirty="0" smtClean="0">
                          <a:solidFill>
                            <a:schemeClr val="bg2"/>
                          </a:solidFill>
                          <a:latin typeface="Arial" panose="020B0604020202020204" pitchFamily="34" charset="0"/>
                          <a:cs typeface="Arial" panose="020B0604020202020204" pitchFamily="34" charset="0"/>
                        </a:rPr>
                        <a:t> Video RCA, </a:t>
                      </a:r>
                      <a:r>
                        <a:rPr lang="en-US" sz="1000" b="0" dirty="0" smtClean="0">
                          <a:solidFill>
                            <a:schemeClr val="bg2"/>
                          </a:solidFill>
                          <a:latin typeface="Arial" panose="020B0604020202020204" pitchFamily="34" charset="0"/>
                          <a:cs typeface="Arial" panose="020B0604020202020204" pitchFamily="34" charset="0"/>
                        </a:rPr>
                        <a:t>VGA In and VGA Out</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dirty="0" smtClean="0">
                          <a:solidFill>
                            <a:schemeClr val="bg2"/>
                          </a:solidFill>
                          <a:latin typeface="Arial" panose="020B0604020202020204" pitchFamily="34" charset="0"/>
                          <a:cs typeface="Arial" panose="020B0604020202020204" pitchFamily="34" charset="0"/>
                        </a:rPr>
                        <a:t>Connect to a</a:t>
                      </a:r>
                      <a:r>
                        <a:rPr lang="en-US" sz="1000" b="0" baseline="0" dirty="0" smtClean="0">
                          <a:solidFill>
                            <a:schemeClr val="bg2"/>
                          </a:solidFill>
                          <a:latin typeface="Arial" panose="020B0604020202020204" pitchFamily="34" charset="0"/>
                          <a:cs typeface="Arial" panose="020B0604020202020204" pitchFamily="34" charset="0"/>
                        </a:rPr>
                        <a:t> variety of devices, and using VGA-In and VGA-Out, present from multiple projectors simultaneously</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Optional wireless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Connect to a wireless display adapter, such as a Microsoft Wireless Display Adapter</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Wirelessly display from your Dell Windows laptop or Android device for a smooth, untethered presentation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7013">
                <a:tc>
                  <a:txBody>
                    <a:bodyPr/>
                    <a:lstStyle/>
                    <a:p>
                      <a:pPr algn="l"/>
                      <a:r>
                        <a:rPr lang="en-US" sz="1000" b="1" dirty="0" smtClean="0">
                          <a:solidFill>
                            <a:schemeClr val="bg2"/>
                          </a:solidFill>
                          <a:latin typeface="+mj-lt"/>
                        </a:rPr>
                        <a:t>Project</a:t>
                      </a:r>
                      <a:r>
                        <a:rPr lang="en-US" sz="1000" b="1" baseline="0" dirty="0" smtClean="0">
                          <a:solidFill>
                            <a:schemeClr val="bg2"/>
                          </a:solidFill>
                          <a:latin typeface="+mj-lt"/>
                        </a:rPr>
                        <a:t> and protect</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Integrated Kensington security port and password protection</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60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Security features help keep the P318S secure against theft and unauthorized access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64099">
                <a:tc>
                  <a:txBody>
                    <a:bodyPr/>
                    <a:lstStyle/>
                    <a:p>
                      <a:pPr algn="l"/>
                      <a:r>
                        <a:rPr lang="en-US" sz="1000" b="1" dirty="0" smtClean="0">
                          <a:solidFill>
                            <a:schemeClr val="bg2"/>
                          </a:solidFill>
                          <a:latin typeface="+mj-lt"/>
                        </a:rPr>
                        <a:t>2-year Advanced Exchange Service and Limited Hardware warranty for projector unit;</a:t>
                      </a:r>
                      <a:r>
                        <a:rPr lang="en-US" sz="1000" b="1" baseline="0" dirty="0" smtClean="0">
                          <a:solidFill>
                            <a:schemeClr val="bg2"/>
                          </a:solidFill>
                          <a:latin typeface="+mj-lt"/>
                        </a:rPr>
                        <a:t> </a:t>
                      </a:r>
                      <a:r>
                        <a:rPr lang="en-US" sz="1000" b="1" dirty="0" smtClean="0">
                          <a:solidFill>
                            <a:schemeClr val="bg2"/>
                          </a:solidFill>
                          <a:latin typeface="+mj-lt"/>
                        </a:rPr>
                        <a:t>1-year lamp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10918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3861209484"/>
      </p:ext>
    </p:extLst>
  </p:cSld>
  <p:clrMapOvr>
    <a:masterClrMapping/>
  </p:clrMapOvr>
  <p:transition spd="med">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796" y="1490144"/>
            <a:ext cx="1706539" cy="120595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142" t="24676" r="12121" b="18507"/>
          <a:stretch/>
        </p:blipFill>
        <p:spPr>
          <a:xfrm>
            <a:off x="7925567" y="1647957"/>
            <a:ext cx="1535373" cy="76036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2153" t="28159" r="12262" b="11940"/>
          <a:stretch/>
        </p:blipFill>
        <p:spPr>
          <a:xfrm>
            <a:off x="4085677" y="1625802"/>
            <a:ext cx="1576316" cy="814543"/>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46467" b="47662"/>
          <a:stretch/>
        </p:blipFill>
        <p:spPr>
          <a:xfrm>
            <a:off x="465257" y="2367374"/>
            <a:ext cx="11353703" cy="381059"/>
          </a:xfrm>
          <a:prstGeom prst="rect">
            <a:avLst/>
          </a:prstGeom>
        </p:spPr>
      </p:pic>
      <p:sp>
        <p:nvSpPr>
          <p:cNvPr id="3" name="Title 2"/>
          <p:cNvSpPr>
            <a:spLocks noGrp="1"/>
          </p:cNvSpPr>
          <p:nvPr>
            <p:ph type="title"/>
          </p:nvPr>
        </p:nvSpPr>
        <p:spPr/>
        <p:txBody>
          <a:bodyPr/>
          <a:lstStyle/>
          <a:p>
            <a:r>
              <a:rPr lang="en-US" dirty="0"/>
              <a:t>Dell </a:t>
            </a:r>
            <a:r>
              <a:rPr lang="en-US" dirty="0" smtClean="0"/>
              <a:t>Advanced </a:t>
            </a:r>
            <a:r>
              <a:rPr lang="en-US" dirty="0"/>
              <a:t>Projectors</a:t>
            </a:r>
          </a:p>
        </p:txBody>
      </p:sp>
      <p:sp>
        <p:nvSpPr>
          <p:cNvPr id="14" name="Rectangle 13"/>
          <p:cNvSpPr/>
          <p:nvPr/>
        </p:nvSpPr>
        <p:spPr>
          <a:xfrm>
            <a:off x="260059" y="856915"/>
            <a:ext cx="11757317" cy="553994"/>
          </a:xfrm>
          <a:prstGeom prst="rect">
            <a:avLst/>
          </a:prstGeom>
        </p:spPr>
        <p:txBody>
          <a:bodyPr wrap="square" lIns="121917" tIns="60958" rIns="121917" bIns="60958">
            <a:spAutoFit/>
          </a:bodyPr>
          <a:lstStyle/>
          <a:p>
            <a:r>
              <a:rPr lang="en-US" sz="1400" dirty="0">
                <a:solidFill>
                  <a:schemeClr val="bg2"/>
                </a:solidFill>
                <a:latin typeface="Arial" panose="020B0604020202020204" pitchFamily="34" charset="0"/>
                <a:cs typeface="Arial" panose="020B0604020202020204" pitchFamily="34" charset="0"/>
              </a:rPr>
              <a:t>Crisp, bright projection, brilliant colors, a wide variety of connectivity options, and network management features make these projectors ideal for high-quality presentations in the board room or classroom.</a:t>
            </a:r>
          </a:p>
        </p:txBody>
      </p:sp>
      <p:sp>
        <p:nvSpPr>
          <p:cNvPr id="37" name="Rectangle 36"/>
          <p:cNvSpPr/>
          <p:nvPr/>
        </p:nvSpPr>
        <p:spPr>
          <a:xfrm>
            <a:off x="403842" y="5899572"/>
            <a:ext cx="6560376" cy="492438"/>
          </a:xfrm>
          <a:prstGeom prst="rect">
            <a:avLst/>
          </a:prstGeom>
          <a:solidFill>
            <a:schemeClr val="tx2"/>
          </a:solidFill>
        </p:spPr>
        <p:txBody>
          <a:bodyPr wrap="square" lIns="121917" tIns="60958" rIns="121917" bIns="60958">
            <a:spAutoFit/>
          </a:bodyPr>
          <a:lstStyle/>
          <a:p>
            <a:r>
              <a:rPr lang="en-US" sz="800" dirty="0">
                <a:solidFill>
                  <a:schemeClr val="bg2"/>
                </a:solidFill>
                <a:latin typeface="Arial" panose="020B0604020202020204" pitchFamily="34" charset="0"/>
                <a:cs typeface="Arial" panose="020B0604020202020204" pitchFamily="34" charset="0"/>
              </a:rPr>
              <a:t>3D-capability: Active 3D goggles with DLP link, 3D player software application, HDMI/VGA cable, 3D content, PC/laptop with a 120Hz signal output quad buffered graphics card are required and sold separately</a:t>
            </a:r>
          </a:p>
          <a:p>
            <a:r>
              <a:rPr lang="en-US" sz="800" dirty="0">
                <a:solidFill>
                  <a:schemeClr val="bg2"/>
                </a:solidFill>
                <a:latin typeface="Arial" panose="020B0604020202020204" pitchFamily="34" charset="0"/>
                <a:cs typeface="Arial" panose="020B0604020202020204" pitchFamily="34" charset="0"/>
              </a:rPr>
              <a:t>Wireless: PC must have a wireless card or be connected to a wireless network and have the projector software installed for proper function. </a:t>
            </a:r>
          </a:p>
        </p:txBody>
      </p:sp>
      <p:grpSp>
        <p:nvGrpSpPr>
          <p:cNvPr id="9" name="Group 1"/>
          <p:cNvGrpSpPr/>
          <p:nvPr/>
        </p:nvGrpSpPr>
        <p:grpSpPr>
          <a:xfrm>
            <a:off x="7564915" y="6150859"/>
            <a:ext cx="1873264" cy="526669"/>
            <a:chOff x="483361" y="5644731"/>
            <a:chExt cx="1404948" cy="526669"/>
          </a:xfrm>
        </p:grpSpPr>
        <p:sp>
          <p:nvSpPr>
            <p:cNvPr id="15" name="Rectangle 11"/>
            <p:cNvSpPr/>
            <p:nvPr/>
          </p:nvSpPr>
          <p:spPr>
            <a:xfrm>
              <a:off x="770922" y="5925179"/>
              <a:ext cx="1117387" cy="246221"/>
            </a:xfrm>
            <a:prstGeom prst="rect">
              <a:avLst/>
            </a:prstGeom>
          </p:spPr>
          <p:txBody>
            <a:bodyPr wrap="square">
              <a:spAutoFit/>
            </a:bodyPr>
            <a:lstStyle/>
            <a:p>
              <a:pPr>
                <a:defRPr/>
              </a:pPr>
              <a:r>
                <a:rPr lang="en-US" sz="1000" dirty="0">
                  <a:solidFill>
                    <a:schemeClr val="bg2"/>
                  </a:solidFill>
                  <a:latin typeface="Arial" panose="020B0604020202020204" pitchFamily="34" charset="0"/>
                  <a:cs typeface="Arial" panose="020B0604020202020204" pitchFamily="34" charset="0"/>
                </a:rPr>
                <a:t>3D capabilities</a:t>
              </a:r>
            </a:p>
          </p:txBody>
        </p:sp>
        <p:pic>
          <p:nvPicPr>
            <p:cNvPr id="39"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361" y="5644731"/>
              <a:ext cx="347472" cy="525218"/>
            </a:xfrm>
            <a:prstGeom prst="rect">
              <a:avLst/>
            </a:prstGeom>
          </p:spPr>
        </p:pic>
      </p:grpSp>
      <p:grpSp>
        <p:nvGrpSpPr>
          <p:cNvPr id="8" name="Group 23"/>
          <p:cNvGrpSpPr/>
          <p:nvPr/>
        </p:nvGrpSpPr>
        <p:grpSpPr>
          <a:xfrm>
            <a:off x="9363243" y="6150858"/>
            <a:ext cx="1882540" cy="563341"/>
            <a:chOff x="1741866" y="3932308"/>
            <a:chExt cx="1411905" cy="422506"/>
          </a:xfrm>
        </p:grpSpPr>
        <p:sp>
          <p:nvSpPr>
            <p:cNvPr id="32" name="Rectangle 24"/>
            <p:cNvSpPr/>
            <p:nvPr/>
          </p:nvSpPr>
          <p:spPr>
            <a:xfrm>
              <a:off x="2036384" y="4054731"/>
              <a:ext cx="1117387" cy="300083"/>
            </a:xfrm>
            <a:prstGeom prst="rect">
              <a:avLst/>
            </a:prstGeom>
          </p:spPr>
          <p:txBody>
            <a:bodyPr wrap="square">
              <a:spAutoFit/>
            </a:bodyPr>
            <a:lstStyle/>
            <a:p>
              <a:pPr>
                <a:defRPr/>
              </a:pPr>
              <a:r>
                <a:rPr lang="en-US" sz="1000" dirty="0" smtClean="0">
                  <a:solidFill>
                    <a:schemeClr val="bg2"/>
                  </a:solidFill>
                  <a:latin typeface="Arial" panose="020B0604020202020204" pitchFamily="34" charset="0"/>
                  <a:cs typeface="Arial" panose="020B0604020202020204" pitchFamily="34" charset="0"/>
                </a:rPr>
                <a:t>optional </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wireless</a:t>
              </a:r>
              <a:endParaRPr lang="en-US" sz="1000" dirty="0">
                <a:solidFill>
                  <a:schemeClr val="bg2"/>
                </a:solidFill>
                <a:latin typeface="Arial" panose="020B0604020202020204" pitchFamily="34" charset="0"/>
                <a:cs typeface="Arial" panose="020B0604020202020204" pitchFamily="34" charset="0"/>
              </a:endParaRPr>
            </a:p>
          </p:txBody>
        </p:sp>
        <p:pic>
          <p:nvPicPr>
            <p:cNvPr id="43"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1866" y="3932308"/>
              <a:ext cx="343055" cy="411480"/>
            </a:xfrm>
            <a:prstGeom prst="rect">
              <a:avLst/>
            </a:prstGeom>
          </p:spPr>
        </p:pic>
      </p:grpSp>
      <p:graphicFrame>
        <p:nvGraphicFramePr>
          <p:cNvPr id="21" name="Table 55"/>
          <p:cNvGraphicFramePr>
            <a:graphicFrameLocks noGrp="1"/>
          </p:cNvGraphicFramePr>
          <p:nvPr>
            <p:extLst>
              <p:ext uri="{D42A27DB-BD31-4B8C-83A1-F6EECF244321}">
                <p14:modId xmlns:p14="http://schemas.microsoft.com/office/powerpoint/2010/main" val="954483470"/>
              </p:ext>
            </p:extLst>
          </p:nvPr>
        </p:nvGraphicFramePr>
        <p:xfrm>
          <a:off x="465257" y="2424793"/>
          <a:ext cx="11353703" cy="3286706"/>
        </p:xfrm>
        <a:graphic>
          <a:graphicData uri="http://schemas.openxmlformats.org/drawingml/2006/table">
            <a:tbl>
              <a:tblPr firstRow="1" bandRow="1">
                <a:tableStyleId>{2D5ABB26-0587-4C30-8999-92F81FD0307C}</a:tableStyleId>
              </a:tblPr>
              <a:tblGrid>
                <a:gridCol w="1550804"/>
                <a:gridCol w="1916021"/>
                <a:gridCol w="1916021"/>
                <a:gridCol w="1916021"/>
                <a:gridCol w="2022963"/>
                <a:gridCol w="2031873"/>
              </a:tblGrid>
              <a:tr h="345777">
                <a:tc>
                  <a:txBody>
                    <a:bodyPr/>
                    <a:lstStyle/>
                    <a:p>
                      <a:endParaRPr lang="en-US" sz="1100" b="1" dirty="0" smtClean="0">
                        <a:solidFill>
                          <a:schemeClr val="tx1"/>
                        </a:solidFill>
                        <a:latin typeface="Arial" panose="020B0604020202020204" pitchFamily="34" charset="0"/>
                        <a:cs typeface="Arial" panose="020B0604020202020204" pitchFamily="34" charset="0"/>
                      </a:endParaRPr>
                    </a:p>
                  </a:txBody>
                  <a:tcPr marL="121920" marR="12192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anose="020B0604020202020204" pitchFamily="34" charset="0"/>
                          <a:cs typeface="Arial" panose="020B0604020202020204" pitchFamily="34" charset="0"/>
                        </a:rPr>
                        <a:t>S518WL</a:t>
                      </a:r>
                      <a:endParaRPr lang="en-US" sz="1400" dirty="0">
                        <a:solidFill>
                          <a:schemeClr val="tx1"/>
                        </a:solidFill>
                        <a:latin typeface="Arial" panose="020B0604020202020204" pitchFamily="34" charset="0"/>
                        <a:cs typeface="Arial" panose="020B0604020202020204" pitchFamily="34" charset="0"/>
                      </a:endParaRPr>
                    </a:p>
                  </a:txBody>
                  <a:tcPr marL="121920" marR="12192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Arial" panose="020B0604020202020204" pitchFamily="34" charset="0"/>
                          <a:ea typeface="+mn-ea"/>
                          <a:cs typeface="Arial" panose="020B0604020202020204" pitchFamily="34" charset="0"/>
                        </a:rPr>
                        <a:t>S560</a:t>
                      </a:r>
                      <a:endParaRPr lang="en-US" sz="1400" kern="1200" dirty="0">
                        <a:solidFill>
                          <a:schemeClr val="tx1"/>
                        </a:solidFill>
                        <a:latin typeface="Arial" panose="020B0604020202020204" pitchFamily="34" charset="0"/>
                        <a:ea typeface="+mn-ea"/>
                        <a:cs typeface="Arial" panose="020B0604020202020204" pitchFamily="34" charset="0"/>
                      </a:endParaRPr>
                    </a:p>
                  </a:txBody>
                  <a:tcPr marL="121920" marR="12192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Arial" panose="020B0604020202020204" pitchFamily="34" charset="0"/>
                          <a:ea typeface="+mn-ea"/>
                          <a:cs typeface="Arial" panose="020B0604020202020204" pitchFamily="34" charset="0"/>
                        </a:rPr>
                        <a:t>4350</a:t>
                      </a:r>
                      <a:endParaRPr lang="en-US" sz="1400" kern="1200" dirty="0">
                        <a:solidFill>
                          <a:schemeClr val="tx1"/>
                        </a:solidFill>
                        <a:latin typeface="Arial" panose="020B0604020202020204" pitchFamily="34" charset="0"/>
                        <a:ea typeface="+mn-ea"/>
                        <a:cs typeface="Arial" panose="020B0604020202020204" pitchFamily="34" charset="0"/>
                      </a:endParaRPr>
                    </a:p>
                  </a:txBody>
                  <a:tcPr marL="121920" marR="12192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Arial" panose="020B0604020202020204" pitchFamily="34" charset="0"/>
                          <a:ea typeface="+mn-ea"/>
                          <a:cs typeface="Arial" panose="020B0604020202020204" pitchFamily="34" charset="0"/>
                        </a:rPr>
                        <a:t>7760</a:t>
                      </a:r>
                    </a:p>
                  </a:txBody>
                  <a:tcPr marL="121920" marR="12192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anose="020B0604020202020204" pitchFamily="34" charset="0"/>
                          <a:cs typeface="Arial" panose="020B0604020202020204" pitchFamily="34" charset="0"/>
                        </a:rPr>
                        <a:t>S718QL</a:t>
                      </a:r>
                    </a:p>
                  </a:txBody>
                  <a:tcPr marL="45720" marR="45720">
                    <a:noFill/>
                  </a:tcPr>
                </a:tc>
              </a:tr>
              <a:tr h="303543">
                <a:tc>
                  <a:txBody>
                    <a:bodyPr/>
                    <a:lstStyle/>
                    <a:p>
                      <a:r>
                        <a:rPr lang="en-US" sz="1100" b="1" dirty="0" smtClean="0">
                          <a:solidFill>
                            <a:schemeClr val="bg2"/>
                          </a:solidFill>
                          <a:latin typeface="Arial" panose="020B0604020202020204" pitchFamily="34" charset="0"/>
                          <a:cs typeface="Arial" panose="020B0604020202020204" pitchFamily="34" charset="0"/>
                        </a:rPr>
                        <a:t>Lumens:</a:t>
                      </a:r>
                    </a:p>
                  </a:txBody>
                  <a:tcPr marL="121920" marR="121920" anchor="ctr">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3400 ANSI lumens (Max.)</a:t>
                      </a:r>
                    </a:p>
                  </a:txBody>
                  <a:tcPr marL="45720" marR="457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bg2"/>
                          </a:solidFill>
                          <a:latin typeface="Arial" panose="020B0604020202020204" pitchFamily="34" charset="0"/>
                          <a:ea typeface="+mn-ea"/>
                          <a:cs typeface="Arial" panose="020B0604020202020204" pitchFamily="34" charset="0"/>
                        </a:rPr>
                        <a:t>4000 ANSI Lumens (Max.)</a:t>
                      </a:r>
                      <a:endParaRPr lang="en-US" sz="11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2"/>
                          </a:solidFill>
                          <a:latin typeface="Arial" panose="020B0604020202020204" pitchFamily="34" charset="0"/>
                          <a:cs typeface="Arial" panose="020B0604020202020204" pitchFamily="34" charset="0"/>
                        </a:rPr>
                        <a:t>5400 ANSI Lumens (Max.)</a:t>
                      </a: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5000  ANSI Lumens (Max.)</a:t>
                      </a:r>
                    </a:p>
                  </a:txBody>
                  <a:tcPr marL="45720" marR="45720">
                    <a:solidFill>
                      <a:srgbClr val="AAAAAA"/>
                    </a:solidFill>
                  </a:tcPr>
                </a:tc>
              </a:tr>
              <a:tr h="3159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Resolution:</a:t>
                      </a:r>
                    </a:p>
                  </a:txBody>
                  <a:tcPr marL="121920" marR="121920" anchor="ctr"/>
                </a:tc>
                <a:tc>
                  <a:txBody>
                    <a:bodyPr/>
                    <a:lstStyle/>
                    <a:p>
                      <a:pPr algn="l"/>
                      <a:endParaRPr lang="en-US" sz="1100" dirty="0" smtClean="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rPr>
                        <a:t>Full HD (1920</a:t>
                      </a:r>
                      <a:r>
                        <a:rPr lang="en-US" sz="1000" baseline="0" dirty="0" smtClean="0">
                          <a:solidFill>
                            <a:schemeClr val="bg2"/>
                          </a:solidFill>
                        </a:rPr>
                        <a:t> x 1080</a:t>
                      </a:r>
                      <a:r>
                        <a:rPr lang="en-US" sz="1000" dirty="0" smtClean="0">
                          <a:solidFill>
                            <a:schemeClr val="bg2"/>
                          </a:solidFill>
                        </a:rPr>
                        <a:t>)</a:t>
                      </a:r>
                      <a:endParaRPr lang="en-US" sz="1000" dirty="0" smtClean="0">
                        <a:solidFill>
                          <a:schemeClr val="bg2"/>
                        </a:solidFill>
                        <a:latin typeface="Arial" panose="020B0604020202020204" pitchFamily="34" charset="0"/>
                        <a:cs typeface="Arial" panose="020B0604020202020204" pitchFamily="34" charset="0"/>
                      </a:endParaRPr>
                    </a:p>
                  </a:txBody>
                  <a:tcPr marL="45720" marR="45720"/>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100" dirty="0" smtClean="0">
                          <a:solidFill>
                            <a:schemeClr val="bg2"/>
                          </a:solidFill>
                        </a:rPr>
                        <a:t>Full HD (1920</a:t>
                      </a:r>
                      <a:r>
                        <a:rPr lang="en-US" sz="1100" baseline="0" dirty="0" smtClean="0">
                          <a:solidFill>
                            <a:schemeClr val="bg2"/>
                          </a:solidFill>
                        </a:rPr>
                        <a:t> x 1080</a:t>
                      </a:r>
                      <a:r>
                        <a:rPr lang="en-US" sz="1100" dirty="0" smtClean="0">
                          <a:solidFill>
                            <a:schemeClr val="bg2"/>
                          </a:solidFill>
                        </a:rPr>
                        <a:t>)</a:t>
                      </a:r>
                      <a:endParaRPr lang="en-US" sz="1100" dirty="0" smtClean="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100" dirty="0" smtClean="0">
                          <a:solidFill>
                            <a:schemeClr val="bg2"/>
                          </a:solidFill>
                        </a:rPr>
                        <a:t>Full HD (1920</a:t>
                      </a:r>
                      <a:r>
                        <a:rPr lang="en-US" sz="1100" baseline="0" dirty="0" smtClean="0">
                          <a:solidFill>
                            <a:schemeClr val="bg2"/>
                          </a:solidFill>
                        </a:rPr>
                        <a:t> x 1080</a:t>
                      </a:r>
                      <a:r>
                        <a:rPr lang="en-US" sz="1100" dirty="0" smtClean="0">
                          <a:solidFill>
                            <a:schemeClr val="bg2"/>
                          </a:solidFill>
                        </a:rPr>
                        <a:t>)</a:t>
                      </a:r>
                      <a:endParaRPr lang="en-US" sz="1100" dirty="0" smtClean="0">
                        <a:solidFill>
                          <a:schemeClr val="bg2"/>
                        </a:solidFill>
                        <a:latin typeface="Arial" panose="020B0604020202020204" pitchFamily="34" charset="0"/>
                        <a:cs typeface="Arial" panose="020B0604020202020204" pitchFamily="34" charset="0"/>
                      </a:endParaRPr>
                    </a:p>
                  </a:txBody>
                  <a:tcPr marL="121920" marR="121920"/>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4K</a:t>
                      </a:r>
                      <a:r>
                        <a:rPr lang="en-US" sz="1000" baseline="0" dirty="0" smtClean="0">
                          <a:solidFill>
                            <a:schemeClr val="bg2"/>
                          </a:solidFill>
                          <a:latin typeface="Arial" panose="020B0604020202020204" pitchFamily="34" charset="0"/>
                          <a:cs typeface="Arial" panose="020B0604020202020204" pitchFamily="34" charset="0"/>
                        </a:rPr>
                        <a:t> UHD (3840 x 2160)</a:t>
                      </a:r>
                      <a:endParaRPr lang="en-US" sz="1000" dirty="0" smtClean="0">
                        <a:solidFill>
                          <a:schemeClr val="bg2"/>
                        </a:solidFill>
                        <a:latin typeface="Arial" panose="020B0604020202020204" pitchFamily="34" charset="0"/>
                        <a:cs typeface="Arial" panose="020B0604020202020204" pitchFamily="34" charset="0"/>
                      </a:endParaRPr>
                    </a:p>
                  </a:txBody>
                  <a:tcPr marL="45720" marR="45720"/>
                </a:tc>
              </a:tr>
              <a:tr h="589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Contrast ratio:</a:t>
                      </a:r>
                    </a:p>
                  </a:txBody>
                  <a:tcPr marL="121920" marR="121920" anchor="ctr">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1800:1</a:t>
                      </a:r>
                      <a:r>
                        <a:rPr lang="en-US" sz="1000" baseline="0" dirty="0" smtClean="0">
                          <a:solidFill>
                            <a:schemeClr val="bg2"/>
                          </a:solidFill>
                          <a:latin typeface="Arial" panose="020B0604020202020204" pitchFamily="34" charset="0"/>
                          <a:cs typeface="Arial" panose="020B0604020202020204" pitchFamily="34" charset="0"/>
                        </a:rPr>
                        <a:t> </a:t>
                      </a:r>
                      <a:r>
                        <a:rPr lang="en-US" sz="1000" dirty="0" smtClean="0">
                          <a:solidFill>
                            <a:schemeClr val="bg2"/>
                          </a:solidFill>
                          <a:latin typeface="Arial" panose="020B0604020202020204" pitchFamily="34" charset="0"/>
                          <a:cs typeface="Arial" panose="020B0604020202020204" pitchFamily="34" charset="0"/>
                        </a:rPr>
                        <a:t>typical </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(Full On/Full Off)</a:t>
                      </a:r>
                    </a:p>
                  </a:txBody>
                  <a:tcPr marL="45720" marR="457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2"/>
                          </a:solidFill>
                          <a:latin typeface="Arial" panose="020B0604020202020204" pitchFamily="34" charset="0"/>
                          <a:cs typeface="Arial" panose="020B0604020202020204" pitchFamily="34" charset="0"/>
                        </a:rPr>
                        <a:t>1800:1 typical (Full On/Full Off)</a:t>
                      </a:r>
                      <a:endParaRPr lang="en-US" sz="11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algn="l"/>
                      <a:r>
                        <a:rPr lang="en-US" sz="1100" dirty="0" smtClean="0">
                          <a:solidFill>
                            <a:schemeClr val="bg2"/>
                          </a:solidFill>
                          <a:latin typeface="Arial" panose="020B0604020202020204" pitchFamily="34" charset="0"/>
                          <a:cs typeface="Arial" panose="020B0604020202020204" pitchFamily="34" charset="0"/>
                        </a:rPr>
                        <a:t>1800:1 (native) </a:t>
                      </a:r>
                      <a:br>
                        <a:rPr lang="en-US" sz="1100" dirty="0" smtClean="0">
                          <a:solidFill>
                            <a:schemeClr val="bg2"/>
                          </a:solidFill>
                          <a:latin typeface="Arial" panose="020B0604020202020204" pitchFamily="34" charset="0"/>
                          <a:cs typeface="Arial" panose="020B0604020202020204" pitchFamily="34" charset="0"/>
                        </a:rPr>
                      </a:br>
                      <a:r>
                        <a:rPr lang="en-US" sz="1100" dirty="0" smtClean="0">
                          <a:solidFill>
                            <a:schemeClr val="bg2"/>
                          </a:solidFill>
                          <a:latin typeface="Arial" panose="020B0604020202020204" pitchFamily="34" charset="0"/>
                          <a:cs typeface="Arial" panose="020B0604020202020204" pitchFamily="34" charset="0"/>
                        </a:rPr>
                        <a:t>100,000:1 (High Contrast Mode)</a:t>
                      </a:r>
                    </a:p>
                  </a:txBody>
                  <a:tcPr marL="121920" marR="121920">
                    <a:solidFill>
                      <a:srgbClr val="AAAAAA"/>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1,300</a:t>
                      </a:r>
                      <a:r>
                        <a:rPr lang="en-US" sz="1000" baseline="0" dirty="0" smtClean="0">
                          <a:solidFill>
                            <a:schemeClr val="bg2"/>
                          </a:solidFill>
                          <a:latin typeface="Arial" panose="020B0604020202020204" pitchFamily="34" charset="0"/>
                          <a:cs typeface="Arial" panose="020B0604020202020204" pitchFamily="34" charset="0"/>
                        </a:rPr>
                        <a:t>:1</a:t>
                      </a:r>
                      <a:endParaRPr lang="en-US" sz="1000" dirty="0" smtClean="0">
                        <a:solidFill>
                          <a:schemeClr val="bg2"/>
                        </a:solidFill>
                        <a:latin typeface="Arial" panose="020B0604020202020204" pitchFamily="34" charset="0"/>
                        <a:cs typeface="Arial" panose="020B0604020202020204" pitchFamily="34" charset="0"/>
                      </a:endParaRPr>
                    </a:p>
                  </a:txBody>
                  <a:tcPr marL="45720" marR="45720">
                    <a:solidFill>
                      <a:srgbClr val="AAAAAA"/>
                    </a:solidFill>
                  </a:tcPr>
                </a:tc>
              </a:tr>
              <a:tr h="2792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Aspect ratio:</a:t>
                      </a: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chemeClr val="bg2"/>
                        </a:solidFill>
                        <a:latin typeface="Arial" panose="020B0604020202020204" pitchFamily="34" charset="0"/>
                        <a:cs typeface="Arial" panose="020B0604020202020204" pitchFamily="34" charset="0"/>
                      </a:endParaRPr>
                    </a:p>
                  </a:txBody>
                  <a:tcPr marL="121920" marR="121920"/>
                </a:tc>
                <a:tc>
                  <a:txBody>
                    <a:bodyPr/>
                    <a:lstStyle/>
                    <a:p>
                      <a:pPr algn="l"/>
                      <a:r>
                        <a:rPr lang="en-US" sz="1000" dirty="0" smtClean="0">
                          <a:solidFill>
                            <a:schemeClr val="bg2"/>
                          </a:solidFill>
                          <a:latin typeface="Arial" panose="020B0604020202020204" pitchFamily="34" charset="0"/>
                          <a:cs typeface="Arial" panose="020B0604020202020204" pitchFamily="34" charset="0"/>
                        </a:rPr>
                        <a:t>16:9</a:t>
                      </a:r>
                      <a:endParaRPr lang="en-US" sz="1000" dirty="0">
                        <a:solidFill>
                          <a:schemeClr val="bg2"/>
                        </a:solidFill>
                        <a:latin typeface="Arial" panose="020B0604020202020204" pitchFamily="34" charset="0"/>
                        <a:cs typeface="Arial" panose="020B0604020202020204" pitchFamily="34" charset="0"/>
                      </a:endParaRPr>
                    </a:p>
                  </a:txBody>
                  <a:tcPr marL="45720" marR="457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2"/>
                          </a:solidFill>
                          <a:latin typeface="Arial" panose="020B0604020202020204" pitchFamily="34" charset="0"/>
                          <a:cs typeface="Arial" panose="020B0604020202020204" pitchFamily="34" charset="0"/>
                        </a:rPr>
                        <a:t>16:9</a:t>
                      </a:r>
                    </a:p>
                  </a:txBody>
                  <a:tcPr marL="121920" marR="121920"/>
                </a:tc>
                <a:tc>
                  <a:txBody>
                    <a:bodyPr/>
                    <a:lstStyle/>
                    <a:p>
                      <a:pPr algn="l"/>
                      <a:r>
                        <a:rPr lang="en-US" sz="1100" dirty="0" smtClean="0">
                          <a:solidFill>
                            <a:schemeClr val="bg2"/>
                          </a:solidFill>
                          <a:latin typeface="Arial" panose="020B0604020202020204" pitchFamily="34" charset="0"/>
                          <a:cs typeface="Arial" panose="020B0604020202020204" pitchFamily="34" charset="0"/>
                        </a:rPr>
                        <a:t>16: 9</a:t>
                      </a:r>
                      <a:endParaRPr lang="en-US" sz="1100" dirty="0">
                        <a:solidFill>
                          <a:schemeClr val="bg2"/>
                        </a:solidFill>
                        <a:latin typeface="Arial" panose="020B0604020202020204" pitchFamily="34" charset="0"/>
                        <a:cs typeface="Arial" panose="020B0604020202020204" pitchFamily="34" charset="0"/>
                      </a:endParaRPr>
                    </a:p>
                  </a:txBody>
                  <a:tcPr marL="121920" marR="121920"/>
                </a:tc>
                <a:tc>
                  <a:txBody>
                    <a:bodyPr/>
                    <a:lstStyle/>
                    <a:p>
                      <a:pPr algn="l"/>
                      <a:r>
                        <a:rPr lang="en-US" sz="1000" dirty="0" smtClean="0">
                          <a:solidFill>
                            <a:schemeClr val="bg2"/>
                          </a:solidFill>
                          <a:latin typeface="Arial" panose="020B0604020202020204" pitchFamily="34" charset="0"/>
                          <a:cs typeface="Arial" panose="020B0604020202020204" pitchFamily="34" charset="0"/>
                        </a:rPr>
                        <a:t>16:9</a:t>
                      </a:r>
                      <a:endParaRPr lang="en-US" sz="1000" dirty="0">
                        <a:solidFill>
                          <a:schemeClr val="bg2"/>
                        </a:solidFill>
                        <a:latin typeface="Arial" panose="020B0604020202020204" pitchFamily="34" charset="0"/>
                        <a:cs typeface="Arial" panose="020B0604020202020204" pitchFamily="34" charset="0"/>
                      </a:endParaRPr>
                    </a:p>
                  </a:txBody>
                  <a:tcPr marL="45720" marR="45720"/>
                </a:tc>
              </a:tr>
              <a:tr h="589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Projection screen size:</a:t>
                      </a:r>
                    </a:p>
                  </a:txBody>
                  <a:tcPr marL="121920" marR="121920" anchor="ctr">
                    <a:solidFill>
                      <a:srgbClr val="AAAAAA"/>
                    </a:solidFill>
                  </a:tcPr>
                </a:tc>
                <a:tc>
                  <a:txBody>
                    <a:bodyPr/>
                    <a:lstStyle/>
                    <a:p>
                      <a:pPr algn="l"/>
                      <a:endParaRPr lang="pt-BR" sz="1100" dirty="0" smtClean="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100" dirty="0" smtClean="0">
                          <a:solidFill>
                            <a:schemeClr val="bg2"/>
                          </a:solidFill>
                          <a:latin typeface="Arial" panose="020B0604020202020204" pitchFamily="34" charset="0"/>
                          <a:cs typeface="Arial" panose="020B0604020202020204" pitchFamily="34" charset="0"/>
                        </a:rPr>
                        <a:t>81” ~ 100” (2.1m ~ 2.5m)</a:t>
                      </a:r>
                      <a:r>
                        <a:rPr lang="pt-BR" sz="1100" baseline="0" dirty="0" smtClean="0">
                          <a:solidFill>
                            <a:schemeClr val="bg2"/>
                          </a:solidFill>
                          <a:latin typeface="Arial" panose="020B0604020202020204" pitchFamily="34" charset="0"/>
                          <a:cs typeface="Arial" panose="020B0604020202020204" pitchFamily="34" charset="0"/>
                        </a:rPr>
                        <a:t> </a:t>
                      </a:r>
                      <a:r>
                        <a:rPr lang="pt-BR" sz="1100" dirty="0" smtClean="0">
                          <a:solidFill>
                            <a:schemeClr val="bg2"/>
                          </a:solidFill>
                          <a:latin typeface="Arial" panose="020B0604020202020204" pitchFamily="34" charset="0"/>
                          <a:cs typeface="Arial" panose="020B0604020202020204" pitchFamily="34" charset="0"/>
                        </a:rPr>
                        <a:t>(diagonal)</a:t>
                      </a:r>
                    </a:p>
                  </a:txBody>
                  <a:tcPr marL="121920" marR="121920">
                    <a:solidFill>
                      <a:srgbClr val="AAAAAA"/>
                    </a:solidFill>
                  </a:tcPr>
                </a:tc>
                <a:tc>
                  <a:txBody>
                    <a:bodyPr/>
                    <a:lstStyle/>
                    <a:p>
                      <a:pPr algn="l"/>
                      <a:r>
                        <a:rPr lang="pt-BR" sz="1100" dirty="0" smtClean="0">
                          <a:solidFill>
                            <a:schemeClr val="bg2"/>
                          </a:solidFill>
                          <a:latin typeface="Arial" panose="020B0604020202020204" pitchFamily="34" charset="0"/>
                          <a:cs typeface="Arial" panose="020B0604020202020204" pitchFamily="34" charset="0"/>
                        </a:rPr>
                        <a:t>102.79" ~ 307" (2.61m ~ 7.8m)</a:t>
                      </a:r>
                      <a:r>
                        <a:rPr lang="pt-BR" sz="1100" baseline="0" dirty="0" smtClean="0">
                          <a:solidFill>
                            <a:schemeClr val="bg2"/>
                          </a:solidFill>
                          <a:latin typeface="Arial" panose="020B0604020202020204" pitchFamily="34" charset="0"/>
                          <a:cs typeface="Arial" panose="020B0604020202020204" pitchFamily="34" charset="0"/>
                        </a:rPr>
                        <a:t> </a:t>
                      </a:r>
                      <a:r>
                        <a:rPr lang="pt-BR" sz="1100" dirty="0" smtClean="0">
                          <a:solidFill>
                            <a:schemeClr val="bg2"/>
                          </a:solidFill>
                          <a:latin typeface="Arial" panose="020B0604020202020204" pitchFamily="34" charset="0"/>
                          <a:cs typeface="Arial" panose="020B0604020202020204" pitchFamily="34" charset="0"/>
                        </a:rPr>
                        <a:t>(diagonal)</a:t>
                      </a: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100" dirty="0" smtClean="0">
                          <a:solidFill>
                            <a:schemeClr val="bg2"/>
                          </a:solidFill>
                          <a:latin typeface="Arial" panose="020B0604020202020204" pitchFamily="34" charset="0"/>
                          <a:cs typeface="Arial" panose="020B0604020202020204" pitchFamily="34" charset="0"/>
                        </a:rPr>
                        <a:t>26.6” ~ 302” (0.676m</a:t>
                      </a:r>
                      <a:r>
                        <a:rPr lang="pt-BR" sz="1100" baseline="0" dirty="0" smtClean="0">
                          <a:solidFill>
                            <a:schemeClr val="bg2"/>
                          </a:solidFill>
                          <a:latin typeface="Arial" panose="020B0604020202020204" pitchFamily="34" charset="0"/>
                          <a:cs typeface="Arial" panose="020B0604020202020204" pitchFamily="34" charset="0"/>
                        </a:rPr>
                        <a:t> ~ 7.7m)</a:t>
                      </a:r>
                      <a:br>
                        <a:rPr lang="pt-BR" sz="1100" baseline="0" dirty="0" smtClean="0">
                          <a:solidFill>
                            <a:schemeClr val="bg2"/>
                          </a:solidFill>
                          <a:latin typeface="Arial" panose="020B0604020202020204" pitchFamily="34" charset="0"/>
                          <a:cs typeface="Arial" panose="020B0604020202020204" pitchFamily="34" charset="0"/>
                        </a:rPr>
                      </a:br>
                      <a:r>
                        <a:rPr lang="pt-BR" sz="1100" baseline="0" dirty="0" smtClean="0">
                          <a:solidFill>
                            <a:schemeClr val="bg2"/>
                          </a:solidFill>
                          <a:latin typeface="Arial" panose="020B0604020202020204" pitchFamily="34" charset="0"/>
                          <a:cs typeface="Arial" panose="020B0604020202020204" pitchFamily="34" charset="0"/>
                        </a:rPr>
                        <a:t>(diagonal) </a:t>
                      </a:r>
                      <a:endParaRPr lang="pt-BR" sz="1100" dirty="0" smtClean="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100" dirty="0" smtClean="0">
                          <a:solidFill>
                            <a:schemeClr val="bg2"/>
                          </a:solidFill>
                          <a:latin typeface="Arial" panose="020B0604020202020204" pitchFamily="34" charset="0"/>
                          <a:cs typeface="Arial" panose="020B0604020202020204" pitchFamily="34" charset="0"/>
                        </a:rPr>
                        <a:t>100”</a:t>
                      </a:r>
                      <a:r>
                        <a:rPr lang="pt-BR" sz="1100" baseline="0" dirty="0" smtClean="0">
                          <a:solidFill>
                            <a:schemeClr val="bg2"/>
                          </a:solidFill>
                          <a:latin typeface="Arial" panose="020B0604020202020204" pitchFamily="34" charset="0"/>
                          <a:cs typeface="Arial" panose="020B0604020202020204" pitchFamily="34" charset="0"/>
                        </a:rPr>
                        <a:t> </a:t>
                      </a:r>
                      <a:r>
                        <a:rPr lang="pt-BR" sz="1100" dirty="0" smtClean="0">
                          <a:solidFill>
                            <a:schemeClr val="bg2"/>
                          </a:solidFill>
                          <a:latin typeface="Arial" panose="020B0604020202020204" pitchFamily="34" charset="0"/>
                          <a:cs typeface="Arial" panose="020B0604020202020204" pitchFamily="34" charset="0"/>
                        </a:rPr>
                        <a:t>~ 130”</a:t>
                      </a:r>
                    </a:p>
                  </a:txBody>
                  <a:tcPr marL="121920" marR="121920">
                    <a:solidFill>
                      <a:srgbClr val="AAAAAA"/>
                    </a:solidFill>
                  </a:tcPr>
                </a:tc>
              </a:tr>
              <a:tr h="589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Dimensions:</a:t>
                      </a:r>
                      <a:br>
                        <a:rPr lang="en-US" sz="1100" b="1" dirty="0" smtClean="0">
                          <a:solidFill>
                            <a:schemeClr val="bg2"/>
                          </a:solidFill>
                          <a:latin typeface="Arial" panose="020B0604020202020204" pitchFamily="34" charset="0"/>
                          <a:cs typeface="Arial" panose="020B0604020202020204" pitchFamily="34" charset="0"/>
                        </a:rPr>
                      </a:br>
                      <a:r>
                        <a:rPr lang="en-US" sz="1100" b="1" dirty="0" smtClean="0">
                          <a:solidFill>
                            <a:schemeClr val="bg2"/>
                          </a:solidFill>
                          <a:latin typeface="Arial" panose="020B0604020202020204" pitchFamily="34" charset="0"/>
                          <a:cs typeface="Arial" panose="020B0604020202020204" pitchFamily="34" charset="0"/>
                        </a:rPr>
                        <a:t>(W x H x D)</a:t>
                      </a:r>
                    </a:p>
                  </a:txBody>
                  <a:tcPr marL="121920" marR="121920"/>
                </a:tc>
                <a:tc>
                  <a:txBody>
                    <a:bodyPr/>
                    <a:lstStyle/>
                    <a:p>
                      <a:pPr algn="l"/>
                      <a:endParaRPr lang="en-US" sz="1100" dirty="0" smtClean="0">
                        <a:solidFill>
                          <a:schemeClr val="bg2"/>
                        </a:solidFill>
                        <a:latin typeface="Arial" panose="020B0604020202020204" pitchFamily="34" charset="0"/>
                        <a:cs typeface="Arial" panose="020B0604020202020204" pitchFamily="34" charset="0"/>
                      </a:endParaRPr>
                    </a:p>
                  </a:txBody>
                  <a:tcPr marL="121920" marR="121920"/>
                </a:tc>
                <a:tc>
                  <a:txBody>
                    <a:bodyPr/>
                    <a:lstStyle/>
                    <a:p>
                      <a:pPr algn="l"/>
                      <a:r>
                        <a:rPr lang="en-US" sz="1100" dirty="0" smtClean="0">
                          <a:solidFill>
                            <a:schemeClr val="bg2"/>
                          </a:solidFill>
                          <a:latin typeface="Arial" panose="020B0604020202020204" pitchFamily="34" charset="0"/>
                          <a:cs typeface="Arial" panose="020B0604020202020204" pitchFamily="34" charset="0"/>
                        </a:rPr>
                        <a:t>15.08” x 4.06” x 12.5”</a:t>
                      </a:r>
                      <a:br>
                        <a:rPr lang="en-US" sz="1100" dirty="0" smtClean="0">
                          <a:solidFill>
                            <a:schemeClr val="bg2"/>
                          </a:solidFill>
                          <a:latin typeface="Arial" panose="020B0604020202020204" pitchFamily="34" charset="0"/>
                          <a:cs typeface="Arial" panose="020B0604020202020204" pitchFamily="34" charset="0"/>
                        </a:rPr>
                      </a:br>
                      <a:r>
                        <a:rPr lang="en-US" sz="1100" dirty="0" smtClean="0">
                          <a:solidFill>
                            <a:schemeClr val="bg2"/>
                          </a:solidFill>
                          <a:latin typeface="Arial" panose="020B0604020202020204" pitchFamily="34" charset="0"/>
                          <a:cs typeface="Arial" panose="020B0604020202020204" pitchFamily="34" charset="0"/>
                        </a:rPr>
                        <a:t>(383mm x 103mm x 318mm)</a:t>
                      </a:r>
                    </a:p>
                  </a:txBody>
                  <a:tcPr marL="121920" marR="121920"/>
                </a:tc>
                <a:tc>
                  <a:txBody>
                    <a:bodyPr/>
                    <a:lstStyle/>
                    <a:p>
                      <a:pPr algn="l"/>
                      <a:r>
                        <a:rPr lang="en-US" sz="1100" dirty="0" smtClean="0">
                          <a:solidFill>
                            <a:schemeClr val="bg2"/>
                          </a:solidFill>
                          <a:latin typeface="Arial" panose="020B0604020202020204" pitchFamily="34" charset="0"/>
                          <a:cs typeface="Arial" panose="020B0604020202020204" pitchFamily="34" charset="0"/>
                        </a:rPr>
                        <a:t>12.76” x 3.74” x 9.84” </a:t>
                      </a:r>
                      <a:br>
                        <a:rPr lang="en-US" sz="1100" dirty="0" smtClean="0">
                          <a:solidFill>
                            <a:schemeClr val="bg2"/>
                          </a:solidFill>
                          <a:latin typeface="Arial" panose="020B0604020202020204" pitchFamily="34" charset="0"/>
                          <a:cs typeface="Arial" panose="020B0604020202020204" pitchFamily="34" charset="0"/>
                        </a:rPr>
                      </a:br>
                      <a:r>
                        <a:rPr lang="en-US" sz="1100" dirty="0" smtClean="0">
                          <a:solidFill>
                            <a:schemeClr val="bg2"/>
                          </a:solidFill>
                          <a:latin typeface="Arial" panose="020B0604020202020204" pitchFamily="34" charset="0"/>
                          <a:cs typeface="Arial" panose="020B0604020202020204" pitchFamily="34" charset="0"/>
                        </a:rPr>
                        <a:t>(324mm x 95mm x 250mm)</a:t>
                      </a:r>
                    </a:p>
                  </a:txBody>
                  <a:tcPr marL="121920" marR="121920"/>
                </a:tc>
                <a:tc>
                  <a:txBody>
                    <a:bodyPr/>
                    <a:lstStyle/>
                    <a:p>
                      <a:pPr algn="l"/>
                      <a:r>
                        <a:rPr lang="en-US" sz="1100" dirty="0" smtClean="0">
                          <a:solidFill>
                            <a:schemeClr val="bg2"/>
                          </a:solidFill>
                          <a:latin typeface="Arial" panose="020B0604020202020204" pitchFamily="34" charset="0"/>
                          <a:cs typeface="Arial" panose="020B0604020202020204" pitchFamily="34" charset="0"/>
                        </a:rPr>
                        <a:t>15.94” x 5.08”x 15.24” </a:t>
                      </a:r>
                    </a:p>
                    <a:p>
                      <a:pPr algn="l"/>
                      <a:r>
                        <a:rPr lang="en-US" sz="1100" dirty="0" smtClean="0">
                          <a:solidFill>
                            <a:schemeClr val="bg2"/>
                          </a:solidFill>
                          <a:latin typeface="Arial" panose="020B0604020202020204" pitchFamily="34" charset="0"/>
                          <a:cs typeface="Arial" panose="020B0604020202020204" pitchFamily="34" charset="0"/>
                        </a:rPr>
                        <a:t>(405mm</a:t>
                      </a:r>
                      <a:r>
                        <a:rPr lang="en-US" sz="1100" baseline="0" dirty="0" smtClean="0">
                          <a:solidFill>
                            <a:schemeClr val="bg2"/>
                          </a:solidFill>
                          <a:latin typeface="Arial" panose="020B0604020202020204" pitchFamily="34" charset="0"/>
                          <a:cs typeface="Arial" panose="020B0604020202020204" pitchFamily="34" charset="0"/>
                        </a:rPr>
                        <a:t> x 129mm x 387mm)</a:t>
                      </a:r>
                      <a:endParaRPr lang="en-US" sz="1100" dirty="0" smtClean="0">
                        <a:solidFill>
                          <a:schemeClr val="bg2"/>
                        </a:solidFill>
                        <a:latin typeface="Arial" panose="020B0604020202020204" pitchFamily="34" charset="0"/>
                        <a:cs typeface="Arial" panose="020B0604020202020204" pitchFamily="34" charset="0"/>
                      </a:endParaRPr>
                    </a:p>
                  </a:txBody>
                  <a:tcPr marL="121920" marR="121920"/>
                </a:tc>
                <a:tc>
                  <a:txBody>
                    <a:bodyPr/>
                    <a:lstStyle/>
                    <a:p>
                      <a:pPr algn="l"/>
                      <a:endParaRPr lang="en-US" sz="1100" dirty="0" smtClean="0">
                        <a:solidFill>
                          <a:schemeClr val="bg2"/>
                        </a:solidFill>
                        <a:latin typeface="Arial" panose="020B0604020202020204" pitchFamily="34" charset="0"/>
                        <a:cs typeface="Arial" panose="020B0604020202020204" pitchFamily="34" charset="0"/>
                      </a:endParaRPr>
                    </a:p>
                  </a:txBody>
                  <a:tcPr marL="121920" marR="121920"/>
                </a:tc>
              </a:tr>
              <a:tr h="257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Weight:</a:t>
                      </a:r>
                    </a:p>
                  </a:txBody>
                  <a:tcPr marL="121920" marR="121920">
                    <a:solidFill>
                      <a:srgbClr val="AAAAAA"/>
                    </a:solidFill>
                  </a:tcPr>
                </a:tc>
                <a:tc>
                  <a:txBody>
                    <a:bodyPr/>
                    <a:lstStyle/>
                    <a:p>
                      <a:pPr algn="l"/>
                      <a:endParaRPr lang="de-DE" sz="1100" dirty="0" smtClean="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algn="l"/>
                      <a:r>
                        <a:rPr lang="de-DE" sz="1100" dirty="0" smtClean="0">
                          <a:solidFill>
                            <a:schemeClr val="bg2"/>
                          </a:solidFill>
                          <a:latin typeface="Arial" panose="020B0604020202020204" pitchFamily="34" charset="0"/>
                          <a:cs typeface="Arial" panose="020B0604020202020204" pitchFamily="34" charset="0"/>
                        </a:rPr>
                        <a:t>10.36 lbs</a:t>
                      </a:r>
                      <a:r>
                        <a:rPr lang="de-DE" sz="1100" baseline="0" dirty="0" smtClean="0">
                          <a:solidFill>
                            <a:schemeClr val="bg2"/>
                          </a:solidFill>
                          <a:latin typeface="Arial" panose="020B0604020202020204" pitchFamily="34" charset="0"/>
                          <a:cs typeface="Arial" panose="020B0604020202020204" pitchFamily="34" charset="0"/>
                        </a:rPr>
                        <a:t> (4.7 kg)</a:t>
                      </a:r>
                      <a:endParaRPr lang="de-DE" sz="1100" dirty="0" smtClean="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algn="l"/>
                      <a:r>
                        <a:rPr lang="de-DE" sz="1100" dirty="0" smtClean="0">
                          <a:solidFill>
                            <a:schemeClr val="bg2"/>
                          </a:solidFill>
                          <a:latin typeface="Arial" panose="020B0604020202020204" pitchFamily="34" charset="0"/>
                          <a:cs typeface="Arial" panose="020B0604020202020204" pitchFamily="34" charset="0"/>
                        </a:rPr>
                        <a:t>6.60 lbs (3.0</a:t>
                      </a:r>
                      <a:r>
                        <a:rPr lang="de-DE" sz="1100" baseline="0" dirty="0" smtClean="0">
                          <a:solidFill>
                            <a:schemeClr val="bg2"/>
                          </a:solidFill>
                          <a:latin typeface="Arial" panose="020B0604020202020204" pitchFamily="34" charset="0"/>
                          <a:cs typeface="Arial" panose="020B0604020202020204" pitchFamily="34" charset="0"/>
                        </a:rPr>
                        <a:t> kg)</a:t>
                      </a:r>
                      <a:endParaRPr lang="de-DE" sz="1100" dirty="0" smtClean="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algn="l"/>
                      <a:r>
                        <a:rPr lang="de-DE" sz="1100" dirty="0" smtClean="0">
                          <a:solidFill>
                            <a:schemeClr val="bg2"/>
                          </a:solidFill>
                          <a:latin typeface="Arial" panose="020B0604020202020204" pitchFamily="34" charset="0"/>
                          <a:cs typeface="Arial" panose="020B0604020202020204" pitchFamily="34" charset="0"/>
                        </a:rPr>
                        <a:t>24.47 </a:t>
                      </a:r>
                      <a:r>
                        <a:rPr lang="de-DE" sz="1100" dirty="0" err="1" smtClean="0">
                          <a:solidFill>
                            <a:schemeClr val="bg2"/>
                          </a:solidFill>
                          <a:latin typeface="Arial" panose="020B0604020202020204" pitchFamily="34" charset="0"/>
                          <a:cs typeface="Arial" panose="020B0604020202020204" pitchFamily="34" charset="0"/>
                        </a:rPr>
                        <a:t>lbs</a:t>
                      </a:r>
                      <a:r>
                        <a:rPr lang="de-DE" sz="1100" dirty="0" smtClean="0">
                          <a:solidFill>
                            <a:schemeClr val="bg2"/>
                          </a:solidFill>
                          <a:latin typeface="Arial" panose="020B0604020202020204" pitchFamily="34" charset="0"/>
                          <a:cs typeface="Arial" panose="020B0604020202020204" pitchFamily="34" charset="0"/>
                        </a:rPr>
                        <a:t> (11.1 kg)</a:t>
                      </a:r>
                    </a:p>
                  </a:txBody>
                  <a:tcPr marL="121920" marR="121920">
                    <a:solidFill>
                      <a:srgbClr val="AAAAAA"/>
                    </a:solidFill>
                  </a:tcPr>
                </a:tc>
                <a:tc>
                  <a:txBody>
                    <a:bodyPr/>
                    <a:lstStyle/>
                    <a:p>
                      <a:pPr algn="l"/>
                      <a:endParaRPr lang="de-DE" sz="1100" dirty="0" smtClean="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r>
            </a:tbl>
          </a:graphicData>
        </a:graphic>
      </p:graphicFrame>
      <p:sp>
        <p:nvSpPr>
          <p:cNvPr id="29" name="TextBox 1">
            <a:hlinkClick r:id="rId9"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5000" t="22847" r="6299" b="13252"/>
          <a:stretch/>
        </p:blipFill>
        <p:spPr>
          <a:xfrm>
            <a:off x="9868627" y="1663912"/>
            <a:ext cx="1839121" cy="669714"/>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12700" t="13309" r="12100" b="25037"/>
          <a:stretch/>
        </p:blipFill>
        <p:spPr>
          <a:xfrm>
            <a:off x="2201456" y="1751024"/>
            <a:ext cx="1476534" cy="541919"/>
          </a:xfrm>
          <a:prstGeom prst="rect">
            <a:avLst/>
          </a:prstGeom>
        </p:spPr>
      </p:pic>
    </p:spTree>
    <p:extLst>
      <p:ext uri="{BB962C8B-B14F-4D97-AF65-F5344CB8AC3E}">
        <p14:creationId xmlns:p14="http://schemas.microsoft.com/office/powerpoint/2010/main" val="2582208559"/>
      </p:ext>
    </p:extLst>
  </p:cSld>
  <p:clrMapOvr>
    <a:masterClrMapping/>
  </p:clrMapOvr>
  <p:transition spd="med">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a:t>
            </a:r>
            <a:r>
              <a:rPr lang="en-US" sz="2400" dirty="0" smtClean="0">
                <a:solidFill>
                  <a:schemeClr val="accent4"/>
                </a:solidFill>
              </a:rPr>
              <a:t>Advanced Projector </a:t>
            </a:r>
            <a:r>
              <a:rPr lang="en-US" sz="2400" dirty="0">
                <a:solidFill>
                  <a:schemeClr val="accent4"/>
                </a:solidFill>
              </a:rPr>
              <a:t>– </a:t>
            </a:r>
            <a:r>
              <a:rPr lang="en-US" sz="2400" dirty="0" smtClean="0">
                <a:solidFill>
                  <a:schemeClr val="accent4"/>
                </a:solidFill>
              </a:rPr>
              <a:t>4350</a:t>
            </a:r>
            <a:endParaRPr lang="en-US" sz="2400" dirty="0">
              <a:solidFill>
                <a:schemeClr val="accent4"/>
              </a:solidFill>
            </a:endParaRPr>
          </a:p>
        </p:txBody>
      </p:sp>
      <p:sp>
        <p:nvSpPr>
          <p:cNvPr id="6" name="Text Placeholder 5"/>
          <p:cNvSpPr>
            <a:spLocks noGrp="1"/>
          </p:cNvSpPr>
          <p:nvPr>
            <p:ph sz="half" idx="1"/>
          </p:nvPr>
        </p:nvSpPr>
        <p:spPr>
          <a:xfrm>
            <a:off x="269887" y="805320"/>
            <a:ext cx="10607039" cy="234177"/>
          </a:xfrm>
        </p:spPr>
        <p:txBody>
          <a:bodyPr>
            <a:noAutofit/>
          </a:bodyPr>
          <a:lstStyle/>
          <a:p>
            <a:r>
              <a:rPr lang="en-US" sz="1400" dirty="0">
                <a:solidFill>
                  <a:schemeClr val="tx1">
                    <a:lumMod val="60000"/>
                    <a:lumOff val="40000"/>
                  </a:schemeClr>
                </a:solidFill>
              </a:rPr>
              <a:t>Illuminate your ideas.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4044025196"/>
              </p:ext>
            </p:extLst>
          </p:nvPr>
        </p:nvGraphicFramePr>
        <p:xfrm>
          <a:off x="226341" y="1231365"/>
          <a:ext cx="11530498" cy="4756011"/>
        </p:xfrm>
        <a:graphic>
          <a:graphicData uri="http://schemas.openxmlformats.org/drawingml/2006/table">
            <a:tbl>
              <a:tblPr firstRow="1" bandRow="1"/>
              <a:tblGrid>
                <a:gridCol w="2429773"/>
                <a:gridCol w="3316847"/>
                <a:gridCol w="5783878"/>
              </a:tblGrid>
              <a:tr h="1201442">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Built for daily projection use with advanced connectivity options</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Organizations with smaller conference rooms</a:t>
                      </a: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algn="l"/>
                      <a:r>
                        <a:rPr lang="en-US" sz="1000" b="1" dirty="0" smtClean="0">
                          <a:solidFill>
                            <a:schemeClr val="bg2"/>
                          </a:solidFill>
                          <a:latin typeface="+mj-lt"/>
                        </a:rPr>
                        <a:t>Accurate viewing</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16:9 screen aspect ratio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Creates a wider image, allowing easier viewing and ensures accurate images by mimicking a connected device’s aspect</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8790">
                <a:tc>
                  <a:txBody>
                    <a:bodyPr/>
                    <a:lstStyle/>
                    <a:p>
                      <a:pPr algn="l"/>
                      <a:r>
                        <a:rPr lang="en-US" sz="1000" b="1" dirty="0" smtClean="0">
                          <a:solidFill>
                            <a:schemeClr val="bg2"/>
                          </a:solidFill>
                          <a:latin typeface="+mj-lt"/>
                        </a:rPr>
                        <a:t>Vivid, powerful projections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Full HD 1920x1080, and 4,000 lumens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Crisp, clear, bright projections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8790">
                <a:tc>
                  <a:txBody>
                    <a:bodyPr/>
                    <a:lstStyle/>
                    <a:p>
                      <a:pPr algn="l"/>
                      <a:r>
                        <a:rPr lang="en-US" sz="1000" b="1" dirty="0" smtClean="0">
                          <a:solidFill>
                            <a:schemeClr val="bg2"/>
                          </a:solidFill>
                          <a:latin typeface="+mj-lt"/>
                        </a:rPr>
                        <a:t>Designed to adapt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Concealed HDMI and powered USB ports allow connection to a wireless display adapter, such as a Microsoft Wireless Display Adapter</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Allows the user to decide what wireless dongle to install and use</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8790">
                <a:tc>
                  <a:txBody>
                    <a:bodyPr/>
                    <a:lstStyle/>
                    <a:p>
                      <a:pPr algn="l"/>
                      <a:r>
                        <a:rPr lang="en-US" sz="1000" b="1" dirty="0" smtClean="0">
                          <a:solidFill>
                            <a:schemeClr val="bg2"/>
                          </a:solidFill>
                          <a:latin typeface="+mj-lt"/>
                        </a:rPr>
                        <a:t>Smart device support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HDMI, VGA and composite video connectors</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Multiple ports allow for easy connection to numerous platforms including </a:t>
                      </a:r>
                      <a:r>
                        <a:rPr lang="en-US" sz="1000" b="0" dirty="0" err="1" smtClean="0">
                          <a:solidFill>
                            <a:schemeClr val="bg2"/>
                          </a:solidFill>
                          <a:latin typeface="Arial" panose="020B0604020202020204" pitchFamily="34" charset="0"/>
                          <a:cs typeface="Arial" panose="020B0604020202020204" pitchFamily="34" charset="0"/>
                        </a:rPr>
                        <a:t>Ultrabooks</a:t>
                      </a:r>
                      <a:r>
                        <a:rPr lang="en-US" sz="1000" b="0" dirty="0" smtClean="0">
                          <a:solidFill>
                            <a:schemeClr val="bg2"/>
                          </a:solidFill>
                          <a:latin typeface="Arial" panose="020B0604020202020204" pitchFamily="34" charset="0"/>
                          <a:cs typeface="Arial" panose="020B0604020202020204" pitchFamily="34" charset="0"/>
                        </a:rPr>
                        <a:t>, notebooks, Chromebooks and tablets.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8790">
                <a:tc>
                  <a:txBody>
                    <a:bodyPr/>
                    <a:lstStyle/>
                    <a:p>
                      <a:pPr algn="l"/>
                      <a:r>
                        <a:rPr lang="en-US" sz="1000" b="1" dirty="0" smtClean="0">
                          <a:solidFill>
                            <a:schemeClr val="bg2"/>
                          </a:solidFill>
                          <a:latin typeface="+mj-lt"/>
                        </a:rPr>
                        <a:t>Large projections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Projection size of 55” – 300”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Mesmerize any meeting with an impressive diagonal projection size – perfect for the conference room wall or whiteboard.</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Ultra short throw</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Create a 100” screen</a:t>
                      </a:r>
                      <a:r>
                        <a:rPr lang="en-US" sz="1000" b="0" baseline="0" dirty="0" smtClean="0">
                          <a:solidFill>
                            <a:schemeClr val="bg2"/>
                          </a:solidFill>
                          <a:latin typeface="Arial" panose="020B0604020202020204" pitchFamily="34" charset="0"/>
                          <a:cs typeface="Arial" panose="020B0604020202020204" pitchFamily="34" charset="0"/>
                        </a:rPr>
                        <a:t> from only </a:t>
                      </a:r>
                      <a:r>
                        <a:rPr lang="en-US" sz="1000" b="0" dirty="0" smtClean="0">
                          <a:solidFill>
                            <a:schemeClr val="bg2"/>
                          </a:solidFill>
                          <a:latin typeface="Arial" panose="020B0604020202020204" pitchFamily="34" charset="0"/>
                          <a:cs typeface="Arial" panose="020B0604020202020204" pitchFamily="34" charset="0"/>
                        </a:rPr>
                        <a:t>approximately 11” away</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By placing the S560 close to the screen, you can reduce distracting shadows and other lights that take away from your presentation or lessons.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701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j-lt"/>
                        </a:rPr>
                        <a:t>Stress-free manageability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RS232 and RJ45 interface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Let your IT team manage and control the monitor remotely.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64099">
                <a:tc>
                  <a:txBody>
                    <a:bodyPr/>
                    <a:lstStyle/>
                    <a:p>
                      <a:pPr algn="l"/>
                      <a:r>
                        <a:rPr lang="en-US" sz="1000" b="1" dirty="0" smtClean="0">
                          <a:solidFill>
                            <a:schemeClr val="bg2"/>
                          </a:solidFill>
                          <a:latin typeface="+mj-lt"/>
                        </a:rPr>
                        <a:t>2-year Advanced Exchange Service and Limited Hardware warranty for projector unit;</a:t>
                      </a:r>
                      <a:r>
                        <a:rPr lang="en-US" sz="1000" b="1" baseline="0" dirty="0" smtClean="0">
                          <a:solidFill>
                            <a:schemeClr val="bg2"/>
                          </a:solidFill>
                          <a:latin typeface="+mj-lt"/>
                        </a:rPr>
                        <a:t> </a:t>
                      </a:r>
                      <a:r>
                        <a:rPr lang="en-US" sz="1000" b="1" dirty="0" smtClean="0">
                          <a:solidFill>
                            <a:schemeClr val="bg2"/>
                          </a:solidFill>
                          <a:latin typeface="+mj-lt"/>
                        </a:rPr>
                        <a:t>1-year lamp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10918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2"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7959" y="1162527"/>
            <a:ext cx="2468880" cy="121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642968"/>
      </p:ext>
    </p:extLst>
  </p:cSld>
  <p:clrMapOvr>
    <a:masterClrMapping/>
  </p:clrMapOvr>
  <p:transition spd="med">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a:t>
            </a:r>
            <a:r>
              <a:rPr lang="en-US" sz="2400" dirty="0" smtClean="0">
                <a:solidFill>
                  <a:schemeClr val="accent4"/>
                </a:solidFill>
              </a:rPr>
              <a:t>Advanced Laser Projector </a:t>
            </a:r>
            <a:r>
              <a:rPr lang="en-US" sz="2400" dirty="0">
                <a:solidFill>
                  <a:schemeClr val="accent4"/>
                </a:solidFill>
              </a:rPr>
              <a:t>– </a:t>
            </a:r>
            <a:r>
              <a:rPr lang="en-US" sz="2400" dirty="0" smtClean="0">
                <a:solidFill>
                  <a:schemeClr val="accent4"/>
                </a:solidFill>
              </a:rPr>
              <a:t>7760</a:t>
            </a:r>
            <a:endParaRPr lang="en-US" sz="2400" dirty="0">
              <a:solidFill>
                <a:schemeClr val="accent4"/>
              </a:solidFill>
            </a:endParaRPr>
          </a:p>
        </p:txBody>
      </p:sp>
      <p:sp>
        <p:nvSpPr>
          <p:cNvPr id="6" name="Text Placeholder 5"/>
          <p:cNvSpPr>
            <a:spLocks noGrp="1"/>
          </p:cNvSpPr>
          <p:nvPr>
            <p:ph sz="half" idx="1"/>
          </p:nvPr>
        </p:nvSpPr>
        <p:spPr>
          <a:xfrm>
            <a:off x="269887" y="805320"/>
            <a:ext cx="10607039" cy="234177"/>
          </a:xfrm>
        </p:spPr>
        <p:txBody>
          <a:bodyPr>
            <a:noAutofit/>
          </a:bodyPr>
          <a:lstStyle/>
          <a:p>
            <a:r>
              <a:rPr lang="en-US" sz="1400" dirty="0">
                <a:solidFill>
                  <a:schemeClr val="tx1">
                    <a:lumMod val="60000"/>
                    <a:lumOff val="40000"/>
                  </a:schemeClr>
                </a:solidFill>
              </a:rPr>
              <a:t>Powerful, high-brightness projector with lamp-free laser technology built for presentations in mid-size to large rooms</a:t>
            </a:r>
          </a:p>
        </p:txBody>
      </p:sp>
      <p:graphicFrame>
        <p:nvGraphicFramePr>
          <p:cNvPr id="9" name="Table 8"/>
          <p:cNvGraphicFramePr>
            <a:graphicFrameLocks noGrp="1" noChangeAspect="1"/>
          </p:cNvGraphicFramePr>
          <p:nvPr>
            <p:extLst>
              <p:ext uri="{D42A27DB-BD31-4B8C-83A1-F6EECF244321}">
                <p14:modId xmlns:p14="http://schemas.microsoft.com/office/powerpoint/2010/main" val="3273982556"/>
              </p:ext>
            </p:extLst>
          </p:nvPr>
        </p:nvGraphicFramePr>
        <p:xfrm>
          <a:off x="226341" y="1298477"/>
          <a:ext cx="11484690" cy="4632819"/>
        </p:xfrm>
        <a:graphic>
          <a:graphicData uri="http://schemas.openxmlformats.org/drawingml/2006/table">
            <a:tbl>
              <a:tblPr firstRow="1" bandRow="1"/>
              <a:tblGrid>
                <a:gridCol w="2429773"/>
                <a:gridCol w="3140679"/>
                <a:gridCol w="5914238"/>
              </a:tblGrid>
              <a:tr h="1201442">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Built for daily projection use with advanced connectivity options</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Organizations with medium to large conference rooms</a:t>
                      </a: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745654">
                <a:tc>
                  <a:txBody>
                    <a:bodyPr/>
                    <a:lstStyle/>
                    <a:p>
                      <a:pPr algn="l"/>
                      <a:r>
                        <a:rPr lang="en-US" sz="1000" b="1" dirty="0" smtClean="0">
                          <a:solidFill>
                            <a:schemeClr val="bg2"/>
                          </a:solidFill>
                          <a:latin typeface="+mj-lt"/>
                        </a:rPr>
                        <a:t>Lamp-free</a:t>
                      </a:r>
                      <a:r>
                        <a:rPr lang="en-US" sz="1000" b="1" baseline="0" dirty="0" smtClean="0">
                          <a:solidFill>
                            <a:schemeClr val="bg2"/>
                          </a:solidFill>
                          <a:latin typeface="+mj-lt"/>
                        </a:rPr>
                        <a:t> laser technology</a:t>
                      </a:r>
                      <a:endParaRPr lang="en-US" sz="10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Laser projection technology takes the place of traditional lamp projection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Instant on and off, minus warm up and cool down time. </a:t>
                      </a:r>
                    </a:p>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Laser projection also provides a brilliant gamut of rich, true colors.</a:t>
                      </a:r>
                    </a:p>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Allows the projector to 24/7 with low power consumption, making it perfect for use even in demanding environments such as digital signage.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3615">
                <a:tc>
                  <a:txBody>
                    <a:bodyPr/>
                    <a:lstStyle/>
                    <a:p>
                      <a:pPr algn="l"/>
                      <a:r>
                        <a:rPr lang="en-US" sz="1000" b="1" dirty="0" smtClean="0">
                          <a:solidFill>
                            <a:schemeClr val="bg2"/>
                          </a:solidFill>
                          <a:latin typeface="+mj-lt"/>
                        </a:rPr>
                        <a:t>Brilliant multi-angle projection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7760 is engineered to project perfectly from any angle—even on its side or upside down.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93272">
                <a:tc>
                  <a:txBody>
                    <a:bodyPr/>
                    <a:lstStyle/>
                    <a:p>
                      <a:pPr algn="l"/>
                      <a:r>
                        <a:rPr lang="en-US" sz="1000" b="1" dirty="0" smtClean="0">
                          <a:solidFill>
                            <a:schemeClr val="bg2"/>
                          </a:solidFill>
                          <a:latin typeface="+mj-lt"/>
                        </a:rPr>
                        <a:t>Simple, seamless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Concealed HDMI and powered USB ports</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Allows the user to decide what wireless display adapter, such as a Microsoft Wireless Display Adapter</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8790">
                <a:tc>
                  <a:txBody>
                    <a:bodyPr/>
                    <a:lstStyle/>
                    <a:p>
                      <a:pPr algn="l"/>
                      <a:r>
                        <a:rPr lang="en-US" sz="1000" b="1" dirty="0" smtClean="0">
                          <a:solidFill>
                            <a:schemeClr val="bg2"/>
                          </a:solidFill>
                          <a:latin typeface="+mj-lt"/>
                        </a:rPr>
                        <a:t>Command the room from any device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LAN Display</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Present from anywhere on your network, and from any compatible device, including laptops, smart phones and tablets.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8790">
                <a:tc>
                  <a:txBody>
                    <a:bodyPr/>
                    <a:lstStyle/>
                    <a:p>
                      <a:pPr algn="l"/>
                      <a:r>
                        <a:rPr lang="en-US" sz="1000" b="1" dirty="0" smtClean="0">
                          <a:solidFill>
                            <a:schemeClr val="bg2"/>
                          </a:solidFill>
                          <a:latin typeface="+mj-lt"/>
                        </a:rPr>
                        <a:t>Created for collaboration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Built-in conference controls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Collaborate on the projector from up to four different devices simultaneously</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1000" b="1" dirty="0" smtClean="0">
                          <a:solidFill>
                            <a:schemeClr val="bg2"/>
                          </a:solidFill>
                          <a:latin typeface="+mj-lt"/>
                        </a:rPr>
                        <a:t>Integrated speakers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Two high-quality, integrated speakers provide excellent, Dell Class-C onboard sound</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Enjoy</a:t>
                      </a:r>
                      <a:r>
                        <a:rPr lang="en-US" sz="1000" b="0" baseline="0" dirty="0" smtClean="0">
                          <a:solidFill>
                            <a:schemeClr val="bg2"/>
                          </a:solidFill>
                          <a:latin typeface="Arial" panose="020B0604020202020204" pitchFamily="34" charset="0"/>
                          <a:cs typeface="Arial" panose="020B0604020202020204" pitchFamily="34" charset="0"/>
                        </a:rPr>
                        <a:t> powerful audio to accompany the media presentation</a:t>
                      </a:r>
                      <a:r>
                        <a:rPr lang="en-US" sz="1000" b="0" dirty="0" smtClean="0">
                          <a:solidFill>
                            <a:schemeClr val="bg2"/>
                          </a:solidFill>
                          <a:latin typeface="Arial" panose="020B0604020202020204" pitchFamily="34" charset="0"/>
                          <a:cs typeface="Arial" panose="020B0604020202020204" pitchFamily="34" charset="0"/>
                        </a:rPr>
                        <a:t>.</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64099">
                <a:tc>
                  <a:txBody>
                    <a:bodyPr/>
                    <a:lstStyle/>
                    <a:p>
                      <a:pPr algn="l"/>
                      <a:r>
                        <a:rPr lang="en-US" sz="1000" b="1" dirty="0" smtClean="0">
                          <a:solidFill>
                            <a:schemeClr val="bg2"/>
                          </a:solidFill>
                          <a:latin typeface="+mj-lt"/>
                        </a:rPr>
                        <a:t>2-year Advanced Exchange, extendable warranty that also covers the laser system</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000" b="0" i="0" u="none" strike="noStrike" kern="1200" baseline="0" dirty="0" smtClean="0">
                          <a:solidFill>
                            <a:schemeClr val="bg2"/>
                          </a:solidFill>
                          <a:latin typeface="+mn-lt"/>
                          <a:ea typeface="+mn-ea"/>
                          <a:cs typeface="+mn-cs"/>
                        </a:rPr>
                        <a:t>The laser system is covered under the same warranty for up to 20,000 hours of use. If the customer opts to extend the warranty to 3-, 4-, or 5-years, the laser system is still covered for 20,000 hours use or the term of the warranty. If the projector is used for 8 hours each working day, it would take up to ten years to reach 20,000 hours.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10918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9127" t="20382" r="5148" b="12450"/>
          <a:stretch/>
        </p:blipFill>
        <p:spPr>
          <a:xfrm>
            <a:off x="9441570" y="1109182"/>
            <a:ext cx="2475541" cy="1280160"/>
          </a:xfrm>
          <a:prstGeom prst="rect">
            <a:avLst/>
          </a:prstGeom>
        </p:spPr>
      </p:pic>
    </p:spTree>
    <p:extLst>
      <p:ext uri="{BB962C8B-B14F-4D97-AF65-F5344CB8AC3E}">
        <p14:creationId xmlns:p14="http://schemas.microsoft.com/office/powerpoint/2010/main" val="3955424932"/>
      </p:ext>
    </p:extLst>
  </p:cSld>
  <p:clrMapOvr>
    <a:masterClrMapping/>
  </p:clrMapOvr>
  <p:transition spd="med">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a:t>
            </a:r>
            <a:r>
              <a:rPr lang="en-US" sz="2400" dirty="0" smtClean="0">
                <a:solidFill>
                  <a:schemeClr val="accent4"/>
                </a:solidFill>
              </a:rPr>
              <a:t>Advanced Projector </a:t>
            </a:r>
            <a:r>
              <a:rPr lang="en-US" sz="2400" dirty="0">
                <a:solidFill>
                  <a:schemeClr val="accent4"/>
                </a:solidFill>
              </a:rPr>
              <a:t>– </a:t>
            </a:r>
            <a:r>
              <a:rPr lang="en-US" sz="2400" dirty="0" smtClean="0">
                <a:solidFill>
                  <a:schemeClr val="accent4"/>
                </a:solidFill>
              </a:rPr>
              <a:t>S560</a:t>
            </a:r>
            <a:endParaRPr lang="en-US" sz="2400" dirty="0">
              <a:solidFill>
                <a:schemeClr val="accent4"/>
              </a:solidFill>
            </a:endParaRPr>
          </a:p>
        </p:txBody>
      </p:sp>
      <p:sp>
        <p:nvSpPr>
          <p:cNvPr id="6" name="Text Placeholder 5"/>
          <p:cNvSpPr>
            <a:spLocks noGrp="1"/>
          </p:cNvSpPr>
          <p:nvPr>
            <p:ph sz="half" idx="1"/>
          </p:nvPr>
        </p:nvSpPr>
        <p:spPr>
          <a:xfrm>
            <a:off x="269887" y="805320"/>
            <a:ext cx="10607039" cy="234177"/>
          </a:xfrm>
        </p:spPr>
        <p:txBody>
          <a:bodyPr>
            <a:noAutofit/>
          </a:bodyPr>
          <a:lstStyle/>
          <a:p>
            <a:r>
              <a:rPr lang="en-US" sz="1400" dirty="0">
                <a:solidFill>
                  <a:schemeClr val="tx1">
                    <a:lumMod val="60000"/>
                    <a:lumOff val="40000"/>
                  </a:schemeClr>
                </a:solidFill>
              </a:rPr>
              <a:t>Versatility with user-friendly features to keep audiences </a:t>
            </a:r>
            <a:r>
              <a:rPr lang="en-US" sz="1400" dirty="0" smtClean="0">
                <a:solidFill>
                  <a:schemeClr val="tx1">
                    <a:lumMod val="60000"/>
                    <a:lumOff val="40000"/>
                  </a:schemeClr>
                </a:solidFill>
              </a:rPr>
              <a:t>enthralled </a:t>
            </a:r>
            <a:r>
              <a:rPr lang="en-US" sz="1400" dirty="0">
                <a:solidFill>
                  <a:schemeClr val="tx1">
                    <a:lumMod val="60000"/>
                    <a:lumOff val="40000"/>
                  </a:schemeClr>
                </a:solidFill>
              </a:rPr>
              <a:t>and interacting</a:t>
            </a:r>
          </a:p>
        </p:txBody>
      </p:sp>
      <p:graphicFrame>
        <p:nvGraphicFramePr>
          <p:cNvPr id="9" name="Table 8"/>
          <p:cNvGraphicFramePr>
            <a:graphicFrameLocks noGrp="1" noChangeAspect="1"/>
          </p:cNvGraphicFramePr>
          <p:nvPr>
            <p:extLst>
              <p:ext uri="{D42A27DB-BD31-4B8C-83A1-F6EECF244321}">
                <p14:modId xmlns:p14="http://schemas.microsoft.com/office/powerpoint/2010/main" val="2050941069"/>
              </p:ext>
            </p:extLst>
          </p:nvPr>
        </p:nvGraphicFramePr>
        <p:xfrm>
          <a:off x="226341" y="1231365"/>
          <a:ext cx="11530498" cy="3585208"/>
        </p:xfrm>
        <a:graphic>
          <a:graphicData uri="http://schemas.openxmlformats.org/drawingml/2006/table">
            <a:tbl>
              <a:tblPr firstRow="1" bandRow="1"/>
              <a:tblGrid>
                <a:gridCol w="2429773"/>
                <a:gridCol w="3316847"/>
                <a:gridCol w="5783878"/>
              </a:tblGrid>
              <a:tr h="1360833">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Built for daily projection use with advanced connectivity options</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Organizations with smaller conference rooms</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endParaRPr lang="en-US" sz="10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656">
                <a:tc gridSpan="2">
                  <a:txBody>
                    <a:bodyPr/>
                    <a:lstStyle/>
                    <a:p>
                      <a:pPr algn="l"/>
                      <a:r>
                        <a:rPr lang="en-US" sz="1200" b="1" i="0" dirty="0" smtClean="0">
                          <a:solidFill>
                            <a:schemeClr val="tx2"/>
                          </a:solidFill>
                          <a:latin typeface="+mj-lt"/>
                        </a:rPr>
                        <a:t>Key features</a:t>
                      </a:r>
                      <a:endParaRPr lang="en-US" sz="120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i="0" dirty="0" smtClean="0">
                          <a:solidFill>
                            <a:schemeClr val="tx2"/>
                          </a:solidFill>
                          <a:latin typeface="+mj-lt"/>
                        </a:rPr>
                        <a:t>Why it</a:t>
                      </a:r>
                      <a:r>
                        <a:rPr lang="en-US" sz="1200" i="0" baseline="0" dirty="0" smtClean="0">
                          <a:solidFill>
                            <a:schemeClr val="tx2"/>
                          </a:solidFill>
                          <a:latin typeface="+mj-lt"/>
                        </a:rPr>
                        <a:t> matters</a:t>
                      </a:r>
                      <a:endParaRPr lang="en-US" sz="120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268790">
                <a:tc>
                  <a:txBody>
                    <a:bodyPr/>
                    <a:lstStyle/>
                    <a:p>
                      <a:pPr algn="l"/>
                      <a:r>
                        <a:rPr lang="en-US" sz="1000" b="1" dirty="0" smtClean="0">
                          <a:solidFill>
                            <a:schemeClr val="bg2"/>
                          </a:solidFill>
                          <a:latin typeface="+mj-lt"/>
                        </a:rPr>
                        <a:t>Project brilliantly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Full HD 1080p resolution, 3,400 ANSI lumens and a 16:9 aspect ratio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Text and images will be displayed with crystal clarity.</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8790">
                <a:tc>
                  <a:txBody>
                    <a:bodyPr/>
                    <a:lstStyle/>
                    <a:p>
                      <a:pPr algn="l"/>
                      <a:r>
                        <a:rPr lang="en-US" sz="1000" b="1" dirty="0" smtClean="0">
                          <a:solidFill>
                            <a:schemeClr val="bg2"/>
                          </a:solidFill>
                          <a:latin typeface="+mj-lt"/>
                        </a:rPr>
                        <a:t>Full HD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Full HD 1080p resolution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Arial" panose="020B0604020202020204" pitchFamily="34" charset="0"/>
                          <a:cs typeface="Arial" panose="020B0604020202020204" pitchFamily="34" charset="0"/>
                        </a:rPr>
                        <a:t>Present content the way you designed it, with no downscaling or blurred images plus higher resolution that non-HD projectors.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7013">
                <a:tc>
                  <a:txBody>
                    <a:bodyPr/>
                    <a:lstStyle/>
                    <a:p>
                      <a:pPr algn="l"/>
                      <a:r>
                        <a:rPr lang="en-US" sz="1000" b="1" dirty="0" smtClean="0">
                          <a:solidFill>
                            <a:schemeClr val="bg2"/>
                          </a:solidFill>
                          <a:latin typeface="+mj-lt"/>
                        </a:rPr>
                        <a:t>Ultra short throw</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Create a 100” screen</a:t>
                      </a:r>
                      <a:r>
                        <a:rPr lang="en-US" sz="1000" b="0" baseline="0" dirty="0" smtClean="0">
                          <a:solidFill>
                            <a:schemeClr val="bg2"/>
                          </a:solidFill>
                          <a:latin typeface="Arial" panose="020B0604020202020204" pitchFamily="34" charset="0"/>
                          <a:cs typeface="Arial" panose="020B0604020202020204" pitchFamily="34" charset="0"/>
                        </a:rPr>
                        <a:t> from only </a:t>
                      </a:r>
                      <a:r>
                        <a:rPr lang="en-US" sz="1000" b="0" dirty="0" smtClean="0">
                          <a:solidFill>
                            <a:schemeClr val="bg2"/>
                          </a:solidFill>
                          <a:latin typeface="Arial" panose="020B0604020202020204" pitchFamily="34" charset="0"/>
                          <a:cs typeface="Arial" panose="020B0604020202020204" pitchFamily="34" charset="0"/>
                        </a:rPr>
                        <a:t>approximately 11” away</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By placing the S560 close to the screen, you can reduce distracting shadows and other lights that take away from your presentation or lessons.</a:t>
                      </a:r>
                      <a:endParaRPr lang="en-US" sz="10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64099">
                <a:tc>
                  <a:txBody>
                    <a:bodyPr/>
                    <a:lstStyle/>
                    <a:p>
                      <a:pPr algn="l"/>
                      <a:r>
                        <a:rPr lang="en-US" sz="1000" b="1" dirty="0" smtClean="0">
                          <a:solidFill>
                            <a:schemeClr val="bg2"/>
                          </a:solidFill>
                          <a:latin typeface="+mj-lt"/>
                        </a:rPr>
                        <a:t>2-year Advanced Exchange Service and Limited Hardware warranty for projector unit;</a:t>
                      </a:r>
                      <a:r>
                        <a:rPr lang="en-US" sz="1000" b="1" baseline="0" dirty="0" smtClean="0">
                          <a:solidFill>
                            <a:schemeClr val="bg2"/>
                          </a:solidFill>
                          <a:latin typeface="+mj-lt"/>
                        </a:rPr>
                        <a:t> </a:t>
                      </a:r>
                      <a:r>
                        <a:rPr lang="en-US" sz="1000" b="1" dirty="0" smtClean="0">
                          <a:solidFill>
                            <a:schemeClr val="bg2"/>
                          </a:solidFill>
                          <a:latin typeface="+mj-lt"/>
                        </a:rPr>
                        <a:t>1-year lamp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10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10918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10199" t="20011"/>
          <a:stretch/>
        </p:blipFill>
        <p:spPr>
          <a:xfrm>
            <a:off x="8895302" y="1231365"/>
            <a:ext cx="2950944" cy="1516138"/>
          </a:xfrm>
          <a:prstGeom prst="rect">
            <a:avLst/>
          </a:prstGeom>
        </p:spPr>
      </p:pic>
    </p:spTree>
    <p:extLst>
      <p:ext uri="{BB962C8B-B14F-4D97-AF65-F5344CB8AC3E}">
        <p14:creationId xmlns:p14="http://schemas.microsoft.com/office/powerpoint/2010/main" val="3560009976"/>
      </p:ext>
    </p:extLst>
  </p:cSld>
  <p:clrMapOvr>
    <a:masterClrMapping/>
  </p:clrMapOvr>
  <p:transition spd="med">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a:t>
            </a:r>
            <a:r>
              <a:rPr lang="en-US" sz="2400" dirty="0" smtClean="0">
                <a:solidFill>
                  <a:schemeClr val="accent4"/>
                </a:solidFill>
              </a:rPr>
              <a:t>Advanced Projector </a:t>
            </a:r>
            <a:r>
              <a:rPr lang="en-US" sz="2400" dirty="0">
                <a:solidFill>
                  <a:schemeClr val="accent4"/>
                </a:solidFill>
              </a:rPr>
              <a:t>– </a:t>
            </a:r>
            <a:r>
              <a:rPr lang="en-US" sz="2400" dirty="0" smtClean="0">
                <a:solidFill>
                  <a:schemeClr val="accent4"/>
                </a:solidFill>
              </a:rPr>
              <a:t>S518WL</a:t>
            </a:r>
            <a:endParaRPr lang="en-US" sz="2400" dirty="0">
              <a:solidFill>
                <a:schemeClr val="accent4"/>
              </a:solidFill>
            </a:endParaRPr>
          </a:p>
        </p:txBody>
      </p:sp>
      <p:sp>
        <p:nvSpPr>
          <p:cNvPr id="6" name="Text Placeholder 5"/>
          <p:cNvSpPr>
            <a:spLocks noGrp="1"/>
          </p:cNvSpPr>
          <p:nvPr>
            <p:ph sz="half" idx="1"/>
          </p:nvPr>
        </p:nvSpPr>
        <p:spPr>
          <a:xfrm>
            <a:off x="269887" y="805320"/>
            <a:ext cx="10607039" cy="234177"/>
          </a:xfrm>
        </p:spPr>
        <p:txBody>
          <a:bodyPr>
            <a:noAutofit/>
          </a:bodyPr>
          <a:lstStyle/>
          <a:p>
            <a:pPr defTabSz="685766">
              <a:spcBef>
                <a:spcPts val="0"/>
              </a:spcBef>
              <a:buClr>
                <a:prstClr val="white"/>
              </a:buClr>
            </a:pPr>
            <a:r>
              <a:rPr lang="en-US" sz="1400" dirty="0">
                <a:solidFill>
                  <a:schemeClr val="tx2">
                    <a:lumMod val="65000"/>
                  </a:schemeClr>
                </a:solidFill>
              </a:rPr>
              <a:t>Reliable, lamp-free, maintenance-free laser projection</a:t>
            </a:r>
          </a:p>
        </p:txBody>
      </p:sp>
      <p:graphicFrame>
        <p:nvGraphicFramePr>
          <p:cNvPr id="9" name="Table 8"/>
          <p:cNvGraphicFramePr>
            <a:graphicFrameLocks noGrp="1" noChangeAspect="1"/>
          </p:cNvGraphicFramePr>
          <p:nvPr>
            <p:extLst>
              <p:ext uri="{D42A27DB-BD31-4B8C-83A1-F6EECF244321}">
                <p14:modId xmlns:p14="http://schemas.microsoft.com/office/powerpoint/2010/main" val="1433124317"/>
              </p:ext>
            </p:extLst>
          </p:nvPr>
        </p:nvGraphicFramePr>
        <p:xfrm>
          <a:off x="226341" y="1231365"/>
          <a:ext cx="11530498" cy="3853998"/>
        </p:xfrm>
        <a:graphic>
          <a:graphicData uri="http://schemas.openxmlformats.org/drawingml/2006/table">
            <a:tbl>
              <a:tblPr firstRow="1" bandRow="1">
                <a:tableStyleId>{616DA210-FB5B-4158-B5E0-FEB733F419BA}</a:tableStyleId>
              </a:tblPr>
              <a:tblGrid>
                <a:gridCol w="2429773"/>
                <a:gridCol w="3316847"/>
                <a:gridCol w="5783878"/>
              </a:tblGrid>
              <a:tr h="1360833">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kern="0" cap="none" baseline="0" noProof="0" dirty="0" smtClean="0"/>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u="none" strike="noStrike" kern="1200" cap="none" spc="0" normalizeH="0" baseline="0" noProof="0" dirty="0" smtClean="0">
                          <a:ln>
                            <a:noFill/>
                          </a:ln>
                          <a:effectLst/>
                          <a:uLnTx/>
                          <a:uFillTx/>
                        </a:rPr>
                        <a:t>Built for daily projection use with advanced connectivity options</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pt-BR" sz="1000" u="none" strike="noStrike" kern="1200" cap="none" spc="0" normalizeH="0" baseline="0" noProof="0" dirty="0" smtClean="0">
                        <a:ln>
                          <a:noFill/>
                        </a:ln>
                        <a:effectLst/>
                        <a:uLnTx/>
                        <a:uFillTx/>
                      </a:endParaRP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endParaRPr kumimoji="0" lang="pt-BR" sz="1000" u="none" strike="noStrike" kern="1200" cap="none" spc="0" normalizeH="0" baseline="0" noProof="0" dirty="0" smtClean="0">
                        <a:ln>
                          <a:noFill/>
                        </a:ln>
                        <a:effectLst/>
                        <a:uLnTx/>
                        <a:uFillTx/>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kern="0" cap="none" baseline="0" noProof="0" dirty="0" smtClean="0"/>
                        <a:t>Ideal for whom?</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r>
                        <a:rPr lang="en-US" sz="1000" baseline="0" dirty="0" smtClean="0"/>
                        <a:t>Organizations looking for low cost laser solutions</a:t>
                      </a:r>
                    </a:p>
                    <a:p>
                      <a:pPr marL="176213" marR="0" lvl="1" indent="-109538"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Char char="•"/>
                        <a:tabLst/>
                        <a:defRPr/>
                      </a:pPr>
                      <a:endParaRPr lang="en-US" sz="1000" baseline="0" dirty="0" smtClean="0"/>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kern="0" cap="none" baseline="0" noProof="0" dirty="0" smtClean="0">
                          <a:hlinkClick r:id="rId3"/>
                        </a:rPr>
                        <a:t>For more information 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656">
                <a:tc gridSpan="2">
                  <a:txBody>
                    <a:bodyPr/>
                    <a:lstStyle/>
                    <a:p>
                      <a:pPr algn="l"/>
                      <a:r>
                        <a:rPr lang="en-US" sz="1200" dirty="0" smtClean="0"/>
                        <a:t>Key features</a:t>
                      </a:r>
                      <a:endParaRPr lang="en-US" sz="1200" b="1" i="0" dirty="0">
                        <a:solidFill>
                          <a:schemeClr val="tx2"/>
                        </a:solidFill>
                        <a:latin typeface="+mj-lt"/>
                      </a:endParaRPr>
                    </a:p>
                  </a:txBody>
                  <a:tcPr marL="118334" marR="118334" marT="60960" marB="60960"/>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200" dirty="0" smtClean="0"/>
                        <a:t>Why it</a:t>
                      </a:r>
                      <a:r>
                        <a:rPr lang="en-US" sz="1200" baseline="0" dirty="0" smtClean="0"/>
                        <a:t> matters</a:t>
                      </a:r>
                      <a:endParaRPr lang="en-US" sz="1200" i="0" dirty="0">
                        <a:solidFill>
                          <a:schemeClr val="tx2"/>
                        </a:solidFill>
                        <a:latin typeface="+mj-lt"/>
                      </a:endParaRPr>
                    </a:p>
                  </a:txBody>
                  <a:tcPr marL="45720" marR="45720" anchor="ctr"/>
                </a:tc>
              </a:tr>
              <a:tr h="268790">
                <a:tc>
                  <a:txBody>
                    <a:bodyPr/>
                    <a:lstStyle/>
                    <a:p>
                      <a:pPr algn="l"/>
                      <a:r>
                        <a:rPr lang="en-US" sz="1000" dirty="0" smtClean="0"/>
                        <a:t>Project brilliantly</a:t>
                      </a:r>
                      <a:endParaRPr lang="en-US" sz="1000" b="1" dirty="0" smtClean="0">
                        <a:solidFill>
                          <a:schemeClr val="bg2"/>
                        </a:solidFill>
                        <a:latin typeface="+mj-lt"/>
                      </a:endParaRPr>
                    </a:p>
                  </a:txBody>
                  <a:tcPr anchor="ct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aseline="0" dirty="0" smtClean="0"/>
                        <a:t>WXGA (1280 x 800)</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aseline="0" dirty="0" smtClean="0"/>
                        <a:t>Text and images will be displayed with crystal clarity.</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tc>
              </a:tr>
              <a:tr h="268790">
                <a:tc>
                  <a:txBody>
                    <a:bodyPr/>
                    <a:lstStyle/>
                    <a:p>
                      <a:pPr algn="l"/>
                      <a:r>
                        <a:rPr lang="en-US" sz="1000" dirty="0" smtClean="0"/>
                        <a:t>Laser Lamp-free</a:t>
                      </a:r>
                      <a:r>
                        <a:rPr lang="en-US" sz="1000" baseline="0" dirty="0" smtClean="0"/>
                        <a:t> technology</a:t>
                      </a:r>
                      <a:endParaRPr lang="en-US" sz="1000" b="1" dirty="0" smtClean="0">
                        <a:solidFill>
                          <a:schemeClr val="bg2"/>
                        </a:solidFill>
                        <a:latin typeface="+mj-lt"/>
                      </a:endParaRPr>
                    </a:p>
                  </a:txBody>
                  <a:tcPr anchor="ctr"/>
                </a:tc>
                <a:tc>
                  <a:txBody>
                    <a:bodyPr/>
                    <a:lstStyle/>
                    <a:p>
                      <a:pPr algn="l"/>
                      <a:r>
                        <a:rPr lang="en-US" sz="1000" b="0" i="0" u="none" strike="noStrike" baseline="0" dirty="0" smtClean="0">
                          <a:solidFill>
                            <a:srgbClr val="444444"/>
                          </a:solidFill>
                          <a:latin typeface="Dell Replica Light"/>
                        </a:rPr>
                        <a:t>Laser technology lasts for up </a:t>
                      </a:r>
                      <a:r>
                        <a:rPr lang="en-US" sz="1000" b="0" i="0" u="none" strike="noStrike" kern="1200" baseline="0" dirty="0" smtClean="0">
                          <a:solidFill>
                            <a:srgbClr val="444444"/>
                          </a:solidFill>
                          <a:latin typeface="Dell Replica Light"/>
                          <a:ea typeface="+mn-ea"/>
                          <a:cs typeface="+mn-cs"/>
                        </a:rPr>
                        <a:t>to 10 years and doesn’t require bulb replacements, ever!</a:t>
                      </a:r>
                    </a:p>
                  </a:txBody>
                  <a:tcPr anchor="ctr"/>
                </a:tc>
                <a:tc>
                  <a:txBody>
                    <a:bodyPr/>
                    <a:lstStyle/>
                    <a:p>
                      <a:pPr algn="l"/>
                      <a:r>
                        <a:rPr lang="en-US" sz="1000" b="0" i="0" u="none" strike="noStrike" kern="1200" baseline="0" dirty="0" smtClean="0">
                          <a:solidFill>
                            <a:srgbClr val="444444"/>
                          </a:solidFill>
                          <a:latin typeface="Dell Replica Light"/>
                          <a:ea typeface="+mn-ea"/>
                          <a:cs typeface="+mn-cs"/>
                        </a:rPr>
                        <a:t>Little to no maintenance, saves time and money on replacement bulbs. </a:t>
                      </a:r>
                    </a:p>
                  </a:txBody>
                  <a:tcPr anchor="ctr"/>
                </a:tc>
              </a:tr>
              <a:tr h="267013">
                <a:tc>
                  <a:txBody>
                    <a:bodyPr/>
                    <a:lstStyle/>
                    <a:p>
                      <a:pPr algn="l"/>
                      <a:r>
                        <a:rPr lang="en-US" sz="1000" dirty="0" smtClean="0"/>
                        <a:t>Ultra short throw</a:t>
                      </a:r>
                      <a:endParaRPr lang="en-US" sz="1000" b="1" dirty="0" smtClean="0">
                        <a:solidFill>
                          <a:schemeClr val="bg2"/>
                        </a:solidFill>
                        <a:latin typeface="+mj-lt"/>
                      </a:endParaRPr>
                    </a:p>
                  </a:txBody>
                  <a:tcPr anchor="ct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dirty="0" smtClean="0"/>
                        <a:t>Create a 100” screen</a:t>
                      </a:r>
                      <a:r>
                        <a:rPr lang="en-US" sz="1000" baseline="0" dirty="0" smtClean="0"/>
                        <a:t> from only </a:t>
                      </a:r>
                      <a:r>
                        <a:rPr lang="en-US" sz="1000" dirty="0" smtClean="0"/>
                        <a:t>approximately 11” away</a:t>
                      </a:r>
                      <a:endParaRPr lang="en-US" sz="1000" b="0" baseline="0" dirty="0" smtClean="0">
                        <a:solidFill>
                          <a:schemeClr val="bg2"/>
                        </a:solidFill>
                        <a:latin typeface="Arial" panose="020B0604020202020204" pitchFamily="34" charset="0"/>
                        <a:cs typeface="Arial" panose="020B0604020202020204" pitchFamily="34" charset="0"/>
                      </a:endParaRPr>
                    </a:p>
                  </a:txBody>
                  <a:tcPr anchor="ct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dirty="0" smtClean="0"/>
                        <a:t>By placing the S560 close to the screen, you can reduce distracting shadows and other lights that take away from your presentation or lessons.</a:t>
                      </a:r>
                      <a:endParaRPr lang="en-US" sz="1000" b="0" dirty="0">
                        <a:solidFill>
                          <a:schemeClr val="bg2"/>
                        </a:solidFill>
                        <a:latin typeface="Arial" panose="020B0604020202020204" pitchFamily="34" charset="0"/>
                        <a:cs typeface="Arial" panose="020B0604020202020204" pitchFamily="34" charset="0"/>
                      </a:endParaRPr>
                    </a:p>
                  </a:txBody>
                  <a:tcPr anchor="ctr"/>
                </a:tc>
              </a:tr>
              <a:tr h="26701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mn-lt"/>
                          <a:ea typeface="+mn-ea"/>
                          <a:cs typeface="+mn-cs"/>
                        </a:rPr>
                        <a:t>Present over the network</a:t>
                      </a:r>
                    </a:p>
                    <a:p>
                      <a:pPr algn="l"/>
                      <a:endParaRPr lang="en-US" sz="1000" kern="1200" dirty="0" smtClean="0">
                        <a:solidFill>
                          <a:schemeClr val="tx1"/>
                        </a:solidFill>
                        <a:latin typeface="+mn-lt"/>
                        <a:ea typeface="+mn-ea"/>
                        <a:cs typeface="+mn-cs"/>
                      </a:endParaRPr>
                    </a:p>
                  </a:txBody>
                  <a:tcPr anchor="ct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mn-lt"/>
                          <a:ea typeface="+mn-ea"/>
                          <a:cs typeface="+mn-cs"/>
                        </a:rPr>
                        <a:t>Present from a tablet, smartphone or laptop using an app when the S518WL is connected to the network</a:t>
                      </a:r>
                      <a:endParaRPr lang="en-US" sz="1000" kern="1200" dirty="0">
                        <a:solidFill>
                          <a:schemeClr val="tx1"/>
                        </a:solidFill>
                        <a:latin typeface="+mn-lt"/>
                        <a:ea typeface="+mn-ea"/>
                        <a:cs typeface="+mn-cs"/>
                      </a:endParaRPr>
                    </a:p>
                  </a:txBody>
                  <a:tcPr anchor="ct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mn-lt"/>
                          <a:ea typeface="+mn-ea"/>
                          <a:cs typeface="+mn-cs"/>
                        </a:rPr>
                        <a:t>It makes presenting easy and presenter transitions even easier.</a:t>
                      </a:r>
                      <a:endParaRPr lang="en-US" sz="1000" kern="1200" dirty="0">
                        <a:solidFill>
                          <a:schemeClr val="tx1"/>
                        </a:solidFill>
                        <a:latin typeface="+mn-lt"/>
                        <a:ea typeface="+mn-ea"/>
                        <a:cs typeface="+mn-cs"/>
                      </a:endParaRPr>
                    </a:p>
                  </a:txBody>
                  <a:tcPr anchor="ctr"/>
                </a:tc>
              </a:tr>
              <a:tr h="364099">
                <a:tc>
                  <a:txBody>
                    <a:bodyPr/>
                    <a:lstStyle/>
                    <a:p>
                      <a:pPr algn="l"/>
                      <a:r>
                        <a:rPr lang="en-US" sz="1000" dirty="0" smtClean="0"/>
                        <a:t>2-year Advanced Exchange Service and Limited Hardware warranty for projector unit;</a:t>
                      </a:r>
                      <a:r>
                        <a:rPr lang="en-US" sz="1000" baseline="0" dirty="0" smtClean="0"/>
                        <a:t> </a:t>
                      </a:r>
                      <a:r>
                        <a:rPr lang="en-US" sz="1000" dirty="0" smtClean="0"/>
                        <a:t>1-year lamp warranty</a:t>
                      </a:r>
                      <a:endParaRPr lang="en-US" sz="1000" b="1" dirty="0" smtClean="0">
                        <a:solidFill>
                          <a:schemeClr val="bg2"/>
                        </a:solidFill>
                        <a:latin typeface="+mj-lt"/>
                      </a:endParaRPr>
                    </a:p>
                  </a:txBody>
                  <a:tcPr anchor="ctr"/>
                </a:tc>
                <a:tc>
                  <a:txBody>
                    <a:bodyPr/>
                    <a:lstStyle/>
                    <a:p>
                      <a:endParaRPr lang="en-US" sz="1000" dirty="0" smtClean="0">
                        <a:solidFill>
                          <a:schemeClr val="bg2"/>
                        </a:solidFill>
                        <a:latin typeface="+mj-lt"/>
                      </a:endParaRPr>
                    </a:p>
                  </a:txBody>
                  <a:tcPr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t>Support you can rely on.</a:t>
                      </a:r>
                      <a:endParaRPr lang="en-US" sz="1000" kern="1200" dirty="0" smtClean="0">
                        <a:solidFill>
                          <a:schemeClr val="bg2"/>
                        </a:solidFill>
                        <a:latin typeface="+mn-lt"/>
                        <a:ea typeface="+mn-ea"/>
                        <a:cs typeface="+mn-cs"/>
                      </a:endParaRPr>
                    </a:p>
                  </a:txBody>
                  <a:tcPr anchor="ctr"/>
                </a:tc>
              </a:tr>
            </a:tbl>
          </a:graphicData>
        </a:graphic>
      </p:graphicFrame>
      <p:grpSp>
        <p:nvGrpSpPr>
          <p:cNvPr id="23" name="Group 22"/>
          <p:cNvGrpSpPr/>
          <p:nvPr/>
        </p:nvGrpSpPr>
        <p:grpSpPr>
          <a:xfrm flipV="1">
            <a:off x="288549" y="1109182"/>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5302" y="1252145"/>
            <a:ext cx="2950944" cy="1474578"/>
          </a:xfrm>
          <a:prstGeom prst="rect">
            <a:avLst/>
          </a:prstGeom>
        </p:spPr>
      </p:pic>
    </p:spTree>
    <p:extLst>
      <p:ext uri="{BB962C8B-B14F-4D97-AF65-F5344CB8AC3E}">
        <p14:creationId xmlns:p14="http://schemas.microsoft.com/office/powerpoint/2010/main" val="2008621070"/>
      </p:ext>
    </p:extLst>
  </p:cSld>
  <p:clrMapOvr>
    <a:masterClrMapping/>
  </p:clrMapOvr>
  <p:transition spd="med">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511520"/>
          </a:xfrm>
        </p:spPr>
        <p:txBody>
          <a:bodyPr>
            <a:noAutofit/>
          </a:bodyPr>
          <a:lstStyle/>
          <a:p>
            <a:pPr defTabSz="1036271">
              <a:defRPr/>
            </a:pPr>
            <a:r>
              <a:rPr lang="en-US" sz="2400" dirty="0">
                <a:solidFill>
                  <a:schemeClr val="accent4"/>
                </a:solidFill>
              </a:rPr>
              <a:t>Dell Advanced </a:t>
            </a:r>
            <a:r>
              <a:rPr lang="en-US" sz="2400" dirty="0" smtClean="0">
                <a:solidFill>
                  <a:schemeClr val="accent4"/>
                </a:solidFill>
              </a:rPr>
              <a:t>4K </a:t>
            </a:r>
            <a:r>
              <a:rPr lang="en-US" sz="2400" dirty="0">
                <a:solidFill>
                  <a:schemeClr val="accent4"/>
                </a:solidFill>
              </a:rPr>
              <a:t>Laser Projector – </a:t>
            </a:r>
            <a:r>
              <a:rPr lang="en-US" sz="2400" dirty="0" smtClean="0">
                <a:solidFill>
                  <a:schemeClr val="accent4"/>
                </a:solidFill>
              </a:rPr>
              <a:t>S718QL</a:t>
            </a:r>
            <a:endParaRPr lang="en-US" sz="2400" dirty="0">
              <a:solidFill>
                <a:schemeClr val="accent4"/>
              </a:solidFill>
            </a:endParaRPr>
          </a:p>
        </p:txBody>
      </p:sp>
      <p:sp>
        <p:nvSpPr>
          <p:cNvPr id="6" name="Text Placeholder 5"/>
          <p:cNvSpPr>
            <a:spLocks noGrp="1"/>
          </p:cNvSpPr>
          <p:nvPr>
            <p:ph sz="half" idx="1"/>
          </p:nvPr>
        </p:nvSpPr>
        <p:spPr>
          <a:xfrm>
            <a:off x="269887" y="729819"/>
            <a:ext cx="10607039" cy="234177"/>
          </a:xfrm>
        </p:spPr>
        <p:txBody>
          <a:bodyPr>
            <a:noAutofit/>
          </a:bodyPr>
          <a:lstStyle/>
          <a:p>
            <a:r>
              <a:rPr lang="en-US" sz="1400" dirty="0" smtClean="0">
                <a:solidFill>
                  <a:schemeClr val="tx1">
                    <a:lumMod val="60000"/>
                    <a:lumOff val="40000"/>
                  </a:schemeClr>
                </a:solidFill>
              </a:rPr>
              <a:t>A window into your work</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60319904"/>
              </p:ext>
            </p:extLst>
          </p:nvPr>
        </p:nvGraphicFramePr>
        <p:xfrm>
          <a:off x="226341" y="1088752"/>
          <a:ext cx="11652470" cy="4657402"/>
        </p:xfrm>
        <a:graphic>
          <a:graphicData uri="http://schemas.openxmlformats.org/drawingml/2006/table">
            <a:tbl>
              <a:tblPr firstRow="1" bandRow="1"/>
              <a:tblGrid>
                <a:gridCol w="1996742"/>
                <a:gridCol w="3674378"/>
                <a:gridCol w="5981350"/>
              </a:tblGrid>
              <a:tr h="1100775">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Halo product. Cutting edge of projection technology, for high end board rooms</a:t>
                      </a:r>
                      <a:br>
                        <a:rPr kumimoji="0" lang="en-US" sz="1000" b="0" i="0" u="none" strike="noStrike" kern="1200" cap="none" spc="0" normalizeH="0" baseline="0" noProof="0" dirty="0" smtClean="0">
                          <a:ln>
                            <a:noFill/>
                          </a:ln>
                          <a:solidFill>
                            <a:schemeClr val="bg2"/>
                          </a:solidFill>
                          <a:effectLst/>
                          <a:uLnTx/>
                          <a:uFillTx/>
                          <a:latin typeface="+mn-lt"/>
                          <a:ea typeface="+mn-ea"/>
                          <a:cs typeface="+mn-cs"/>
                        </a:rPr>
                      </a:br>
                      <a:endParaRPr kumimoji="0" lang="pt-BR" sz="10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Large enterprises, educational institutions with high-end classrooms</a:t>
                      </a:r>
                    </a:p>
                    <a:p>
                      <a:pPr marL="66675" marR="0" lvl="1" indent="0" algn="l" defTabSz="1219170" rtl="0" eaLnBrk="1" fontAlgn="auto" latinLnBrk="0" hangingPunct="1">
                        <a:lnSpc>
                          <a:spcPct val="90000"/>
                        </a:lnSpc>
                        <a:spcBef>
                          <a:spcPts val="0"/>
                        </a:spcBef>
                        <a:spcAft>
                          <a:spcPts val="600"/>
                        </a:spcAft>
                        <a:buClr>
                          <a:srgbClr val="0085C3"/>
                        </a:buClr>
                        <a:buSzTx/>
                        <a:buFont typeface="Arial" panose="020B0604020202020204" pitchFamily="34" charset="0"/>
                        <a:buNone/>
                        <a:tabLst/>
                        <a:defRPr/>
                      </a:pPr>
                      <a:r>
                        <a:rPr lang="en-US" sz="1200" b="1" kern="0" cap="none" baseline="0" noProof="0" dirty="0" smtClean="0">
                          <a:solidFill>
                            <a:srgbClr val="0085C3"/>
                          </a:solidFill>
                          <a:latin typeface="+mj-lt"/>
                          <a:ea typeface="Museo For Dell" pitchFamily="2" charset="0"/>
                          <a:cs typeface="+mn-cs"/>
                          <a:hlinkClick r:id="rId3"/>
                        </a:rPr>
                        <a:t>For more information </a:t>
                      </a:r>
                      <a:r>
                        <a:rPr lang="en-US" sz="1200" b="0" kern="0" cap="none" baseline="0" noProof="0" dirty="0" smtClean="0">
                          <a:solidFill>
                            <a:srgbClr val="0085C3"/>
                          </a:solidFill>
                          <a:latin typeface="+mj-lt"/>
                          <a:ea typeface="Museo For Dell" pitchFamily="2" charset="0"/>
                          <a:cs typeface="+mn-cs"/>
                          <a:hlinkClick r:id="rId3"/>
                        </a:rPr>
                        <a:t>click here to access the Projectors/LFD page on SalesEdge</a:t>
                      </a:r>
                      <a:endParaRPr lang="en-US" sz="1200" b="0" kern="0" cap="none" baseline="0" noProof="0" dirty="0" smtClean="0">
                        <a:solidFill>
                          <a:srgbClr val="0085C3"/>
                        </a:solidFill>
                        <a:latin typeface="+mj-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632460">
                <a:tc>
                  <a:txBody>
                    <a:bodyPr/>
                    <a:lstStyle/>
                    <a:p>
                      <a:pPr algn="l"/>
                      <a:r>
                        <a:rPr lang="en-US" sz="900" b="1" dirty="0" smtClean="0">
                          <a:solidFill>
                            <a:schemeClr val="bg2"/>
                          </a:solidFill>
                          <a:latin typeface="+mj-lt"/>
                        </a:rPr>
                        <a:t>Lamp-free</a:t>
                      </a:r>
                      <a:r>
                        <a:rPr lang="en-US" sz="900" b="1" baseline="0" dirty="0" smtClean="0">
                          <a:solidFill>
                            <a:schemeClr val="bg2"/>
                          </a:solidFill>
                          <a:latin typeface="+mj-lt"/>
                        </a:rPr>
                        <a:t> laser technology</a:t>
                      </a:r>
                      <a:endParaRPr lang="en-US" sz="9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Laser projection technology takes the place of traditional lamp projection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Instant on and off, minus warm up and cool down time. </a:t>
                      </a:r>
                    </a:p>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Laser projection also provides a brilliant gamut of rich, true colors.</a:t>
                      </a:r>
                    </a:p>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Allows the projector to 24/7 with low power consumption, making it perfect for use even in demanding environments such as digital signage.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3615">
                <a:tc>
                  <a:txBody>
                    <a:bodyPr/>
                    <a:lstStyle/>
                    <a:p>
                      <a:pPr algn="l"/>
                      <a:r>
                        <a:rPr lang="en-US" sz="900" b="1" dirty="0" smtClean="0">
                          <a:solidFill>
                            <a:schemeClr val="bg2"/>
                          </a:solidFill>
                          <a:latin typeface="+mj-lt"/>
                        </a:rPr>
                        <a:t>Display every detail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4K UHD (3480x2160); 8.3 million pixels; </a:t>
                      </a:r>
                      <a:r>
                        <a:rPr lang="en-US" sz="900" b="0" dirty="0" smtClean="0">
                          <a:solidFill>
                            <a:schemeClr val="bg2"/>
                          </a:solidFill>
                          <a:latin typeface="Arial" panose="020B0604020202020204" pitchFamily="34" charset="0"/>
                          <a:cs typeface="Arial" panose="020B0604020202020204" pitchFamily="34" charset="0"/>
                        </a:rPr>
                        <a:t>5K ANSI Lumens; HDR compatiblity1 and BrilliantColor™ Technology</a:t>
                      </a:r>
                      <a:r>
                        <a:rPr lang="en-US" sz="900" b="0" baseline="0" dirty="0" smtClean="0">
                          <a:solidFill>
                            <a:schemeClr val="bg2"/>
                          </a:solidFill>
                          <a:latin typeface="Arial" panose="020B0604020202020204" pitchFamily="34" charset="0"/>
                          <a:cs typeface="Arial" panose="020B0604020202020204"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True 4K viewing experience delivers 8.3 million pixels of stunning UHD video, images, and fine lines.</a:t>
                      </a:r>
                    </a:p>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dirty="0" smtClean="0">
                          <a:solidFill>
                            <a:schemeClr val="bg2"/>
                          </a:solidFill>
                          <a:latin typeface="Arial" panose="020B0604020202020204" pitchFamily="34" charset="0"/>
                          <a:cs typeface="Arial" panose="020B0604020202020204" pitchFamily="34" charset="0"/>
                        </a:rPr>
                        <a:t>Project vibrant images even in the daytime</a:t>
                      </a:r>
                      <a:r>
                        <a:rPr lang="en-US" sz="900" b="0" baseline="0" dirty="0" smtClean="0">
                          <a:solidFill>
                            <a:schemeClr val="bg2"/>
                          </a:solidFill>
                          <a:latin typeface="Arial" panose="020B0604020202020204" pitchFamily="34" charset="0"/>
                          <a:cs typeface="Arial" panose="020B0604020202020204" pitchFamily="34" charset="0"/>
                        </a:rPr>
                        <a:t>.</a:t>
                      </a:r>
                    </a:p>
                    <a:p>
                      <a:pPr marL="171450" marR="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Dell HDR1 combines greater depth of colors, remarkable clarity and a high contrast range of shades to create strikingly accurate images.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gn="l"/>
                      <a:r>
                        <a:rPr lang="en-US" sz="900" b="1" dirty="0" smtClean="0">
                          <a:solidFill>
                            <a:schemeClr val="bg2"/>
                          </a:solidFill>
                          <a:latin typeface="+mj-lt"/>
                        </a:rPr>
                        <a:t>Ultra short throw</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Project a 100” display from approx. 4” away from the wall, or 130” display approx. 9” from the wall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Because the projector is against the wall, no shadows will get in the way of your presentation, giving your audience a clear view—without glare or blinding light.</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8790">
                <a:tc>
                  <a:txBody>
                    <a:bodyPr/>
                    <a:lstStyle/>
                    <a:p>
                      <a:pPr algn="l"/>
                      <a:r>
                        <a:rPr lang="en-US" sz="900" b="1" dirty="0" smtClean="0">
                          <a:solidFill>
                            <a:schemeClr val="bg2"/>
                          </a:solidFill>
                          <a:latin typeface="+mj-lt"/>
                        </a:rPr>
                        <a:t>PC-Free Presentation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Project directly from a USB drive</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Project Microsoft Office files and multimedia for a smooth presentation without a PC</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7196">
                <a:tc>
                  <a:txBody>
                    <a:bodyPr/>
                    <a:lstStyle/>
                    <a:p>
                      <a:pPr algn="l"/>
                      <a:r>
                        <a:rPr lang="en-US" sz="900" b="1" dirty="0" smtClean="0">
                          <a:solidFill>
                            <a:schemeClr val="bg2"/>
                          </a:solidFill>
                          <a:latin typeface="+mj-lt"/>
                        </a:rPr>
                        <a:t>Created for collaboration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Use an office network to present wirelessly</a:t>
                      </a:r>
                      <a:r>
                        <a:rPr lang="en-US" sz="900" b="0" baseline="30000" dirty="0" smtClean="0">
                          <a:solidFill>
                            <a:schemeClr val="bg2"/>
                          </a:solidFill>
                          <a:latin typeface="Arial" panose="020B0604020202020204" pitchFamily="34" charset="0"/>
                          <a:cs typeface="Arial" panose="020B0604020202020204" pitchFamily="34" charset="0"/>
                        </a:rPr>
                        <a:t>2</a:t>
                      </a:r>
                      <a:r>
                        <a:rPr lang="en-US" sz="900" b="0" baseline="0" dirty="0" smtClean="0">
                          <a:solidFill>
                            <a:schemeClr val="bg2"/>
                          </a:solidFill>
                          <a:latin typeface="Arial" panose="020B0604020202020204" pitchFamily="34" charset="0"/>
                          <a:cs typeface="Arial" panose="020B0604020202020204" pitchFamily="34" charset="0"/>
                        </a:rPr>
                        <a:t> from up to four different devices simultaneously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900" b="0" i="0" u="none" strike="noStrike" kern="1200" baseline="0" dirty="0" smtClean="0">
                          <a:solidFill>
                            <a:schemeClr val="bg2"/>
                          </a:solidFill>
                          <a:latin typeface="+mn-lt"/>
                          <a:ea typeface="+mn-ea"/>
                          <a:cs typeface="+mn-cs"/>
                        </a:rPr>
                        <a:t>Download the app</a:t>
                      </a:r>
                      <a:r>
                        <a:rPr lang="en-US" sz="900" b="0" i="0" u="none" strike="noStrike" kern="1200" baseline="30000" dirty="0" smtClean="0">
                          <a:solidFill>
                            <a:schemeClr val="bg2"/>
                          </a:solidFill>
                          <a:latin typeface="+mn-lt"/>
                          <a:ea typeface="+mn-ea"/>
                          <a:cs typeface="+mn-cs"/>
                        </a:rPr>
                        <a:t>3</a:t>
                      </a:r>
                      <a:r>
                        <a:rPr lang="en-US" sz="900" b="0" i="0" u="none" strike="noStrike" kern="1200" baseline="0" dirty="0" smtClean="0">
                          <a:solidFill>
                            <a:schemeClr val="bg2"/>
                          </a:solidFill>
                          <a:latin typeface="+mn-lt"/>
                          <a:ea typeface="+mn-ea"/>
                          <a:cs typeface="+mn-cs"/>
                        </a:rPr>
                        <a:t> to a notebook, tablet or mobile phone, select the projector and start presenting.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67013">
                <a:tc>
                  <a:txBody>
                    <a:bodyPr/>
                    <a:lstStyle/>
                    <a:p>
                      <a:pPr algn="l"/>
                      <a:r>
                        <a:rPr lang="en-US" sz="900" b="1" dirty="0" smtClean="0">
                          <a:solidFill>
                            <a:schemeClr val="bg2"/>
                          </a:solidFill>
                          <a:latin typeface="+mj-lt"/>
                        </a:rPr>
                        <a:t>Wireless audio streaming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Wirelessly stream sound to a Bluetooth-compatible sound system, speaker, </a:t>
                      </a:r>
                      <a:r>
                        <a:rPr lang="en-US" sz="900" b="0" dirty="0" err="1" smtClean="0">
                          <a:solidFill>
                            <a:schemeClr val="bg2"/>
                          </a:solidFill>
                          <a:latin typeface="Arial" panose="020B0604020202020204" pitchFamily="34" charset="0"/>
                          <a:cs typeface="Arial" panose="020B0604020202020204" pitchFamily="34" charset="0"/>
                        </a:rPr>
                        <a:t>soundbar</a:t>
                      </a:r>
                      <a:r>
                        <a:rPr lang="en-US" sz="900" b="0" dirty="0" smtClean="0">
                          <a:solidFill>
                            <a:schemeClr val="bg2"/>
                          </a:solidFill>
                          <a:latin typeface="Arial" panose="020B0604020202020204" pitchFamily="34" charset="0"/>
                          <a:cs typeface="Arial" panose="020B0604020202020204" pitchFamily="34" charset="0"/>
                        </a:rPr>
                        <a:t>, or headphones</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Big sound completes</a:t>
                      </a:r>
                      <a:r>
                        <a:rPr lang="en-US" sz="900" b="0" baseline="0" dirty="0" smtClean="0">
                          <a:solidFill>
                            <a:schemeClr val="bg2"/>
                          </a:solidFill>
                          <a:latin typeface="Arial" panose="020B0604020202020204" pitchFamily="34" charset="0"/>
                          <a:cs typeface="Arial" panose="020B0604020202020204" pitchFamily="34" charset="0"/>
                        </a:rPr>
                        <a:t> a </a:t>
                      </a:r>
                      <a:r>
                        <a:rPr lang="en-US" sz="900" b="0" dirty="0" smtClean="0">
                          <a:solidFill>
                            <a:schemeClr val="bg2"/>
                          </a:solidFill>
                          <a:latin typeface="Arial" panose="020B0604020202020204" pitchFamily="34" charset="0"/>
                          <a:cs typeface="Arial" panose="020B0604020202020204" pitchFamily="34" charset="0"/>
                        </a:rPr>
                        <a:t>big viewing experience — no wires necessary.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364099">
                <a:tc>
                  <a:txBody>
                    <a:bodyPr/>
                    <a:lstStyle/>
                    <a:p>
                      <a:pPr algn="l"/>
                      <a:r>
                        <a:rPr lang="en-US" sz="900" b="1" dirty="0" smtClean="0">
                          <a:solidFill>
                            <a:schemeClr val="bg2"/>
                          </a:solidFill>
                          <a:latin typeface="+mj-lt"/>
                        </a:rPr>
                        <a:t>2-year Advanced Exchange, extendable warranty that also covers the laser system</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9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900" b="0" i="0" u="none" strike="noStrike" kern="1200" baseline="0" dirty="0" smtClean="0">
                          <a:solidFill>
                            <a:schemeClr val="bg2"/>
                          </a:solidFill>
                          <a:latin typeface="+mn-lt"/>
                          <a:ea typeface="+mn-ea"/>
                          <a:cs typeface="+mn-cs"/>
                        </a:rPr>
                        <a:t>The laser system is covered under the same warranty for up to 20,000 hours of use. If the customer opts to extend the warranty to 3-, 4-, or 5-years, the laser system is still covered for 20,000 hours use or the term of the warranty. If the projector is used for 8 hours each working day, it would take up to ten years to reach 20,000 hours.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008514"/>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7540" y="801220"/>
            <a:ext cx="2743200" cy="1486814"/>
          </a:xfrm>
          <a:prstGeom prst="rect">
            <a:avLst/>
          </a:prstGeom>
        </p:spPr>
      </p:pic>
      <p:sp>
        <p:nvSpPr>
          <p:cNvPr id="7" name="Rectangle 6"/>
          <p:cNvSpPr/>
          <p:nvPr/>
        </p:nvSpPr>
        <p:spPr>
          <a:xfrm>
            <a:off x="194384" y="5766250"/>
            <a:ext cx="11684427" cy="630942"/>
          </a:xfrm>
          <a:prstGeom prst="rect">
            <a:avLst/>
          </a:prstGeom>
          <a:noFill/>
        </p:spPr>
        <p:txBody>
          <a:bodyPr wrap="square">
            <a:spAutoFit/>
          </a:bodyPr>
          <a:lstStyle/>
          <a:p>
            <a:pPr marL="117475" indent="-117475">
              <a:buFont typeface="+mj-lt"/>
              <a:buAutoNum type="arabicPeriod"/>
            </a:pPr>
            <a:r>
              <a:rPr lang="en-US" sz="700" dirty="0">
                <a:solidFill>
                  <a:schemeClr val="bg2"/>
                </a:solidFill>
              </a:rPr>
              <a:t>Final HDR picture quality depends on source content and may vary from screen to screen. Dell HDR projectors require HDR10 enabled content from a compatible source like </a:t>
            </a:r>
            <a:r>
              <a:rPr lang="en-US" sz="700" dirty="0" smtClean="0">
                <a:solidFill>
                  <a:schemeClr val="bg2"/>
                </a:solidFill>
              </a:rPr>
              <a:t>your service </a:t>
            </a:r>
            <a:r>
              <a:rPr lang="en-US" sz="700" dirty="0">
                <a:solidFill>
                  <a:schemeClr val="bg2"/>
                </a:solidFill>
              </a:rPr>
              <a:t>provider, a Blu-ray disc or a game. Dell’s HDR feature has been designed with a PC user in mind and supports specifications that are different from existing TV </a:t>
            </a:r>
            <a:r>
              <a:rPr lang="en-US" sz="700" dirty="0" smtClean="0">
                <a:solidFill>
                  <a:schemeClr val="bg2"/>
                </a:solidFill>
              </a:rPr>
              <a:t>standards for </a:t>
            </a:r>
            <a:r>
              <a:rPr lang="en-US" sz="700" dirty="0">
                <a:solidFill>
                  <a:schemeClr val="bg2"/>
                </a:solidFill>
              </a:rPr>
              <a:t>HDR. Please review the specs carefully for further details. Dell’s HDR feature enhances the visual experience through a wider range of colors for exceptionally vivid images</a:t>
            </a:r>
            <a:r>
              <a:rPr lang="en-US" sz="700" dirty="0" smtClean="0">
                <a:solidFill>
                  <a:schemeClr val="bg2"/>
                </a:solidFill>
              </a:rPr>
              <a:t>, higher </a:t>
            </a:r>
            <a:r>
              <a:rPr lang="en-US" sz="700" dirty="0">
                <a:solidFill>
                  <a:schemeClr val="bg2"/>
                </a:solidFill>
              </a:rPr>
              <a:t>clarity with visibly vibrant textures and increased contrast to capture more shades and hues and uncover previously hidden </a:t>
            </a:r>
            <a:r>
              <a:rPr lang="en-US" sz="700" dirty="0" smtClean="0">
                <a:solidFill>
                  <a:schemeClr val="bg2"/>
                </a:solidFill>
              </a:rPr>
              <a:t>details</a:t>
            </a:r>
            <a:endParaRPr lang="en-US" sz="700" dirty="0">
              <a:solidFill>
                <a:schemeClr val="bg2"/>
              </a:solidFill>
            </a:endParaRPr>
          </a:p>
          <a:p>
            <a:pPr marL="117475" indent="-117475">
              <a:buFont typeface="+mj-lt"/>
              <a:buAutoNum type="arabicPeriod"/>
            </a:pPr>
            <a:r>
              <a:rPr lang="en-US" sz="700" dirty="0">
                <a:solidFill>
                  <a:schemeClr val="bg2"/>
                </a:solidFill>
              </a:rPr>
              <a:t>PC must have a wireless card or be connected to a wireless network and have the projector software installed for proper function. Accessibility to networks may be affected by firewalls or other privacy measures. </a:t>
            </a:r>
          </a:p>
          <a:p>
            <a:pPr marL="117475" indent="-117475">
              <a:buFont typeface="+mj-lt"/>
              <a:buAutoNum type="arabicPeriod"/>
            </a:pPr>
            <a:r>
              <a:rPr lang="en-US" sz="700" dirty="0" smtClean="0">
                <a:solidFill>
                  <a:schemeClr val="bg2"/>
                </a:solidFill>
              </a:rPr>
              <a:t>Mobile </a:t>
            </a:r>
            <a:r>
              <a:rPr lang="en-US" sz="700" dirty="0">
                <a:solidFill>
                  <a:schemeClr val="bg2"/>
                </a:solidFill>
              </a:rPr>
              <a:t>device must be either iPhone, iPad, or Android phone /tablet, and have wireless settings enabled. APP and applications must be downloaded and mobile device connected </a:t>
            </a:r>
          </a:p>
        </p:txBody>
      </p:sp>
    </p:spTree>
    <p:extLst>
      <p:ext uri="{BB962C8B-B14F-4D97-AF65-F5344CB8AC3E}">
        <p14:creationId xmlns:p14="http://schemas.microsoft.com/office/powerpoint/2010/main" val="939349960"/>
      </p:ext>
    </p:extLst>
  </p:cSld>
  <p:clrMapOvr>
    <a:masterClrMapping/>
  </p:clrMapOvr>
  <p:transition spd="med">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Dell Mobile Projectors</a:t>
            </a:r>
            <a:endParaRPr lang="en-US" sz="3600" dirty="0"/>
          </a:p>
        </p:txBody>
      </p:sp>
      <p:sp>
        <p:nvSpPr>
          <p:cNvPr id="14" name="Rectangle 13"/>
          <p:cNvSpPr/>
          <p:nvPr/>
        </p:nvSpPr>
        <p:spPr>
          <a:xfrm>
            <a:off x="365759" y="894778"/>
            <a:ext cx="9673591" cy="553994"/>
          </a:xfrm>
          <a:prstGeom prst="rect">
            <a:avLst/>
          </a:prstGeom>
        </p:spPr>
        <p:txBody>
          <a:bodyPr wrap="square" lIns="0" tIns="60958" rIns="121917" bIns="60958">
            <a:spAutoFit/>
          </a:bodyPr>
          <a:lstStyle/>
          <a:p>
            <a:r>
              <a:rPr lang="en-US" sz="1400" dirty="0">
                <a:solidFill>
                  <a:schemeClr val="bg2"/>
                </a:solidFill>
                <a:latin typeface="Arial" panose="020B0604020202020204" pitchFamily="34" charset="0"/>
                <a:cs typeface="Arial" panose="020B0604020202020204" pitchFamily="34" charset="0"/>
              </a:rPr>
              <a:t>Ideal for professionals on the go, Dell Mobile Projectors are compact, lightweight and portable, so you can project your best in nearly any setting without compatibility or connection worries.</a:t>
            </a:r>
          </a:p>
        </p:txBody>
      </p:sp>
      <p:graphicFrame>
        <p:nvGraphicFramePr>
          <p:cNvPr id="21" name="Table 20"/>
          <p:cNvGraphicFramePr>
            <a:graphicFrameLocks noGrp="1"/>
          </p:cNvGraphicFramePr>
          <p:nvPr>
            <p:extLst>
              <p:ext uri="{D42A27DB-BD31-4B8C-83A1-F6EECF244321}">
                <p14:modId xmlns:p14="http://schemas.microsoft.com/office/powerpoint/2010/main" val="3105598740"/>
              </p:ext>
            </p:extLst>
          </p:nvPr>
        </p:nvGraphicFramePr>
        <p:xfrm>
          <a:off x="517450" y="2752304"/>
          <a:ext cx="7508951" cy="2244331"/>
        </p:xfrm>
        <a:graphic>
          <a:graphicData uri="http://schemas.openxmlformats.org/drawingml/2006/table">
            <a:tbl>
              <a:tblPr firstRow="1" bandRow="1">
                <a:tableStyleId>{2D5ABB26-0587-4C30-8999-92F81FD0307C}</a:tableStyleId>
              </a:tblPr>
              <a:tblGrid>
                <a:gridCol w="1920951"/>
                <a:gridCol w="2641600"/>
                <a:gridCol w="2946400"/>
              </a:tblGrid>
              <a:tr h="254000">
                <a:tc>
                  <a:txBody>
                    <a:bodyPr/>
                    <a:lstStyle/>
                    <a:p>
                      <a:r>
                        <a:rPr lang="en-US" sz="1100" b="1" dirty="0" smtClean="0">
                          <a:solidFill>
                            <a:schemeClr val="bg2"/>
                          </a:solidFill>
                          <a:latin typeface="Arial" panose="020B0604020202020204" pitchFamily="34" charset="0"/>
                          <a:cs typeface="Arial" panose="020B0604020202020204" pitchFamily="34" charset="0"/>
                        </a:rPr>
                        <a:t>Lumens:</a:t>
                      </a: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bg2"/>
                          </a:solidFill>
                          <a:latin typeface="Arial" panose="020B0604020202020204" pitchFamily="34" charset="0"/>
                          <a:ea typeface="+mn-ea"/>
                          <a:cs typeface="Arial" panose="020B0604020202020204" pitchFamily="34" charset="0"/>
                        </a:rPr>
                        <a:t>500 ANSI Lumens (Max.) LED</a:t>
                      </a:r>
                      <a:endParaRPr lang="en-US" sz="11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bg2"/>
                          </a:solidFill>
                          <a:latin typeface="Arial" panose="020B0604020202020204" pitchFamily="34" charset="0"/>
                          <a:ea typeface="+mn-ea"/>
                          <a:cs typeface="Arial" panose="020B0604020202020204" pitchFamily="34" charset="0"/>
                        </a:rPr>
                        <a:t>900 ANSI Lumens (Max.) LED</a:t>
                      </a:r>
                      <a:endParaRPr lang="en-US" sz="11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r>
              <a:tr h="3183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Resolution:</a:t>
                      </a:r>
                    </a:p>
                  </a:txBody>
                  <a:tcPr marL="121920" marR="121920" anchor="ctr"/>
                </a:tc>
                <a:tc>
                  <a:txBody>
                    <a:bodyPr/>
                    <a:lstStyle/>
                    <a:p>
                      <a:r>
                        <a:rPr lang="en-US" sz="1100" dirty="0" smtClean="0">
                          <a:solidFill>
                            <a:schemeClr val="bg2"/>
                          </a:solidFill>
                          <a:latin typeface="Arial" panose="020B0604020202020204" pitchFamily="34" charset="0"/>
                          <a:cs typeface="Arial" panose="020B0604020202020204" pitchFamily="34" charset="0"/>
                        </a:rPr>
                        <a:t>1280x800 (WXGA)</a:t>
                      </a:r>
                    </a:p>
                  </a:txBody>
                  <a:tcPr marL="121920" marR="121920" anchor="ctr"/>
                </a:tc>
                <a:tc>
                  <a:txBody>
                    <a:bodyPr/>
                    <a:lstStyle/>
                    <a:p>
                      <a:r>
                        <a:rPr lang="en-US" sz="1100" dirty="0" smtClean="0">
                          <a:solidFill>
                            <a:schemeClr val="bg2"/>
                          </a:solidFill>
                          <a:latin typeface="Arial" panose="020B0604020202020204" pitchFamily="34" charset="0"/>
                          <a:cs typeface="Arial" panose="020B0604020202020204" pitchFamily="34" charset="0"/>
                        </a:rPr>
                        <a:t>1280x800 (WXGA)</a:t>
                      </a:r>
                    </a:p>
                  </a:txBody>
                  <a:tcPr marL="121920" marR="121920" anchor="ctr"/>
                </a:tc>
              </a:tr>
              <a:tr h="416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Contrast ratio:</a:t>
                      </a: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2"/>
                          </a:solidFill>
                          <a:latin typeface="Arial" panose="020B0604020202020204" pitchFamily="34" charset="0"/>
                          <a:cs typeface="Arial" panose="020B0604020202020204" pitchFamily="34" charset="0"/>
                        </a:rPr>
                        <a:t>10,000:1 typical  (Full On/Full Off)</a:t>
                      </a:r>
                      <a:endParaRPr lang="en-US" sz="11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2"/>
                          </a:solidFill>
                          <a:latin typeface="Arial" panose="020B0604020202020204" pitchFamily="34" charset="0"/>
                          <a:cs typeface="Arial" panose="020B0604020202020204" pitchFamily="34" charset="0"/>
                        </a:rPr>
                        <a:t>Max:  10,000:1 APM</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2"/>
                          </a:solidFill>
                          <a:latin typeface="Arial" panose="020B0604020202020204" pitchFamily="34" charset="0"/>
                          <a:cs typeface="Arial" panose="020B0604020202020204" pitchFamily="34" charset="0"/>
                        </a:rPr>
                        <a:t>Native:  700:1 Typical (Full On/Full Off)</a:t>
                      </a:r>
                      <a:endParaRPr lang="en-US" sz="11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r>
              <a:tr h="25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Aspect ratio:</a:t>
                      </a: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2"/>
                          </a:solidFill>
                          <a:latin typeface="Arial" panose="020B0604020202020204" pitchFamily="34" charset="0"/>
                          <a:cs typeface="Arial" panose="020B0604020202020204" pitchFamily="34" charset="0"/>
                        </a:rPr>
                        <a:t>16:10</a:t>
                      </a:r>
                    </a:p>
                  </a:txBody>
                  <a:tcPr marL="121920" marR="121920"/>
                </a:tc>
                <a:tc>
                  <a:txBody>
                    <a:bodyPr/>
                    <a:lstStyle/>
                    <a:p>
                      <a:r>
                        <a:rPr lang="en-US" sz="1100" dirty="0" smtClean="0">
                          <a:solidFill>
                            <a:schemeClr val="bg2"/>
                          </a:solidFill>
                          <a:latin typeface="Arial" panose="020B0604020202020204" pitchFamily="34" charset="0"/>
                          <a:cs typeface="Arial" panose="020B0604020202020204" pitchFamily="34" charset="0"/>
                        </a:rPr>
                        <a:t>16:10</a:t>
                      </a:r>
                      <a:endParaRPr lang="en-US" sz="1100" dirty="0">
                        <a:solidFill>
                          <a:schemeClr val="bg2"/>
                        </a:solidFill>
                        <a:latin typeface="Arial" panose="020B0604020202020204" pitchFamily="34" charset="0"/>
                        <a:cs typeface="Arial" panose="020B0604020202020204" pitchFamily="34" charset="0"/>
                      </a:endParaRPr>
                    </a:p>
                  </a:txBody>
                  <a:tcPr marL="121920" marR="121920"/>
                </a:tc>
              </a:tr>
              <a:tr h="2952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Projection screen size:</a:t>
                      </a:r>
                    </a:p>
                  </a:txBody>
                  <a:tcPr marL="121920" marR="121920">
                    <a:solidFill>
                      <a:srgbClr val="AAAAAA"/>
                    </a:solidFill>
                  </a:tcPr>
                </a:tc>
                <a:tc>
                  <a:txBody>
                    <a:bodyPr/>
                    <a:lstStyle/>
                    <a:p>
                      <a:r>
                        <a:rPr lang="pt-BR" sz="1100" dirty="0" smtClean="0">
                          <a:solidFill>
                            <a:schemeClr val="bg2"/>
                          </a:solidFill>
                          <a:latin typeface="Arial" panose="020B0604020202020204" pitchFamily="34" charset="0"/>
                          <a:cs typeface="Arial" panose="020B0604020202020204" pitchFamily="34" charset="0"/>
                        </a:rPr>
                        <a:t>30”~ 80” (0.76m ~ 2.03m) (diagonal)</a:t>
                      </a:r>
                    </a:p>
                  </a:txBody>
                  <a:tcPr marL="121920" marR="121920">
                    <a:solidFill>
                      <a:srgbClr val="AAAAAA"/>
                    </a:solidFill>
                  </a:tcPr>
                </a:tc>
                <a:tc>
                  <a:txBody>
                    <a:bodyPr/>
                    <a:lstStyle/>
                    <a:p>
                      <a:r>
                        <a:rPr lang="pt-BR" sz="1100" dirty="0" smtClean="0">
                          <a:solidFill>
                            <a:schemeClr val="bg2"/>
                          </a:solidFill>
                          <a:latin typeface="Arial" panose="020B0604020202020204" pitchFamily="34" charset="0"/>
                          <a:cs typeface="Arial" panose="020B0604020202020204" pitchFamily="34" charset="0"/>
                        </a:rPr>
                        <a:t>30”~ 80” (0.76m ~ 2.03m) (diagonal)</a:t>
                      </a:r>
                    </a:p>
                  </a:txBody>
                  <a:tcPr marL="121920" marR="121920">
                    <a:solidFill>
                      <a:srgbClr val="AAAAAA"/>
                    </a:solidFill>
                  </a:tcPr>
                </a:tc>
              </a:tr>
              <a:tr h="416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Dimensions: (W x H x D)</a:t>
                      </a:r>
                    </a:p>
                  </a:txBody>
                  <a:tcPr marL="121920" marR="121920" anchor="ctr"/>
                </a:tc>
                <a:tc>
                  <a:txBody>
                    <a:bodyPr/>
                    <a:lstStyle/>
                    <a:p>
                      <a:r>
                        <a:rPr lang="en-US" sz="1100" dirty="0" smtClean="0">
                          <a:solidFill>
                            <a:schemeClr val="bg2"/>
                          </a:solidFill>
                          <a:latin typeface="Arial" panose="020B0604020202020204" pitchFamily="34" charset="0"/>
                          <a:cs typeface="Arial" panose="020B0604020202020204" pitchFamily="34" charset="0"/>
                        </a:rPr>
                        <a:t>4.14” x 1.43“ x 4.09” (105.3mm x 36.5mm x 104mm)</a:t>
                      </a:r>
                    </a:p>
                  </a:txBody>
                  <a:tcPr marL="121920" marR="121920"/>
                </a:tc>
                <a:tc>
                  <a:txBody>
                    <a:bodyPr/>
                    <a:lstStyle/>
                    <a:p>
                      <a:r>
                        <a:rPr lang="en-US" sz="1100" dirty="0" smtClean="0">
                          <a:solidFill>
                            <a:schemeClr val="bg2"/>
                          </a:solidFill>
                          <a:latin typeface="Arial" panose="020B0604020202020204" pitchFamily="34" charset="0"/>
                          <a:cs typeface="Arial" panose="020B0604020202020204" pitchFamily="34" charset="0"/>
                        </a:rPr>
                        <a:t>9.13” x 1.69” x 6.46” (232mm x 43.0mm x 164mm)</a:t>
                      </a:r>
                    </a:p>
                  </a:txBody>
                  <a:tcPr marL="121920" marR="121920"/>
                </a:tc>
              </a:tr>
              <a:tr h="25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2"/>
                          </a:solidFill>
                          <a:latin typeface="Arial" panose="020B0604020202020204" pitchFamily="34" charset="0"/>
                          <a:cs typeface="Arial" panose="020B0604020202020204" pitchFamily="34" charset="0"/>
                        </a:rPr>
                        <a:t>Weight:</a:t>
                      </a:r>
                    </a:p>
                  </a:txBody>
                  <a:tcPr marL="121920" marR="121920">
                    <a:solidFill>
                      <a:srgbClr val="AAAAAA"/>
                    </a:solidFill>
                  </a:tcPr>
                </a:tc>
                <a:tc>
                  <a:txBody>
                    <a:bodyPr/>
                    <a:lstStyle/>
                    <a:p>
                      <a:r>
                        <a:rPr lang="de-DE" sz="1100" dirty="0" smtClean="0">
                          <a:solidFill>
                            <a:schemeClr val="bg2"/>
                          </a:solidFill>
                          <a:latin typeface="Arial" panose="020B0604020202020204" pitchFamily="34" charset="0"/>
                          <a:cs typeface="Arial" panose="020B0604020202020204" pitchFamily="34" charset="0"/>
                        </a:rPr>
                        <a:t>0.8 lb ± 0.05 lb (360g ± 22.7g)</a:t>
                      </a:r>
                    </a:p>
                  </a:txBody>
                  <a:tcPr marL="121920" marR="121920">
                    <a:solidFill>
                      <a:srgbClr val="AAAAAA"/>
                    </a:solidFill>
                  </a:tcPr>
                </a:tc>
                <a:tc>
                  <a:txBody>
                    <a:bodyPr/>
                    <a:lstStyle/>
                    <a:p>
                      <a:r>
                        <a:rPr lang="en-US" sz="1100" dirty="0" smtClean="0">
                          <a:solidFill>
                            <a:schemeClr val="bg2"/>
                          </a:solidFill>
                          <a:latin typeface="Arial" panose="020B0604020202020204" pitchFamily="34" charset="0"/>
                          <a:cs typeface="Arial" panose="020B0604020202020204" pitchFamily="34" charset="0"/>
                        </a:rPr>
                        <a:t>3.5 lbs (1.59 kg)</a:t>
                      </a:r>
                    </a:p>
                  </a:txBody>
                  <a:tcPr marL="121920" marR="121920">
                    <a:solidFill>
                      <a:srgbClr val="AAAAAA"/>
                    </a:solidFill>
                  </a:tcPr>
                </a:tc>
              </a:tr>
            </a:tbl>
          </a:graphicData>
        </a:graphic>
      </p:graphicFrame>
      <p:sp>
        <p:nvSpPr>
          <p:cNvPr id="32" name="Rectangle 31"/>
          <p:cNvSpPr/>
          <p:nvPr/>
        </p:nvSpPr>
        <p:spPr>
          <a:xfrm>
            <a:off x="398737" y="5908604"/>
            <a:ext cx="7947804" cy="492438"/>
          </a:xfrm>
          <a:prstGeom prst="rect">
            <a:avLst/>
          </a:prstGeom>
          <a:noFill/>
        </p:spPr>
        <p:txBody>
          <a:bodyPr wrap="square" lIns="121917" tIns="60958" rIns="121917" bIns="60958">
            <a:spAutoFit/>
          </a:bodyPr>
          <a:lstStyle/>
          <a:p>
            <a:r>
              <a:rPr lang="en-US" sz="800" dirty="0">
                <a:solidFill>
                  <a:schemeClr val="bg2"/>
                </a:solidFill>
                <a:latin typeface="Arial" panose="020B0604020202020204" pitchFamily="34" charset="0"/>
                <a:cs typeface="Arial" panose="020B0604020202020204" pitchFamily="34" charset="0"/>
              </a:rPr>
              <a:t>3D-capability: Active 3D goggles with DLP link, 3D player software application, HDMI/VGA cable, 3D content, PC/laptop with a 120Hz </a:t>
            </a:r>
            <a:br>
              <a:rPr lang="en-US" sz="800" dirty="0">
                <a:solidFill>
                  <a:schemeClr val="bg2"/>
                </a:solidFill>
                <a:latin typeface="Arial" panose="020B0604020202020204" pitchFamily="34" charset="0"/>
                <a:cs typeface="Arial" panose="020B0604020202020204" pitchFamily="34" charset="0"/>
              </a:rPr>
            </a:br>
            <a:r>
              <a:rPr lang="en-US" sz="800" dirty="0">
                <a:solidFill>
                  <a:schemeClr val="bg2"/>
                </a:solidFill>
                <a:latin typeface="Arial" panose="020B0604020202020204" pitchFamily="34" charset="0"/>
                <a:cs typeface="Arial" panose="020B0604020202020204" pitchFamily="34" charset="0"/>
              </a:rPr>
              <a:t>signal output quad buffered graphics card are required and sold separately</a:t>
            </a:r>
          </a:p>
          <a:p>
            <a:r>
              <a:rPr lang="en-US" sz="800" dirty="0">
                <a:solidFill>
                  <a:schemeClr val="bg2"/>
                </a:solidFill>
                <a:latin typeface="Arial" panose="020B0604020202020204" pitchFamily="34" charset="0"/>
                <a:cs typeface="Arial" panose="020B0604020202020204" pitchFamily="34" charset="0"/>
              </a:rPr>
              <a:t>Wireless: PC must have a wireless card or be connected to a wireless network and have the projector software installed for proper function.</a:t>
            </a:r>
          </a:p>
        </p:txBody>
      </p:sp>
      <p:grpSp>
        <p:nvGrpSpPr>
          <p:cNvPr id="15" name="Group 14"/>
          <p:cNvGrpSpPr/>
          <p:nvPr/>
        </p:nvGrpSpPr>
        <p:grpSpPr>
          <a:xfrm>
            <a:off x="2613546" y="1611703"/>
            <a:ext cx="1702343" cy="1038508"/>
            <a:chOff x="2093056" y="1365295"/>
            <a:chExt cx="1276757" cy="778881"/>
          </a:xfrm>
        </p:grpSpPr>
        <p:grpSp>
          <p:nvGrpSpPr>
            <p:cNvPr id="13" name="Group 12"/>
            <p:cNvGrpSpPr/>
            <p:nvPr/>
          </p:nvGrpSpPr>
          <p:grpSpPr>
            <a:xfrm>
              <a:off x="2093056" y="1365295"/>
              <a:ext cx="1005982" cy="778881"/>
              <a:chOff x="2093056" y="1365295"/>
              <a:chExt cx="1005982" cy="778881"/>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3056" y="1671327"/>
                <a:ext cx="969945" cy="472849"/>
              </a:xfrm>
              <a:prstGeom prst="rect">
                <a:avLst/>
              </a:prstGeom>
            </p:spPr>
          </p:pic>
          <p:sp>
            <p:nvSpPr>
              <p:cNvPr id="27" name="Text Box 104"/>
              <p:cNvSpPr txBox="1">
                <a:spLocks noChangeArrowheads="1"/>
              </p:cNvSpPr>
              <p:nvPr/>
            </p:nvSpPr>
            <p:spPr bwMode="auto">
              <a:xfrm>
                <a:off x="2147071" y="1365295"/>
                <a:ext cx="951967" cy="288541"/>
              </a:xfrm>
              <a:prstGeom prst="rect">
                <a:avLst/>
              </a:prstGeom>
              <a:noFill/>
              <a:ln w="9525">
                <a:noFill/>
                <a:miter lim="800000"/>
                <a:headEnd/>
                <a:tailEnd/>
              </a:ln>
              <a:effectLst/>
            </p:spPr>
            <p:txBody>
              <a:bodyPr wrap="square">
                <a:spAutoFit/>
              </a:bodyPr>
              <a:lstStyle/>
              <a:p>
                <a:r>
                  <a:rPr lang="en-GB" sz="1900" b="1" dirty="0" smtClean="0">
                    <a:solidFill>
                      <a:schemeClr val="bg1"/>
                    </a:solidFill>
                    <a:latin typeface="Arial" panose="020B0604020202020204" pitchFamily="34" charset="0"/>
                    <a:cs typeface="Arial" panose="020B0604020202020204" pitchFamily="34" charset="0"/>
                  </a:rPr>
                  <a:t>M318WL</a:t>
                </a:r>
                <a:endParaRPr lang="en-GB" sz="1900" b="1" dirty="0">
                  <a:solidFill>
                    <a:schemeClr val="bg1"/>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053" y="1649785"/>
              <a:ext cx="365760" cy="401310"/>
            </a:xfrm>
            <a:prstGeom prst="rect">
              <a:avLst/>
            </a:prstGeom>
          </p:spPr>
        </p:pic>
      </p:grpSp>
      <p:grpSp>
        <p:nvGrpSpPr>
          <p:cNvPr id="11" name="Group 10"/>
          <p:cNvGrpSpPr/>
          <p:nvPr/>
        </p:nvGrpSpPr>
        <p:grpSpPr>
          <a:xfrm>
            <a:off x="2331030" y="5328725"/>
            <a:ext cx="1861927" cy="535079"/>
            <a:chOff x="1812966" y="5632217"/>
            <a:chExt cx="1396445" cy="535078"/>
          </a:xfrm>
        </p:grpSpPr>
        <p:sp>
          <p:nvSpPr>
            <p:cNvPr id="29" name="Rectangle 28"/>
            <p:cNvSpPr/>
            <p:nvPr/>
          </p:nvSpPr>
          <p:spPr>
            <a:xfrm>
              <a:off x="2092024" y="5768073"/>
              <a:ext cx="1117387" cy="246221"/>
            </a:xfrm>
            <a:prstGeom prst="rect">
              <a:avLst/>
            </a:prstGeom>
          </p:spPr>
          <p:txBody>
            <a:bodyPr wrap="square">
              <a:spAutoFit/>
            </a:bodyPr>
            <a:lstStyle/>
            <a:p>
              <a:pPr>
                <a:defRPr/>
              </a:pPr>
              <a:r>
                <a:rPr lang="en-US" sz="1000" dirty="0">
                  <a:solidFill>
                    <a:schemeClr val="bg2"/>
                  </a:solidFill>
                  <a:latin typeface="Arial" panose="020B0604020202020204" pitchFamily="34" charset="0"/>
                  <a:cs typeface="Arial" panose="020B0604020202020204" pitchFamily="34" charset="0"/>
                </a:rPr>
                <a:t>optional wireless</a:t>
              </a: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966" y="5632217"/>
              <a:ext cx="349731" cy="535078"/>
            </a:xfrm>
            <a:prstGeom prst="rect">
              <a:avLst/>
            </a:prstGeom>
          </p:spPr>
        </p:pic>
      </p:grpSp>
      <p:grpSp>
        <p:nvGrpSpPr>
          <p:cNvPr id="18" name="Group 17"/>
          <p:cNvGrpSpPr/>
          <p:nvPr/>
        </p:nvGrpSpPr>
        <p:grpSpPr>
          <a:xfrm>
            <a:off x="503795" y="5328720"/>
            <a:ext cx="1892467" cy="535080"/>
            <a:chOff x="442541" y="4215536"/>
            <a:chExt cx="1419350" cy="401310"/>
          </a:xfrm>
        </p:grpSpPr>
        <p:sp>
          <p:nvSpPr>
            <p:cNvPr id="17" name="Rectangle 16"/>
            <p:cNvSpPr/>
            <p:nvPr/>
          </p:nvSpPr>
          <p:spPr>
            <a:xfrm>
              <a:off x="744504" y="4325407"/>
              <a:ext cx="1117387" cy="184666"/>
            </a:xfrm>
            <a:prstGeom prst="rect">
              <a:avLst/>
            </a:prstGeom>
          </p:spPr>
          <p:txBody>
            <a:bodyPr wrap="square">
              <a:spAutoFit/>
            </a:bodyPr>
            <a:lstStyle/>
            <a:p>
              <a:pPr>
                <a:defRPr/>
              </a:pPr>
              <a:r>
                <a:rPr lang="en-US" sz="1000" dirty="0">
                  <a:solidFill>
                    <a:schemeClr val="bg2"/>
                  </a:solidFill>
                  <a:latin typeface="Arial" panose="020B0604020202020204" pitchFamily="34" charset="0"/>
                  <a:cs typeface="Arial" panose="020B0604020202020204" pitchFamily="34" charset="0"/>
                </a:rPr>
                <a:t>3D capabilities</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541" y="4215536"/>
              <a:ext cx="347472" cy="401310"/>
            </a:xfrm>
            <a:prstGeom prst="rect">
              <a:avLst/>
            </a:prstGeom>
          </p:spPr>
        </p:pic>
      </p:grpSp>
      <p:grpSp>
        <p:nvGrpSpPr>
          <p:cNvPr id="22" name="Group 21"/>
          <p:cNvGrpSpPr/>
          <p:nvPr/>
        </p:nvGrpSpPr>
        <p:grpSpPr>
          <a:xfrm>
            <a:off x="4282541" y="5328720"/>
            <a:ext cx="2422404" cy="535080"/>
            <a:chOff x="3240363" y="4215536"/>
            <a:chExt cx="1816803" cy="401310"/>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363" y="4215536"/>
              <a:ext cx="351146" cy="401310"/>
            </a:xfrm>
            <a:prstGeom prst="rect">
              <a:avLst/>
            </a:prstGeom>
          </p:spPr>
        </p:pic>
        <p:sp>
          <p:nvSpPr>
            <p:cNvPr id="24" name="Rectangle 23"/>
            <p:cNvSpPr/>
            <p:nvPr/>
          </p:nvSpPr>
          <p:spPr>
            <a:xfrm>
              <a:off x="3519238" y="4319169"/>
              <a:ext cx="1537928" cy="184666"/>
            </a:xfrm>
            <a:prstGeom prst="rect">
              <a:avLst/>
            </a:prstGeom>
          </p:spPr>
          <p:txBody>
            <a:bodyPr wrap="square">
              <a:spAutoFit/>
            </a:bodyPr>
            <a:lstStyle/>
            <a:p>
              <a:pPr>
                <a:defRPr/>
              </a:pPr>
              <a:r>
                <a:rPr lang="en-US" sz="1000" dirty="0">
                  <a:solidFill>
                    <a:schemeClr val="bg2"/>
                  </a:solidFill>
                  <a:latin typeface="Arial" panose="020B0604020202020204" pitchFamily="34" charset="0"/>
                  <a:cs typeface="Arial" panose="020B0604020202020204" pitchFamily="34" charset="0"/>
                </a:rPr>
                <a:t>wireless embedded</a:t>
              </a:r>
            </a:p>
          </p:txBody>
        </p:sp>
      </p:grpSp>
      <p:grpSp>
        <p:nvGrpSpPr>
          <p:cNvPr id="16" name="Group 15"/>
          <p:cNvGrpSpPr/>
          <p:nvPr/>
        </p:nvGrpSpPr>
        <p:grpSpPr>
          <a:xfrm>
            <a:off x="5159347" y="1611702"/>
            <a:ext cx="2359055" cy="1038509"/>
            <a:chOff x="4555309" y="1368655"/>
            <a:chExt cx="1769291" cy="778882"/>
          </a:xfrm>
        </p:grpSpPr>
        <p:grpSp>
          <p:nvGrpSpPr>
            <p:cNvPr id="5" name="Group 4"/>
            <p:cNvGrpSpPr/>
            <p:nvPr/>
          </p:nvGrpSpPr>
          <p:grpSpPr>
            <a:xfrm>
              <a:off x="4555309" y="1368655"/>
              <a:ext cx="1047260" cy="778882"/>
              <a:chOff x="3969805" y="1368655"/>
              <a:chExt cx="1047260" cy="778882"/>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9805" y="1584635"/>
                <a:ext cx="1047260" cy="562902"/>
              </a:xfrm>
              <a:prstGeom prst="rect">
                <a:avLst/>
              </a:prstGeom>
            </p:spPr>
          </p:pic>
          <p:sp>
            <p:nvSpPr>
              <p:cNvPr id="7" name="Text Box 104"/>
              <p:cNvSpPr txBox="1">
                <a:spLocks noChangeArrowheads="1"/>
              </p:cNvSpPr>
              <p:nvPr/>
            </p:nvSpPr>
            <p:spPr bwMode="auto">
              <a:xfrm>
                <a:off x="3974358" y="1368655"/>
                <a:ext cx="951967" cy="288541"/>
              </a:xfrm>
              <a:prstGeom prst="rect">
                <a:avLst/>
              </a:prstGeom>
              <a:noFill/>
              <a:ln w="9525">
                <a:noFill/>
                <a:miter lim="800000"/>
                <a:headEnd/>
                <a:tailEnd/>
              </a:ln>
              <a:effectLst/>
            </p:spPr>
            <p:txBody>
              <a:bodyPr wrap="square">
                <a:spAutoFit/>
              </a:bodyPr>
              <a:lstStyle/>
              <a:p>
                <a:r>
                  <a:rPr lang="en-GB" sz="1900" b="1" dirty="0">
                    <a:solidFill>
                      <a:schemeClr val="bg1"/>
                    </a:solidFill>
                    <a:latin typeface="Arial" panose="020B0604020202020204" pitchFamily="34" charset="0"/>
                    <a:cs typeface="Arial" panose="020B0604020202020204" pitchFamily="34" charset="0"/>
                  </a:rPr>
                  <a:t>M900HD</a:t>
                </a:r>
              </a:p>
            </p:txBody>
          </p:sp>
        </p:grpSp>
        <p:grpSp>
          <p:nvGrpSpPr>
            <p:cNvPr id="4" name="Group 3"/>
            <p:cNvGrpSpPr/>
            <p:nvPr/>
          </p:nvGrpSpPr>
          <p:grpSpPr>
            <a:xfrm>
              <a:off x="5623330" y="1653145"/>
              <a:ext cx="701270" cy="401310"/>
              <a:chOff x="3871226" y="2163197"/>
              <a:chExt cx="701270" cy="40131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226" y="2163197"/>
                <a:ext cx="365760" cy="401310"/>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1350" y="2163197"/>
                <a:ext cx="351146" cy="401310"/>
              </a:xfrm>
              <a:prstGeom prst="rect">
                <a:avLst/>
              </a:prstGeom>
            </p:spPr>
          </p:pic>
        </p:grpSp>
      </p:grpSp>
      <p:pic>
        <p:nvPicPr>
          <p:cNvPr id="12" name="Picture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401904" y="1653672"/>
            <a:ext cx="3790097" cy="4453997"/>
          </a:xfrm>
          <a:prstGeom prst="rect">
            <a:avLst/>
          </a:prstGeom>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8400" y="2015443"/>
            <a:ext cx="487680" cy="48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1">
            <a:hlinkClick r:id="rId10"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3220781227"/>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solidFill>
                  <a:srgbClr val="0085C3"/>
                </a:solidFill>
              </a:rPr>
              <a:t>Meet the key employee work personas</a:t>
            </a:r>
            <a:endParaRPr lang="en-US" sz="3600" dirty="0"/>
          </a:p>
        </p:txBody>
      </p:sp>
      <p:grpSp>
        <p:nvGrpSpPr>
          <p:cNvPr id="97" name="Group 96"/>
          <p:cNvGrpSpPr/>
          <p:nvPr/>
        </p:nvGrpSpPr>
        <p:grpSpPr>
          <a:xfrm>
            <a:off x="417697" y="2801114"/>
            <a:ext cx="196208" cy="756111"/>
            <a:chOff x="194009" y="2850209"/>
            <a:chExt cx="287772" cy="1108961"/>
          </a:xfrm>
        </p:grpSpPr>
        <p:sp>
          <p:nvSpPr>
            <p:cNvPr id="82" name="Round Same Side Corner Rectangle 81"/>
            <p:cNvSpPr/>
            <p:nvPr/>
          </p:nvSpPr>
          <p:spPr>
            <a:xfrm rot="16200000">
              <a:off x="-216583" y="3267528"/>
              <a:ext cx="1108961" cy="274323"/>
            </a:xfrm>
            <a:prstGeom prst="round2SameRect">
              <a:avLst/>
            </a:prstGeom>
            <a:solidFill>
              <a:schemeClr val="tx2">
                <a:lumMod val="75000"/>
              </a:schemeClr>
            </a:solidFill>
            <a:effectLst/>
          </p:spPr>
          <p:txBody>
            <a:bodyPr wrap="square" rtlCol="0" anchor="t">
              <a:normAutofit fontScale="55000" lnSpcReduction="20000"/>
            </a:bodyPr>
            <a:lstStyle/>
            <a:p>
              <a:pPr algn="ctr" fontAlgn="base">
                <a:lnSpc>
                  <a:spcPct val="90000"/>
                </a:lnSpc>
                <a:spcBef>
                  <a:spcPts val="68"/>
                </a:spcBef>
                <a:spcAft>
                  <a:spcPts val="68"/>
                </a:spcAft>
              </a:pPr>
              <a:endParaRPr lang="en-US" sz="1364" dirty="0">
                <a:solidFill>
                  <a:srgbClr val="FFFFFF"/>
                </a:solidFill>
                <a:latin typeface="Arial" panose="020B0604020202020204" pitchFamily="34" charset="0"/>
                <a:cs typeface="Arial" panose="020B0604020202020204" pitchFamily="34" charset="0"/>
              </a:endParaRPr>
            </a:p>
          </p:txBody>
        </p:sp>
        <p:sp>
          <p:nvSpPr>
            <p:cNvPr id="83" name="TextBox 82"/>
            <p:cNvSpPr txBox="1"/>
            <p:nvPr/>
          </p:nvSpPr>
          <p:spPr>
            <a:xfrm rot="16200000">
              <a:off x="-192487" y="3257196"/>
              <a:ext cx="1060763" cy="287772"/>
            </a:xfrm>
            <a:prstGeom prst="rect">
              <a:avLst/>
            </a:prstGeom>
            <a:noFill/>
          </p:spPr>
          <p:txBody>
            <a:bodyPr wrap="square" rtlCol="0">
              <a:spAutoFit/>
            </a:bodyPr>
            <a:lstStyle/>
            <a:p>
              <a:pPr algn="ctr" fontAlgn="base">
                <a:lnSpc>
                  <a:spcPct val="90000"/>
                </a:lnSpc>
                <a:spcBef>
                  <a:spcPts val="68"/>
                </a:spcBef>
                <a:spcAft>
                  <a:spcPts val="68"/>
                </a:spcAft>
                <a:buClr>
                  <a:srgbClr val="0085C3"/>
                </a:buClr>
              </a:pPr>
              <a:r>
                <a:rPr lang="en-US" sz="750" b="1" dirty="0">
                  <a:solidFill>
                    <a:srgbClr val="FFFFFF"/>
                  </a:solidFill>
                  <a:latin typeface="Arial" panose="020B0604020202020204" pitchFamily="34" charset="0"/>
                  <a:cs typeface="Arial" panose="020B0604020202020204" pitchFamily="34" charset="0"/>
                </a:rPr>
                <a:t>Description </a:t>
              </a:r>
            </a:p>
          </p:txBody>
        </p:sp>
      </p:grpSp>
      <p:grpSp>
        <p:nvGrpSpPr>
          <p:cNvPr id="96" name="Group 95"/>
          <p:cNvGrpSpPr/>
          <p:nvPr/>
        </p:nvGrpSpPr>
        <p:grpSpPr>
          <a:xfrm>
            <a:off x="417702" y="3974258"/>
            <a:ext cx="196208" cy="868089"/>
            <a:chOff x="194016" y="3949277"/>
            <a:chExt cx="287772" cy="1273196"/>
          </a:xfrm>
        </p:grpSpPr>
        <p:sp>
          <p:nvSpPr>
            <p:cNvPr id="84" name="Round Same Side Corner Rectangle 83"/>
            <p:cNvSpPr/>
            <p:nvPr/>
          </p:nvSpPr>
          <p:spPr>
            <a:xfrm rot="16200000">
              <a:off x="-256463" y="4441430"/>
              <a:ext cx="1188720" cy="274320"/>
            </a:xfrm>
            <a:prstGeom prst="round2SameRect">
              <a:avLst/>
            </a:prstGeom>
            <a:solidFill>
              <a:schemeClr val="tx2">
                <a:lumMod val="75000"/>
              </a:schemeClr>
            </a:solidFill>
            <a:effectLst/>
          </p:spPr>
          <p:txBody>
            <a:bodyPr wrap="square" rtlCol="0" anchor="t">
              <a:normAutofit fontScale="55000" lnSpcReduction="20000"/>
            </a:bodyPr>
            <a:lstStyle/>
            <a:p>
              <a:pPr algn="ctr" fontAlgn="base">
                <a:lnSpc>
                  <a:spcPct val="90000"/>
                </a:lnSpc>
                <a:spcBef>
                  <a:spcPts val="68"/>
                </a:spcBef>
                <a:spcAft>
                  <a:spcPts val="68"/>
                </a:spcAft>
              </a:pPr>
              <a:endParaRPr lang="en-US" sz="1364" dirty="0">
                <a:solidFill>
                  <a:srgbClr val="FFFFFF"/>
                </a:solidFill>
                <a:latin typeface="Arial" panose="020B0604020202020204" pitchFamily="34" charset="0"/>
                <a:cs typeface="Arial" panose="020B0604020202020204" pitchFamily="34" charset="0"/>
              </a:endParaRPr>
            </a:p>
          </p:txBody>
        </p:sp>
        <p:sp>
          <p:nvSpPr>
            <p:cNvPr id="85" name="TextBox 84"/>
            <p:cNvSpPr txBox="1"/>
            <p:nvPr/>
          </p:nvSpPr>
          <p:spPr>
            <a:xfrm rot="16200000">
              <a:off x="-298696" y="4441989"/>
              <a:ext cx="1273196" cy="287772"/>
            </a:xfrm>
            <a:prstGeom prst="rect">
              <a:avLst/>
            </a:prstGeom>
            <a:noFill/>
          </p:spPr>
          <p:txBody>
            <a:bodyPr wrap="square" rtlCol="0">
              <a:spAutoFit/>
            </a:bodyPr>
            <a:lstStyle/>
            <a:p>
              <a:pPr algn="ctr" fontAlgn="base">
                <a:lnSpc>
                  <a:spcPct val="90000"/>
                </a:lnSpc>
                <a:spcBef>
                  <a:spcPts val="68"/>
                </a:spcBef>
                <a:spcAft>
                  <a:spcPts val="68"/>
                </a:spcAft>
                <a:buClr>
                  <a:srgbClr val="0085C3"/>
                </a:buClr>
              </a:pPr>
              <a:r>
                <a:rPr lang="en-US" sz="750" b="1" dirty="0">
                  <a:solidFill>
                    <a:srgbClr val="FFFFFF"/>
                  </a:solidFill>
                  <a:latin typeface="Arial" panose="020B0604020202020204" pitchFamily="34" charset="0"/>
                  <a:cs typeface="Arial" panose="020B0604020202020204" pitchFamily="34" charset="0"/>
                </a:rPr>
                <a:t>Typical Roles</a:t>
              </a:r>
            </a:p>
          </p:txBody>
        </p:sp>
      </p:grpSp>
      <p:graphicFrame>
        <p:nvGraphicFramePr>
          <p:cNvPr id="86" name="Table 85"/>
          <p:cNvGraphicFramePr>
            <a:graphicFrameLocks noGrp="1"/>
          </p:cNvGraphicFramePr>
          <p:nvPr>
            <p:extLst>
              <p:ext uri="{D42A27DB-BD31-4B8C-83A1-F6EECF244321}">
                <p14:modId xmlns:p14="http://schemas.microsoft.com/office/powerpoint/2010/main" val="1223096979"/>
              </p:ext>
            </p:extLst>
          </p:nvPr>
        </p:nvGraphicFramePr>
        <p:xfrm>
          <a:off x="612038" y="2799183"/>
          <a:ext cx="9945870" cy="3262677"/>
        </p:xfrm>
        <a:graphic>
          <a:graphicData uri="http://schemas.openxmlformats.org/drawingml/2006/table">
            <a:tbl>
              <a:tblPr firstRow="1" bandRow="1">
                <a:tableStyleId>{5C22544A-7EE6-4342-B048-85BDC9FD1C3A}</a:tableStyleId>
              </a:tblPr>
              <a:tblGrid>
                <a:gridCol w="2513717"/>
                <a:gridCol w="2537927"/>
                <a:gridCol w="2547257"/>
                <a:gridCol w="2346969"/>
              </a:tblGrid>
              <a:tr h="998375">
                <a:tc>
                  <a:txBody>
                    <a:bodyPr/>
                    <a:lstStyle/>
                    <a:p>
                      <a:r>
                        <a:rPr lang="en-US" sz="1000" b="0" dirty="0" smtClean="0">
                          <a:solidFill>
                            <a:schemeClr val="bg2"/>
                          </a:solidFill>
                          <a:latin typeface="Arial" panose="020B0604020202020204" pitchFamily="34" charset="0"/>
                          <a:cs typeface="Arial" panose="020B0604020202020204" pitchFamily="34" charset="0"/>
                        </a:rPr>
                        <a:t>Someone who is working at their own desk in the office more than 50% of time</a:t>
                      </a:r>
                    </a:p>
                  </a:txBody>
                  <a:tcPr marL="62345" marR="62345" marT="31173" marB="31173">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lnT>
                    <a:lnB w="12700" cap="flat" cmpd="sng" algn="ctr">
                      <a:solidFill>
                        <a:schemeClr val="tx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Someone who is working away from their own desk, more than 50% of the time, going from meeting to meeting and/or working from multiple locations, but within the company building(s)/campus</a:t>
                      </a:r>
                    </a:p>
                  </a:txBody>
                  <a:tcPr marL="62345" marR="62345" marT="31173" marB="31173">
                    <a:lnL w="12700" cap="flat" cmpd="sng" algn="ctr">
                      <a:solidFill>
                        <a:schemeClr val="accent2"/>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mpd="sng">
                      <a:noFill/>
                    </a:lnT>
                    <a:lnB w="12700" cap="flat" cmpd="sng" algn="ctr">
                      <a:solidFill>
                        <a:schemeClr val="tx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Arial" panose="020B0604020202020204" pitchFamily="34" charset="0"/>
                          <a:cs typeface="Arial" panose="020B0604020202020204" pitchFamily="34" charset="0"/>
                        </a:rPr>
                        <a:t>Someone who is working full-time (at least 30 hrs/week) outside of the company building(s)/ campus, e.g. from home or another location</a:t>
                      </a:r>
                    </a:p>
                    <a:p>
                      <a:endParaRPr lang="en-US" sz="1000" dirty="0">
                        <a:solidFill>
                          <a:schemeClr val="bg2"/>
                        </a:solidFill>
                        <a:latin typeface="Arial" panose="020B0604020202020204" pitchFamily="34" charset="0"/>
                        <a:cs typeface="Arial" panose="020B0604020202020204" pitchFamily="34" charset="0"/>
                      </a:endParaRPr>
                    </a:p>
                  </a:txBody>
                  <a:tcPr marL="62345" marR="62345" marT="31173" marB="31173">
                    <a:lnL w="12700" cap="flat" cmpd="sng" algn="ctr">
                      <a:solidFill>
                        <a:srgbClr val="7030A0"/>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tx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dirty="0" smtClean="0">
                          <a:solidFill>
                            <a:schemeClr val="bg2"/>
                          </a:solidFill>
                          <a:latin typeface="Arial" panose="020B0604020202020204" pitchFamily="34" charset="0"/>
                          <a:cs typeface="Arial" panose="020B0604020202020204" pitchFamily="34" charset="0"/>
                        </a:rPr>
                        <a:t>Someone who works more than 50% of the time away from the office, traveling and going to off-site meetings</a:t>
                      </a:r>
                    </a:p>
                    <a:p>
                      <a:endParaRPr lang="en-US" sz="1000" dirty="0">
                        <a:solidFill>
                          <a:schemeClr val="bg2"/>
                        </a:solidFill>
                        <a:latin typeface="Arial" panose="020B0604020202020204" pitchFamily="34" charset="0"/>
                        <a:cs typeface="Arial" panose="020B0604020202020204" pitchFamily="34" charset="0"/>
                      </a:endParaRPr>
                    </a:p>
                  </a:txBody>
                  <a:tcPr marL="62345" marR="62345" marT="31173" marB="31173">
                    <a:lnL w="12700" cap="flat" cmpd="sng" algn="ctr">
                      <a:solidFill>
                        <a:schemeClr val="accent4"/>
                      </a:solidFill>
                      <a:prstDash val="solid"/>
                      <a:round/>
                      <a:headEnd type="none" w="med" len="med"/>
                      <a:tailEnd type="none" w="med" len="med"/>
                    </a:lnL>
                    <a:lnR w="12700" cmpd="sng">
                      <a:noFill/>
                    </a:lnR>
                    <a:lnT w="12700" cmpd="sng">
                      <a:noFill/>
                    </a:lnT>
                    <a:lnB w="12700" cap="flat" cmpd="sng" algn="ctr">
                      <a:solidFill>
                        <a:schemeClr val="tx2">
                          <a:lumMod val="95000"/>
                        </a:schemeClr>
                      </a:solidFill>
                      <a:prstDash val="solid"/>
                      <a:round/>
                      <a:headEnd type="none" w="med" len="med"/>
                      <a:tailEnd type="none" w="med" len="med"/>
                    </a:lnB>
                    <a:lnTlToBr w="12700" cmpd="sng">
                      <a:noFill/>
                      <a:prstDash val="solid"/>
                    </a:lnTlToBr>
                    <a:lnBlToTr w="12700" cmpd="sng">
                      <a:noFill/>
                      <a:prstDash val="solid"/>
                    </a:lnBlToTr>
                    <a:noFill/>
                  </a:tcPr>
                </a:tc>
              </a:tr>
              <a:tr h="2264302">
                <a:tc>
                  <a:txBody>
                    <a:bodyPr/>
                    <a:lstStyle/>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Admin staff/exec support</a:t>
                      </a:r>
                    </a:p>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Accounting/Finance</a:t>
                      </a:r>
                    </a:p>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Helpdesk/Customer Support</a:t>
                      </a:r>
                    </a:p>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Engineers</a:t>
                      </a:r>
                    </a:p>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Designers</a:t>
                      </a:r>
                    </a:p>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Sales representatives</a:t>
                      </a:r>
                    </a:p>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Marketing staff</a:t>
                      </a:r>
                    </a:p>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Other professionals (gov’t, education administrators, etc.)</a:t>
                      </a:r>
                    </a:p>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Programmers</a:t>
                      </a:r>
                    </a:p>
                    <a:p>
                      <a:pPr marL="115888" indent="-115888">
                        <a:spcBef>
                          <a:spcPts val="0"/>
                        </a:spcBef>
                        <a:spcAft>
                          <a:spcPts val="400"/>
                        </a:spcAft>
                        <a:buClr>
                          <a:schemeClr val="bg1">
                            <a:lumMod val="75000"/>
                          </a:schemeClr>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R&amp;D</a:t>
                      </a:r>
                    </a:p>
                  </a:txBody>
                  <a:tcPr marL="62345" marR="62345" marT="62345" marB="31173">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2">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15888" indent="-115888">
                        <a:spcBef>
                          <a:spcPts val="0"/>
                        </a:spcBef>
                        <a:spcAft>
                          <a:spcPts val="4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Managers to high-level executives in all depts.</a:t>
                      </a:r>
                    </a:p>
                    <a:p>
                      <a:pPr marL="115888" indent="-115888">
                        <a:spcBef>
                          <a:spcPts val="0"/>
                        </a:spcBef>
                        <a:spcAft>
                          <a:spcPts val="4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Marketers</a:t>
                      </a:r>
                    </a:p>
                    <a:p>
                      <a:pPr marL="115888" indent="-115888">
                        <a:spcBef>
                          <a:spcPts val="0"/>
                        </a:spcBef>
                        <a:spcAft>
                          <a:spcPts val="4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Other professionals (program managers, etc.)</a:t>
                      </a:r>
                    </a:p>
                    <a:p>
                      <a:pPr marL="115888" indent="-115888">
                        <a:spcBef>
                          <a:spcPts val="0"/>
                        </a:spcBef>
                        <a:spcAft>
                          <a:spcPts val="4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IT staff</a:t>
                      </a:r>
                    </a:p>
                    <a:p>
                      <a:pPr marL="115888" indent="-115888">
                        <a:spcBef>
                          <a:spcPts val="0"/>
                        </a:spcBef>
                        <a:spcAft>
                          <a:spcPts val="4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Professors</a:t>
                      </a:r>
                    </a:p>
                    <a:p>
                      <a:pPr marL="115888" indent="-115888">
                        <a:spcBef>
                          <a:spcPts val="0"/>
                        </a:spcBef>
                        <a:spcAft>
                          <a:spcPts val="4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Specialist roles </a:t>
                      </a:r>
                    </a:p>
                    <a:p>
                      <a:pPr marL="288925" lvl="1" indent="-117475">
                        <a:spcBef>
                          <a:spcPts val="0"/>
                        </a:spcBef>
                        <a:spcAft>
                          <a:spcPts val="400"/>
                        </a:spcAft>
                        <a:buClr>
                          <a:schemeClr val="accent2"/>
                        </a:buClr>
                        <a:buFont typeface="Museo Sans For Dell" panose="02000000000000000000" pitchFamily="2" charset="0"/>
                        <a:buChar char="−"/>
                      </a:pPr>
                      <a:r>
                        <a:rPr lang="en-US" sz="1000" dirty="0" smtClean="0">
                          <a:solidFill>
                            <a:schemeClr val="bg2"/>
                          </a:solidFill>
                          <a:latin typeface="Arial" panose="020B0604020202020204" pitchFamily="34" charset="0"/>
                          <a:cs typeface="Arial" panose="020B0604020202020204" pitchFamily="34" charset="0"/>
                        </a:rPr>
                        <a:t>Shop floor foreman</a:t>
                      </a:r>
                    </a:p>
                    <a:p>
                      <a:pPr marL="288925" lvl="1" indent="-117475">
                        <a:spcBef>
                          <a:spcPts val="0"/>
                        </a:spcBef>
                        <a:spcAft>
                          <a:spcPts val="400"/>
                        </a:spcAft>
                        <a:buClr>
                          <a:schemeClr val="accent2"/>
                        </a:buClr>
                        <a:buFont typeface="Museo Sans For Dell" panose="02000000000000000000" pitchFamily="2" charset="0"/>
                        <a:buChar char="−"/>
                      </a:pPr>
                      <a:r>
                        <a:rPr lang="en-US" sz="1000" dirty="0" smtClean="0">
                          <a:solidFill>
                            <a:schemeClr val="bg2"/>
                          </a:solidFill>
                          <a:latin typeface="Arial" panose="020B0604020202020204" pitchFamily="34" charset="0"/>
                          <a:cs typeface="Arial" panose="020B0604020202020204" pitchFamily="34" charset="0"/>
                        </a:rPr>
                        <a:t>Warehouse manager</a:t>
                      </a:r>
                    </a:p>
                    <a:p>
                      <a:pPr marL="288925" lvl="1" indent="-117475">
                        <a:spcBef>
                          <a:spcPts val="0"/>
                        </a:spcBef>
                        <a:spcAft>
                          <a:spcPts val="400"/>
                        </a:spcAft>
                        <a:buClr>
                          <a:schemeClr val="accent2"/>
                        </a:buClr>
                        <a:buFont typeface="Museo Sans For Dell" panose="02000000000000000000" pitchFamily="2" charset="0"/>
                        <a:buChar char="−"/>
                      </a:pPr>
                      <a:r>
                        <a:rPr lang="en-US" sz="1000" dirty="0" smtClean="0">
                          <a:solidFill>
                            <a:schemeClr val="bg2"/>
                          </a:solidFill>
                          <a:latin typeface="Arial" panose="020B0604020202020204" pitchFamily="34" charset="0"/>
                          <a:cs typeface="Arial" panose="020B0604020202020204" pitchFamily="34" charset="0"/>
                        </a:rPr>
                        <a:t>Nurse</a:t>
                      </a:r>
                    </a:p>
                  </a:txBody>
                  <a:tcPr marL="62345" marR="62345" marT="62345" marB="31173">
                    <a:lnL w="12700" cap="flat" cmpd="sng" algn="ctr">
                      <a:solidFill>
                        <a:schemeClr val="accent2"/>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chemeClr val="tx2">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15888" indent="-115888">
                        <a:spcBef>
                          <a:spcPts val="0"/>
                        </a:spcBef>
                        <a:spcAft>
                          <a:spcPts val="400"/>
                        </a:spcAft>
                        <a:buClr>
                          <a:srgbClr val="6E2585"/>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Data/Claims processing</a:t>
                      </a:r>
                    </a:p>
                    <a:p>
                      <a:pPr marL="115888" indent="-115888">
                        <a:spcBef>
                          <a:spcPts val="0"/>
                        </a:spcBef>
                        <a:spcAft>
                          <a:spcPts val="400"/>
                        </a:spcAft>
                        <a:buClr>
                          <a:srgbClr val="6E2585"/>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Event workers</a:t>
                      </a:r>
                    </a:p>
                    <a:p>
                      <a:pPr marL="115888" indent="-115888">
                        <a:spcBef>
                          <a:spcPts val="0"/>
                        </a:spcBef>
                        <a:spcAft>
                          <a:spcPts val="400"/>
                        </a:spcAft>
                        <a:buClr>
                          <a:srgbClr val="6E2585"/>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Sales professionals</a:t>
                      </a:r>
                    </a:p>
                    <a:p>
                      <a:pPr marL="115888" indent="-115888">
                        <a:spcBef>
                          <a:spcPts val="0"/>
                        </a:spcBef>
                        <a:spcAft>
                          <a:spcPts val="400"/>
                        </a:spcAft>
                        <a:buClr>
                          <a:srgbClr val="6E2585"/>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Consultants</a:t>
                      </a:r>
                    </a:p>
                  </a:txBody>
                  <a:tcPr marL="62345" marR="62345" marT="62345" marB="31173">
                    <a:lnL w="12700" cap="flat" cmpd="sng" algn="ctr">
                      <a:solidFill>
                        <a:srgbClr val="7030A0"/>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tx2">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15888" indent="-115888">
                        <a:spcBef>
                          <a:spcPts val="0"/>
                        </a:spcBef>
                        <a:spcAft>
                          <a:spcPts val="400"/>
                        </a:spcAft>
                        <a:buClr>
                          <a:schemeClr val="accent4"/>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High/mid-level executives</a:t>
                      </a:r>
                    </a:p>
                    <a:p>
                      <a:pPr marL="115888" indent="-115888">
                        <a:spcBef>
                          <a:spcPts val="0"/>
                        </a:spcBef>
                        <a:spcAft>
                          <a:spcPts val="400"/>
                        </a:spcAft>
                        <a:buClr>
                          <a:schemeClr val="accent4"/>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Marketing/Sales executives</a:t>
                      </a:r>
                    </a:p>
                    <a:p>
                      <a:pPr marL="115888" indent="-115888">
                        <a:spcBef>
                          <a:spcPts val="0"/>
                        </a:spcBef>
                        <a:spcAft>
                          <a:spcPts val="400"/>
                        </a:spcAft>
                        <a:buClr>
                          <a:schemeClr val="accent4"/>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Field Engineers</a:t>
                      </a:r>
                    </a:p>
                    <a:p>
                      <a:pPr marL="115888" marR="0" indent="-115888" algn="l" defTabSz="914400" rtl="0" eaLnBrk="1" fontAlgn="auto" latinLnBrk="0" hangingPunct="1">
                        <a:lnSpc>
                          <a:spcPct val="100000"/>
                        </a:lnSpc>
                        <a:spcBef>
                          <a:spcPts val="0"/>
                        </a:spcBef>
                        <a:spcAft>
                          <a:spcPts val="400"/>
                        </a:spcAft>
                        <a:buClr>
                          <a:schemeClr val="accent4"/>
                        </a:buClr>
                        <a:buSzTx/>
                        <a:buFont typeface="Arial" panose="020B0604020202020204" pitchFamily="34" charset="0"/>
                        <a:buChar char="•"/>
                        <a:tabLst/>
                        <a:defRPr/>
                      </a:pPr>
                      <a:r>
                        <a:rPr lang="en-US" sz="1000" dirty="0" smtClean="0">
                          <a:solidFill>
                            <a:schemeClr val="bg2"/>
                          </a:solidFill>
                          <a:latin typeface="Arial" panose="020B0604020202020204" pitchFamily="34" charset="0"/>
                          <a:cs typeface="Arial" panose="020B0604020202020204" pitchFamily="34" charset="0"/>
                        </a:rPr>
                        <a:t>Services professionals (consultant, insurance adjustor, health care services, etc.)</a:t>
                      </a:r>
                    </a:p>
                  </a:txBody>
                  <a:tcPr marL="62345" marR="62345" marT="62345" marB="31173">
                    <a:lnL w="12700" cap="flat" cmpd="sng" algn="ctr">
                      <a:solidFill>
                        <a:schemeClr val="accent4"/>
                      </a:solidFill>
                      <a:prstDash val="solid"/>
                      <a:round/>
                      <a:headEnd type="none" w="med" len="med"/>
                      <a:tailEnd type="none" w="med" len="med"/>
                    </a:lnL>
                    <a:lnR w="12700" cmpd="sng">
                      <a:noFill/>
                    </a:lnR>
                    <a:lnT w="12700" cap="flat" cmpd="sng" algn="ctr">
                      <a:solidFill>
                        <a:schemeClr val="tx2">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87" name="TextBox 86"/>
          <p:cNvSpPr txBox="1"/>
          <p:nvPr/>
        </p:nvSpPr>
        <p:spPr>
          <a:xfrm>
            <a:off x="3325657" y="6444869"/>
            <a:ext cx="3720890" cy="203133"/>
          </a:xfrm>
          <a:prstGeom prst="rect">
            <a:avLst/>
          </a:prstGeom>
          <a:noFill/>
        </p:spPr>
        <p:txBody>
          <a:bodyPr wrap="none" rtlCol="0">
            <a:spAutoFit/>
          </a:bodyPr>
          <a:lstStyle/>
          <a:p>
            <a:pPr fontAlgn="base">
              <a:lnSpc>
                <a:spcPct val="90000"/>
              </a:lnSpc>
              <a:spcBef>
                <a:spcPts val="409"/>
              </a:spcBef>
              <a:buClr>
                <a:srgbClr val="0085C3"/>
              </a:buClr>
            </a:pPr>
            <a:r>
              <a:rPr lang="en-US" sz="800" dirty="0">
                <a:solidFill>
                  <a:schemeClr val="bg2"/>
                </a:solidFill>
                <a:latin typeface="Arial" panose="020B0604020202020204" pitchFamily="34" charset="0"/>
                <a:cs typeface="Arial" panose="020B0604020202020204" pitchFamily="34" charset="0"/>
              </a:rPr>
              <a:t>Source: Ecosystem System Research, summer/fall 2014, Dell and Greenburg</a:t>
            </a:r>
          </a:p>
        </p:txBody>
      </p:sp>
      <p:sp>
        <p:nvSpPr>
          <p:cNvPr id="102" name="TextBox 101"/>
          <p:cNvSpPr txBox="1"/>
          <p:nvPr/>
        </p:nvSpPr>
        <p:spPr>
          <a:xfrm>
            <a:off x="314512" y="1038036"/>
            <a:ext cx="6732035" cy="286232"/>
          </a:xfrm>
          <a:prstGeom prst="rect">
            <a:avLst/>
          </a:prstGeom>
          <a:noFill/>
        </p:spPr>
        <p:txBody>
          <a:bodyPr wrap="square" rtlCol="0">
            <a:spAutoFit/>
          </a:bodyPr>
          <a:lstStyle/>
          <a:p>
            <a:pPr>
              <a:lnSpc>
                <a:spcPct val="90000"/>
              </a:lnSpc>
              <a:spcBef>
                <a:spcPts val="409"/>
              </a:spcBef>
              <a:buClr>
                <a:srgbClr val="0085C3"/>
              </a:buClr>
            </a:pPr>
            <a:r>
              <a:rPr lang="en-US" sz="1400" dirty="0">
                <a:solidFill>
                  <a:schemeClr val="bg2"/>
                </a:solidFill>
                <a:latin typeface="Arial" panose="020B0604020202020204" pitchFamily="34" charset="0"/>
                <a:cs typeface="Arial" panose="020B0604020202020204" pitchFamily="34" charset="0"/>
              </a:rPr>
              <a:t>We know our customers and users work in a variety of ways:</a:t>
            </a:r>
          </a:p>
        </p:txBody>
      </p:sp>
      <p:sp>
        <p:nvSpPr>
          <p:cNvPr id="76" name="TextBox 75"/>
          <p:cNvSpPr txBox="1"/>
          <p:nvPr/>
        </p:nvSpPr>
        <p:spPr>
          <a:xfrm>
            <a:off x="9545702" y="6444869"/>
            <a:ext cx="1353912" cy="186782"/>
          </a:xfrm>
          <a:prstGeom prst="rect">
            <a:avLst/>
          </a:prstGeom>
          <a:noFill/>
        </p:spPr>
        <p:txBody>
          <a:bodyPr wrap="square" rtlCol="0">
            <a:spAutoFit/>
          </a:bodyPr>
          <a:lstStyle/>
          <a:p>
            <a:pPr>
              <a:lnSpc>
                <a:spcPct val="90000"/>
              </a:lnSpc>
              <a:spcBef>
                <a:spcPts val="409"/>
              </a:spcBef>
              <a:buClr>
                <a:schemeClr val="bg1"/>
              </a:buClr>
            </a:pPr>
            <a:r>
              <a:rPr lang="en-US" sz="682" dirty="0">
                <a:solidFill>
                  <a:schemeClr val="bg2"/>
                </a:solidFill>
                <a:latin typeface="Arial" panose="020B0604020202020204" pitchFamily="34" charset="0"/>
                <a:cs typeface="Arial" panose="020B0604020202020204" pitchFamily="34" charset="0"/>
                <a:hlinkClick r:id="rId3" action="ppaction://hlinksldjump"/>
              </a:rPr>
              <a:t>Back to Table of Contents</a:t>
            </a:r>
            <a:endParaRPr lang="en-US" sz="682" dirty="0">
              <a:solidFill>
                <a:schemeClr val="bg2"/>
              </a:solidFill>
              <a:latin typeface="Arial" panose="020B0604020202020204" pitchFamily="34" charset="0"/>
              <a:cs typeface="Arial" panose="020B0604020202020204" pitchFamily="34" charset="0"/>
            </a:endParaRPr>
          </a:p>
        </p:txBody>
      </p:sp>
      <p:sp>
        <p:nvSpPr>
          <p:cNvPr id="78" name="Rectangle 77"/>
          <p:cNvSpPr/>
          <p:nvPr/>
        </p:nvSpPr>
        <p:spPr>
          <a:xfrm>
            <a:off x="8192378" y="1480523"/>
            <a:ext cx="2365530" cy="12006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2336" tIns="31171" rIns="62336" bIns="31171" rtlCol="0" anchor="ctr"/>
          <a:lstStyle/>
          <a:p>
            <a:pPr algn="ctr"/>
            <a:endParaRPr lang="en-US" sz="1636" dirty="0">
              <a:solidFill>
                <a:srgbClr val="FFFFFF"/>
              </a:solidFill>
              <a:latin typeface="Arial" panose="020B0604020202020204" pitchFamily="34" charset="0"/>
              <a:cs typeface="Arial" panose="020B0604020202020204" pitchFamily="34" charset="0"/>
            </a:endParaRPr>
          </a:p>
        </p:txBody>
      </p:sp>
      <p:sp>
        <p:nvSpPr>
          <p:cNvPr id="79" name="Rectangle 78"/>
          <p:cNvSpPr/>
          <p:nvPr/>
        </p:nvSpPr>
        <p:spPr>
          <a:xfrm>
            <a:off x="5650634" y="1480523"/>
            <a:ext cx="2538275" cy="120060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2336" tIns="31171" rIns="62336" bIns="31171" rtlCol="0" anchor="ctr"/>
          <a:lstStyle/>
          <a:p>
            <a:pPr algn="ctr"/>
            <a:endParaRPr lang="en-US" sz="1636" dirty="0">
              <a:solidFill>
                <a:srgbClr val="FFFFFF"/>
              </a:solidFill>
              <a:latin typeface="Arial" panose="020B0604020202020204" pitchFamily="34" charset="0"/>
              <a:cs typeface="Arial" panose="020B0604020202020204" pitchFamily="34" charset="0"/>
            </a:endParaRPr>
          </a:p>
        </p:txBody>
      </p:sp>
      <p:sp>
        <p:nvSpPr>
          <p:cNvPr id="80" name="Rectangle 79"/>
          <p:cNvSpPr/>
          <p:nvPr/>
        </p:nvSpPr>
        <p:spPr>
          <a:xfrm>
            <a:off x="3112359" y="1480523"/>
            <a:ext cx="2538275" cy="1200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2336" tIns="31171" rIns="62336" bIns="31171" rtlCol="0" anchor="ctr"/>
          <a:lstStyle/>
          <a:p>
            <a:pPr algn="ctr"/>
            <a:endParaRPr lang="en-US" sz="1636" dirty="0">
              <a:solidFill>
                <a:srgbClr val="FFFFFF"/>
              </a:solidFill>
              <a:latin typeface="Arial" panose="020B0604020202020204" pitchFamily="34" charset="0"/>
              <a:cs typeface="Arial" panose="020B0604020202020204" pitchFamily="34" charset="0"/>
            </a:endParaRPr>
          </a:p>
        </p:txBody>
      </p:sp>
      <p:sp>
        <p:nvSpPr>
          <p:cNvPr id="98" name="Rectangle 97"/>
          <p:cNvSpPr/>
          <p:nvPr/>
        </p:nvSpPr>
        <p:spPr>
          <a:xfrm>
            <a:off x="586634" y="1480523"/>
            <a:ext cx="2538275" cy="1200605"/>
          </a:xfrm>
          <a:prstGeom prst="rect">
            <a:avLst/>
          </a:prstGeom>
          <a:solidFill>
            <a:srgbClr val="007DB8"/>
          </a:solidFill>
          <a:ln>
            <a:noFill/>
          </a:ln>
        </p:spPr>
        <p:style>
          <a:lnRef idx="2">
            <a:schemeClr val="accent1">
              <a:shade val="50000"/>
            </a:schemeClr>
          </a:lnRef>
          <a:fillRef idx="1">
            <a:schemeClr val="accent1"/>
          </a:fillRef>
          <a:effectRef idx="0">
            <a:schemeClr val="accent1"/>
          </a:effectRef>
          <a:fontRef idx="minor">
            <a:schemeClr val="lt1"/>
          </a:fontRef>
        </p:style>
        <p:txBody>
          <a:bodyPr lIns="62336" tIns="31171" rIns="62336" bIns="31171" rtlCol="0" anchor="ctr"/>
          <a:lstStyle/>
          <a:p>
            <a:pPr algn="ctr"/>
            <a:endParaRPr lang="en-US" sz="1636" dirty="0">
              <a:solidFill>
                <a:srgbClr val="FFFFFF"/>
              </a:solidFill>
              <a:latin typeface="Arial" panose="020B0604020202020204" pitchFamily="34" charset="0"/>
              <a:cs typeface="Arial" panose="020B0604020202020204" pitchFamily="34" charset="0"/>
            </a:endParaRPr>
          </a:p>
        </p:txBody>
      </p:sp>
      <p:graphicFrame>
        <p:nvGraphicFramePr>
          <p:cNvPr id="101" name="Content Placeholder 79"/>
          <p:cNvGraphicFramePr>
            <a:graphicFrameLocks/>
          </p:cNvGraphicFramePr>
          <p:nvPr>
            <p:extLst>
              <p:ext uri="{D42A27DB-BD31-4B8C-83A1-F6EECF244321}">
                <p14:modId xmlns:p14="http://schemas.microsoft.com/office/powerpoint/2010/main" val="3109395713"/>
              </p:ext>
            </p:extLst>
          </p:nvPr>
        </p:nvGraphicFramePr>
        <p:xfrm>
          <a:off x="565053" y="1505843"/>
          <a:ext cx="9908348" cy="512336"/>
        </p:xfrm>
        <a:graphic>
          <a:graphicData uri="http://schemas.openxmlformats.org/drawingml/2006/table">
            <a:tbl>
              <a:tblPr firstRow="1" bandRow="1">
                <a:tableStyleId>{5C22544A-7EE6-4342-B048-85BDC9FD1C3A}</a:tableStyleId>
              </a:tblPr>
              <a:tblGrid>
                <a:gridCol w="2564866"/>
                <a:gridCol w="2507023"/>
                <a:gridCol w="2524910"/>
                <a:gridCol w="2311549"/>
              </a:tblGrid>
              <a:tr h="512336">
                <a:tc>
                  <a:txBody>
                    <a:bodyPr/>
                    <a:lstStyle/>
                    <a:p>
                      <a:pPr algn="ctr" fontAlgn="b"/>
                      <a:r>
                        <a:rPr lang="en-US" sz="1800" b="0" i="0" u="none" strike="noStrike" dirty="0" smtClean="0">
                          <a:solidFill>
                            <a:schemeClr val="tx2"/>
                          </a:solidFill>
                          <a:effectLst/>
                          <a:latin typeface="Arial" panose="020B0604020202020204" pitchFamily="34" charset="0"/>
                          <a:cs typeface="Arial" panose="020B0604020202020204" pitchFamily="34" charset="0"/>
                        </a:rPr>
                        <a:t>Desk</a:t>
                      </a:r>
                      <a:r>
                        <a:rPr lang="en-US" sz="1800" b="0" i="0" u="none" strike="noStrike" baseline="0" dirty="0" smtClean="0">
                          <a:solidFill>
                            <a:schemeClr val="tx2"/>
                          </a:solidFill>
                          <a:effectLst/>
                          <a:latin typeface="Arial" panose="020B0604020202020204" pitchFamily="34" charset="0"/>
                          <a:cs typeface="Arial" panose="020B0604020202020204" pitchFamily="34" charset="0"/>
                        </a:rPr>
                        <a:t> Centric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ts val="1800"/>
                        </a:lnSpc>
                      </a:pPr>
                      <a:r>
                        <a:rPr lang="en-US" sz="1800" b="0" i="0" u="none" strike="noStrike" dirty="0" smtClean="0">
                          <a:solidFill>
                            <a:schemeClr val="tx2"/>
                          </a:solidFill>
                          <a:effectLst/>
                          <a:latin typeface="Arial" panose="020B0604020202020204" pitchFamily="34" charset="0"/>
                          <a:cs typeface="Arial" panose="020B0604020202020204" pitchFamily="34" charset="0"/>
                        </a:rPr>
                        <a:t>Corridor</a:t>
                      </a:r>
                      <a:r>
                        <a:rPr lang="en-US" sz="1800" b="0" i="0" u="none" strike="noStrike" baseline="0" dirty="0" smtClean="0">
                          <a:solidFill>
                            <a:schemeClr val="tx2"/>
                          </a:solidFill>
                          <a:effectLst/>
                          <a:latin typeface="Arial" panose="020B0604020202020204" pitchFamily="34" charset="0"/>
                          <a:cs typeface="Arial" panose="020B0604020202020204" pitchFamily="34" charset="0"/>
                        </a:rPr>
                        <a:t> Warrior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tx2"/>
                          </a:solidFill>
                          <a:effectLst/>
                          <a:latin typeface="Arial" panose="020B0604020202020204" pitchFamily="34" charset="0"/>
                          <a:cs typeface="Arial" panose="020B0604020202020204" pitchFamily="34" charset="0"/>
                        </a:rPr>
                        <a:t>Remote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tx2"/>
                          </a:solidFill>
                          <a:effectLst/>
                          <a:latin typeface="Arial" panose="020B0604020202020204" pitchFamily="34" charset="0"/>
                          <a:cs typeface="Arial" panose="020B0604020202020204" pitchFamily="34" charset="0"/>
                        </a:rPr>
                        <a:t>On-the-Go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3" name="TextBox 122"/>
          <p:cNvSpPr txBox="1"/>
          <p:nvPr/>
        </p:nvSpPr>
        <p:spPr>
          <a:xfrm>
            <a:off x="775493" y="2198537"/>
            <a:ext cx="577401"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Today</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45%</a:t>
            </a:r>
          </a:p>
        </p:txBody>
      </p:sp>
      <p:sp>
        <p:nvSpPr>
          <p:cNvPr id="124" name="TextBox 123"/>
          <p:cNvSpPr txBox="1"/>
          <p:nvPr/>
        </p:nvSpPr>
        <p:spPr>
          <a:xfrm>
            <a:off x="1969162" y="2198537"/>
            <a:ext cx="950777" cy="438582"/>
          </a:xfrm>
          <a:prstGeom prst="rect">
            <a:avLst/>
          </a:prstGeom>
          <a:noFill/>
        </p:spPr>
        <p:txBody>
          <a:bodyPr wrap="squar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Future</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39%</a:t>
            </a:r>
          </a:p>
        </p:txBody>
      </p:sp>
      <p:grpSp>
        <p:nvGrpSpPr>
          <p:cNvPr id="160" name="Group 159"/>
          <p:cNvGrpSpPr>
            <a:grpSpLocks/>
          </p:cNvGrpSpPr>
          <p:nvPr/>
        </p:nvGrpSpPr>
        <p:grpSpPr>
          <a:xfrm>
            <a:off x="3873342" y="2017378"/>
            <a:ext cx="914400" cy="548640"/>
            <a:chOff x="3159685" y="1332945"/>
            <a:chExt cx="892307" cy="620431"/>
          </a:xfrm>
        </p:grpSpPr>
        <p:grpSp>
          <p:nvGrpSpPr>
            <p:cNvPr id="163" name="Group 162"/>
            <p:cNvGrpSpPr/>
            <p:nvPr/>
          </p:nvGrpSpPr>
          <p:grpSpPr>
            <a:xfrm>
              <a:off x="3451184" y="1332945"/>
              <a:ext cx="600808" cy="620431"/>
              <a:chOff x="4667613" y="2795631"/>
              <a:chExt cx="1313387" cy="1356284"/>
            </a:xfrm>
          </p:grpSpPr>
          <p:grpSp>
            <p:nvGrpSpPr>
              <p:cNvPr id="171" name="Group 170"/>
              <p:cNvGrpSpPr/>
              <p:nvPr/>
            </p:nvGrpSpPr>
            <p:grpSpPr>
              <a:xfrm>
                <a:off x="5053678" y="3048000"/>
                <a:ext cx="424117" cy="950020"/>
                <a:chOff x="384175" y="3343275"/>
                <a:chExt cx="595313" cy="1333500"/>
              </a:xfrm>
            </p:grpSpPr>
            <p:sp>
              <p:nvSpPr>
                <p:cNvPr id="174" name="AutoShape 104"/>
                <p:cNvSpPr>
                  <a:spLocks/>
                </p:cNvSpPr>
                <p:nvPr/>
              </p:nvSpPr>
              <p:spPr bwMode="auto">
                <a:xfrm>
                  <a:off x="392111" y="3640138"/>
                  <a:ext cx="288923" cy="623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426"/>
                      </a:moveTo>
                      <a:cubicBezTo>
                        <a:pt x="0" y="19631"/>
                        <a:pt x="3689" y="21599"/>
                        <a:pt x="7912" y="21599"/>
                      </a:cubicBezTo>
                      <a:cubicBezTo>
                        <a:pt x="13713" y="21599"/>
                        <a:pt x="13713" y="21599"/>
                        <a:pt x="13713" y="21599"/>
                      </a:cubicBezTo>
                      <a:cubicBezTo>
                        <a:pt x="18445" y="21599"/>
                        <a:pt x="21600" y="19631"/>
                        <a:pt x="21600" y="17426"/>
                      </a:cubicBezTo>
                      <a:cubicBezTo>
                        <a:pt x="21600" y="4422"/>
                        <a:pt x="21600" y="4422"/>
                        <a:pt x="21600" y="4422"/>
                      </a:cubicBezTo>
                      <a:cubicBezTo>
                        <a:pt x="21600" y="1968"/>
                        <a:pt x="18445" y="0"/>
                        <a:pt x="13713" y="0"/>
                      </a:cubicBezTo>
                      <a:cubicBezTo>
                        <a:pt x="7912" y="0"/>
                        <a:pt x="7912" y="0"/>
                        <a:pt x="7912" y="0"/>
                      </a:cubicBezTo>
                      <a:cubicBezTo>
                        <a:pt x="3689" y="0"/>
                        <a:pt x="0" y="1968"/>
                        <a:pt x="0" y="4422"/>
                      </a:cubicBezTo>
                      <a:lnTo>
                        <a:pt x="0" y="17426"/>
                      </a:ln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5" name="AutoShape 107"/>
                <p:cNvSpPr>
                  <a:spLocks/>
                </p:cNvSpPr>
                <p:nvPr/>
              </p:nvSpPr>
              <p:spPr bwMode="auto">
                <a:xfrm>
                  <a:off x="384175" y="4137027"/>
                  <a:ext cx="311150"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6" name="AutoShape 108"/>
                <p:cNvSpPr>
                  <a:spLocks/>
                </p:cNvSpPr>
                <p:nvPr/>
              </p:nvSpPr>
              <p:spPr bwMode="auto">
                <a:xfrm>
                  <a:off x="551001" y="4102100"/>
                  <a:ext cx="212726" cy="527051"/>
                </a:xfrm>
                <a:custGeom>
                  <a:avLst/>
                  <a:gdLst>
                    <a:gd name="T0" fmla="*/ 10800 w 21600"/>
                    <a:gd name="T1" fmla="*/ 10695 h 21391"/>
                    <a:gd name="T2" fmla="*/ 10800 w 21600"/>
                    <a:gd name="T3" fmla="*/ 10695 h 21391"/>
                    <a:gd name="T4" fmla="*/ 10800 w 21600"/>
                    <a:gd name="T5" fmla="*/ 10695 h 21391"/>
                    <a:gd name="T6" fmla="*/ 10800 w 21600"/>
                    <a:gd name="T7" fmla="*/ 10695 h 21391"/>
                  </a:gdLst>
                  <a:ahLst/>
                  <a:cxnLst>
                    <a:cxn ang="0">
                      <a:pos x="T0" y="T1"/>
                    </a:cxn>
                    <a:cxn ang="0">
                      <a:pos x="T2" y="T3"/>
                    </a:cxn>
                    <a:cxn ang="0">
                      <a:pos x="T4" y="T5"/>
                    </a:cxn>
                    <a:cxn ang="0">
                      <a:pos x="T6" y="T7"/>
                    </a:cxn>
                  </a:cxnLst>
                  <a:rect l="0" t="0" r="r" b="b"/>
                  <a:pathLst>
                    <a:path w="21600" h="21391">
                      <a:moveTo>
                        <a:pt x="0" y="2599"/>
                      </a:moveTo>
                      <a:cubicBezTo>
                        <a:pt x="8610" y="0"/>
                        <a:pt x="8610" y="0"/>
                        <a:pt x="8610" y="0"/>
                      </a:cubicBezTo>
                      <a:cubicBezTo>
                        <a:pt x="9377" y="292"/>
                        <a:pt x="10070" y="584"/>
                        <a:pt x="10800" y="1168"/>
                      </a:cubicBezTo>
                      <a:cubicBezTo>
                        <a:pt x="11493" y="1168"/>
                        <a:pt x="11493" y="1445"/>
                        <a:pt x="12222" y="1445"/>
                      </a:cubicBezTo>
                      <a:cubicBezTo>
                        <a:pt x="12952" y="2015"/>
                        <a:pt x="13682" y="2307"/>
                        <a:pt x="13682" y="2307"/>
                      </a:cubicBezTo>
                      <a:cubicBezTo>
                        <a:pt x="14375" y="2891"/>
                        <a:pt x="15105" y="3169"/>
                        <a:pt x="15835" y="3753"/>
                      </a:cubicBezTo>
                      <a:cubicBezTo>
                        <a:pt x="18717" y="6338"/>
                        <a:pt x="20870" y="10661"/>
                        <a:pt x="21599" y="18430"/>
                      </a:cubicBezTo>
                      <a:cubicBezTo>
                        <a:pt x="21599" y="19015"/>
                        <a:pt x="21599" y="19876"/>
                        <a:pt x="20870" y="20446"/>
                      </a:cubicBezTo>
                      <a:cubicBezTo>
                        <a:pt x="20140" y="20738"/>
                        <a:pt x="20140" y="20738"/>
                        <a:pt x="19410" y="21030"/>
                      </a:cubicBezTo>
                      <a:cubicBezTo>
                        <a:pt x="19410" y="21030"/>
                        <a:pt x="19410" y="21030"/>
                        <a:pt x="18717" y="21030"/>
                      </a:cubicBezTo>
                      <a:cubicBezTo>
                        <a:pt x="18717" y="21030"/>
                        <a:pt x="17258" y="21599"/>
                        <a:pt x="14375" y="21307"/>
                      </a:cubicBezTo>
                      <a:cubicBezTo>
                        <a:pt x="14375" y="21307"/>
                        <a:pt x="12952" y="21307"/>
                        <a:pt x="12222" y="21030"/>
                      </a:cubicBezTo>
                      <a:cubicBezTo>
                        <a:pt x="12222" y="21030"/>
                        <a:pt x="11493" y="20738"/>
                        <a:pt x="10800" y="20738"/>
                      </a:cubicBezTo>
                      <a:cubicBezTo>
                        <a:pt x="10800" y="20446"/>
                        <a:pt x="10800" y="20446"/>
                        <a:pt x="10070" y="20154"/>
                      </a:cubicBezTo>
                      <a:cubicBezTo>
                        <a:pt x="10070" y="19584"/>
                        <a:pt x="10070" y="19292"/>
                        <a:pt x="10070" y="18430"/>
                      </a:cubicBezTo>
                      <a:cubicBezTo>
                        <a:pt x="10070" y="18430"/>
                        <a:pt x="10070" y="18138"/>
                        <a:pt x="10070" y="17861"/>
                      </a:cubicBezTo>
                      <a:lnTo>
                        <a:pt x="10070" y="17569"/>
                      </a:lnTo>
                      <a:cubicBezTo>
                        <a:pt x="10070" y="15845"/>
                        <a:pt x="9377" y="10953"/>
                        <a:pt x="7917" y="8353"/>
                      </a:cubicBezTo>
                      <a:cubicBezTo>
                        <a:pt x="6494" y="6922"/>
                        <a:pt x="4305" y="4907"/>
                        <a:pt x="729" y="3169"/>
                      </a:cubicBezTo>
                      <a:cubicBezTo>
                        <a:pt x="729" y="2891"/>
                        <a:pt x="0" y="2891"/>
                        <a:pt x="0" y="2599"/>
                      </a:cubicBez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7" name="AutoShape 113"/>
                <p:cNvSpPr>
                  <a:spLocks/>
                </p:cNvSpPr>
                <p:nvPr/>
              </p:nvSpPr>
              <p:spPr bwMode="auto">
                <a:xfrm>
                  <a:off x="468313" y="4591048"/>
                  <a:ext cx="157162" cy="57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8" name="AutoShape 115"/>
                <p:cNvSpPr>
                  <a:spLocks/>
                </p:cNvSpPr>
                <p:nvPr/>
              </p:nvSpPr>
              <p:spPr bwMode="auto">
                <a:xfrm>
                  <a:off x="928688" y="4079875"/>
                  <a:ext cx="50800" cy="596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9" name="AutoShape 118"/>
                <p:cNvSpPr>
                  <a:spLocks/>
                </p:cNvSpPr>
                <p:nvPr/>
              </p:nvSpPr>
              <p:spPr bwMode="auto">
                <a:xfrm>
                  <a:off x="411163" y="3343275"/>
                  <a:ext cx="255587"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13"/>
                      </a:moveTo>
                      <a:cubicBezTo>
                        <a:pt x="21600" y="16754"/>
                        <a:pt x="16793" y="21599"/>
                        <a:pt x="10800" y="21599"/>
                      </a:cubicBezTo>
                      <a:cubicBezTo>
                        <a:pt x="4806" y="21599"/>
                        <a:pt x="0" y="16754"/>
                        <a:pt x="0" y="10813"/>
                      </a:cubicBezTo>
                      <a:cubicBezTo>
                        <a:pt x="0" y="4873"/>
                        <a:pt x="4806" y="0"/>
                        <a:pt x="10800" y="0"/>
                      </a:cubicBezTo>
                      <a:cubicBezTo>
                        <a:pt x="16793" y="0"/>
                        <a:pt x="21600" y="4873"/>
                        <a:pt x="21600" y="10813"/>
                      </a:cubicBez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sp>
            <p:nvSpPr>
              <p:cNvPr id="172" name="AutoShape 99"/>
              <p:cNvSpPr>
                <a:spLocks/>
              </p:cNvSpPr>
              <p:nvPr/>
            </p:nvSpPr>
            <p:spPr bwMode="auto">
              <a:xfrm>
                <a:off x="4667613" y="2795631"/>
                <a:ext cx="757997" cy="1256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693" y="21600"/>
                    </a:lnTo>
                    <a:lnTo>
                      <a:pt x="2693" y="2389"/>
                    </a:lnTo>
                    <a:lnTo>
                      <a:pt x="18897" y="2389"/>
                    </a:lnTo>
                    <a:lnTo>
                      <a:pt x="18897" y="21600"/>
                    </a:lnTo>
                    <a:lnTo>
                      <a:pt x="21599" y="21600"/>
                    </a:lnTo>
                    <a:lnTo>
                      <a:pt x="21599" y="0"/>
                    </a:lnTo>
                    <a:lnTo>
                      <a:pt x="0" y="0"/>
                    </a:lnTo>
                  </a:path>
                </a:pathLst>
              </a:custGeom>
              <a:solidFill>
                <a:schemeClr val="tx2"/>
              </a:solidFill>
              <a:ln>
                <a:noFill/>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3" name="AutoShape 100"/>
              <p:cNvSpPr>
                <a:spLocks/>
              </p:cNvSpPr>
              <p:nvPr/>
            </p:nvSpPr>
            <p:spPr bwMode="auto">
              <a:xfrm>
                <a:off x="5412149" y="2860359"/>
                <a:ext cx="568851" cy="12915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70"/>
                    </a:moveTo>
                    <a:lnTo>
                      <a:pt x="0" y="20124"/>
                    </a:lnTo>
                    <a:lnTo>
                      <a:pt x="21599" y="21599"/>
                    </a:lnTo>
                    <a:lnTo>
                      <a:pt x="21599" y="0"/>
                    </a:lnTo>
                    <a:lnTo>
                      <a:pt x="0" y="1470"/>
                    </a:lnTo>
                    <a:close/>
                    <a:moveTo>
                      <a:pt x="19213" y="12430"/>
                    </a:moveTo>
                    <a:lnTo>
                      <a:pt x="18008" y="12323"/>
                    </a:lnTo>
                    <a:lnTo>
                      <a:pt x="18008" y="8955"/>
                    </a:lnTo>
                    <a:lnTo>
                      <a:pt x="19213" y="8853"/>
                    </a:lnTo>
                    <a:lnTo>
                      <a:pt x="19213" y="12430"/>
                    </a:lnTo>
                    <a:close/>
                  </a:path>
                </a:pathLst>
              </a:custGeom>
              <a:solidFill>
                <a:schemeClr val="tx2"/>
              </a:solidFill>
              <a:ln>
                <a:noFill/>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grpSp>
          <p:nvGrpSpPr>
            <p:cNvPr id="164" name="Group 163"/>
            <p:cNvGrpSpPr/>
            <p:nvPr/>
          </p:nvGrpSpPr>
          <p:grpSpPr>
            <a:xfrm>
              <a:off x="3159685" y="1424104"/>
              <a:ext cx="189848" cy="497098"/>
              <a:chOff x="6702920" y="1995488"/>
              <a:chExt cx="1611778" cy="3802062"/>
            </a:xfrm>
          </p:grpSpPr>
          <p:sp>
            <p:nvSpPr>
              <p:cNvPr id="168" name="AutoShape 18"/>
              <p:cNvSpPr>
                <a:spLocks/>
              </p:cNvSpPr>
              <p:nvPr/>
            </p:nvSpPr>
            <p:spPr bwMode="auto">
              <a:xfrm>
                <a:off x="7515720" y="1995488"/>
                <a:ext cx="754063" cy="688301"/>
              </a:xfrm>
              <a:custGeom>
                <a:avLst/>
                <a:gdLst>
                  <a:gd name="T0" fmla="+- 0 10898 1125"/>
                  <a:gd name="T1" fmla="*/ T0 w 19547"/>
                  <a:gd name="T2" fmla="+- 0 10800 941"/>
                  <a:gd name="T3" fmla="*/ 10800 h 19718"/>
                  <a:gd name="T4" fmla="+- 0 10898 1125"/>
                  <a:gd name="T5" fmla="*/ T4 w 19547"/>
                  <a:gd name="T6" fmla="+- 0 10800 941"/>
                  <a:gd name="T7" fmla="*/ 10800 h 19718"/>
                  <a:gd name="T8" fmla="+- 0 10898 1125"/>
                  <a:gd name="T9" fmla="*/ T8 w 19547"/>
                  <a:gd name="T10" fmla="+- 0 10800 941"/>
                  <a:gd name="T11" fmla="*/ 10800 h 19718"/>
                  <a:gd name="T12" fmla="+- 0 10898 1125"/>
                  <a:gd name="T13" fmla="*/ T12 w 19547"/>
                  <a:gd name="T14" fmla="+- 0 10800 941"/>
                  <a:gd name="T15" fmla="*/ 10800 h 19718"/>
                </a:gdLst>
                <a:ahLst/>
                <a:cxnLst>
                  <a:cxn ang="0">
                    <a:pos x="T1" y="T3"/>
                  </a:cxn>
                  <a:cxn ang="0">
                    <a:pos x="T5" y="T7"/>
                  </a:cxn>
                  <a:cxn ang="0">
                    <a:pos x="T9" y="T11"/>
                  </a:cxn>
                  <a:cxn ang="0">
                    <a:pos x="T13" y="T15"/>
                  </a:cxn>
                </a:cxnLst>
                <a:rect l="0" t="0" r="r" b="b"/>
                <a:pathLst>
                  <a:path w="19547" h="19718">
                    <a:moveTo>
                      <a:pt x="7628" y="19475"/>
                    </a:moveTo>
                    <a:cubicBezTo>
                      <a:pt x="12888" y="20659"/>
                      <a:pt x="18139" y="17401"/>
                      <a:pt x="19307" y="12079"/>
                    </a:cubicBezTo>
                    <a:cubicBezTo>
                      <a:pt x="20474" y="6748"/>
                      <a:pt x="17270" y="1426"/>
                      <a:pt x="12010" y="242"/>
                    </a:cubicBezTo>
                    <a:cubicBezTo>
                      <a:pt x="6760" y="-941"/>
                      <a:pt x="1500" y="2316"/>
                      <a:pt x="332" y="7638"/>
                    </a:cubicBezTo>
                    <a:cubicBezTo>
                      <a:pt x="-1125" y="12969"/>
                      <a:pt x="2378" y="18291"/>
                      <a:pt x="7628" y="19475"/>
                    </a:cubicBez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69" name="AutoShape 19"/>
              <p:cNvSpPr>
                <a:spLocks/>
              </p:cNvSpPr>
              <p:nvPr/>
            </p:nvSpPr>
            <p:spPr bwMode="auto">
              <a:xfrm>
                <a:off x="6702920" y="2727322"/>
                <a:ext cx="1579558" cy="3070228"/>
              </a:xfrm>
              <a:custGeom>
                <a:avLst/>
                <a:gdLst>
                  <a:gd name="T0" fmla="+- 0 10777 92"/>
                  <a:gd name="T1" fmla="*/ T0 w 21370"/>
                  <a:gd name="T2" fmla="+- 0 10812 97"/>
                  <a:gd name="T3" fmla="*/ 10812 h 21431"/>
                  <a:gd name="T4" fmla="+- 0 10777 92"/>
                  <a:gd name="T5" fmla="*/ T4 w 21370"/>
                  <a:gd name="T6" fmla="+- 0 10812 97"/>
                  <a:gd name="T7" fmla="*/ 10812 h 21431"/>
                  <a:gd name="T8" fmla="+- 0 10777 92"/>
                  <a:gd name="T9" fmla="*/ T8 w 21370"/>
                  <a:gd name="T10" fmla="+- 0 10812 97"/>
                  <a:gd name="T11" fmla="*/ 10812 h 21431"/>
                  <a:gd name="T12" fmla="+- 0 10777 92"/>
                  <a:gd name="T13" fmla="*/ T12 w 21370"/>
                  <a:gd name="T14" fmla="+- 0 10812 97"/>
                  <a:gd name="T15" fmla="*/ 10812 h 21431"/>
                </a:gdLst>
                <a:ahLst/>
                <a:cxnLst>
                  <a:cxn ang="0">
                    <a:pos x="T1" y="T3"/>
                  </a:cxn>
                  <a:cxn ang="0">
                    <a:pos x="T5" y="T7"/>
                  </a:cxn>
                  <a:cxn ang="0">
                    <a:pos x="T9" y="T11"/>
                  </a:cxn>
                  <a:cxn ang="0">
                    <a:pos x="T13" y="T15"/>
                  </a:cxn>
                </a:cxnLst>
                <a:rect l="0" t="0" r="r" b="b"/>
                <a:pathLst>
                  <a:path w="21370" h="21431">
                    <a:moveTo>
                      <a:pt x="21357" y="19853"/>
                    </a:moveTo>
                    <a:cubicBezTo>
                      <a:pt x="20597" y="14275"/>
                      <a:pt x="16790" y="10584"/>
                      <a:pt x="14512" y="8777"/>
                    </a:cubicBezTo>
                    <a:cubicBezTo>
                      <a:pt x="14512" y="8385"/>
                      <a:pt x="14356" y="7992"/>
                      <a:pt x="14356" y="7522"/>
                    </a:cubicBezTo>
                    <a:cubicBezTo>
                      <a:pt x="12686" y="6894"/>
                      <a:pt x="11771" y="6187"/>
                      <a:pt x="11163" y="5637"/>
                    </a:cubicBezTo>
                    <a:cubicBezTo>
                      <a:pt x="10252" y="4694"/>
                      <a:pt x="9644" y="3593"/>
                      <a:pt x="9644" y="2416"/>
                    </a:cubicBezTo>
                    <a:cubicBezTo>
                      <a:pt x="9644" y="2180"/>
                      <a:pt x="9644" y="1944"/>
                      <a:pt x="9644" y="1944"/>
                    </a:cubicBezTo>
                    <a:cubicBezTo>
                      <a:pt x="9795" y="1315"/>
                      <a:pt x="10861" y="845"/>
                      <a:pt x="11922" y="845"/>
                    </a:cubicBezTo>
                    <a:cubicBezTo>
                      <a:pt x="12078" y="845"/>
                      <a:pt x="12078" y="845"/>
                      <a:pt x="12229" y="923"/>
                    </a:cubicBezTo>
                    <a:cubicBezTo>
                      <a:pt x="13446" y="923"/>
                      <a:pt x="14356" y="1552"/>
                      <a:pt x="14205" y="2180"/>
                    </a:cubicBezTo>
                    <a:cubicBezTo>
                      <a:pt x="14205" y="2180"/>
                      <a:pt x="14205" y="2180"/>
                      <a:pt x="14205" y="2258"/>
                    </a:cubicBezTo>
                    <a:cubicBezTo>
                      <a:pt x="14205" y="2258"/>
                      <a:pt x="14205" y="2336"/>
                      <a:pt x="14205" y="2416"/>
                    </a:cubicBezTo>
                    <a:cubicBezTo>
                      <a:pt x="14205" y="2731"/>
                      <a:pt x="14205" y="3593"/>
                      <a:pt x="15120" y="4458"/>
                    </a:cubicBezTo>
                    <a:cubicBezTo>
                      <a:pt x="15422" y="3907"/>
                      <a:pt x="15573" y="3359"/>
                      <a:pt x="15729" y="2887"/>
                    </a:cubicBezTo>
                    <a:cubicBezTo>
                      <a:pt x="16338" y="1708"/>
                      <a:pt x="15573" y="295"/>
                      <a:pt x="13597" y="58"/>
                    </a:cubicBezTo>
                    <a:cubicBezTo>
                      <a:pt x="12531" y="-97"/>
                      <a:pt x="11163" y="58"/>
                      <a:pt x="9946" y="531"/>
                    </a:cubicBezTo>
                    <a:cubicBezTo>
                      <a:pt x="9035" y="765"/>
                      <a:pt x="7818" y="1159"/>
                      <a:pt x="6445" y="1708"/>
                    </a:cubicBezTo>
                    <a:cubicBezTo>
                      <a:pt x="3860" y="2887"/>
                      <a:pt x="969" y="4850"/>
                      <a:pt x="58" y="7837"/>
                    </a:cubicBezTo>
                    <a:cubicBezTo>
                      <a:pt x="-92" y="8070"/>
                      <a:pt x="58" y="8385"/>
                      <a:pt x="360" y="8540"/>
                    </a:cubicBezTo>
                    <a:cubicBezTo>
                      <a:pt x="360" y="8618"/>
                      <a:pt x="360" y="8618"/>
                      <a:pt x="360" y="8618"/>
                    </a:cubicBezTo>
                    <a:cubicBezTo>
                      <a:pt x="516" y="8618"/>
                      <a:pt x="516" y="8699"/>
                      <a:pt x="667" y="8777"/>
                    </a:cubicBezTo>
                    <a:cubicBezTo>
                      <a:pt x="818" y="8777"/>
                      <a:pt x="969" y="8855"/>
                      <a:pt x="1125" y="8855"/>
                    </a:cubicBezTo>
                    <a:lnTo>
                      <a:pt x="1275" y="8855"/>
                    </a:lnTo>
                    <a:cubicBezTo>
                      <a:pt x="1426" y="8855"/>
                      <a:pt x="1577" y="8855"/>
                      <a:pt x="1577" y="8855"/>
                    </a:cubicBezTo>
                    <a:cubicBezTo>
                      <a:pt x="1733" y="8855"/>
                      <a:pt x="1884" y="8855"/>
                      <a:pt x="1884" y="8855"/>
                    </a:cubicBezTo>
                    <a:cubicBezTo>
                      <a:pt x="2794" y="8855"/>
                      <a:pt x="3403" y="8540"/>
                      <a:pt x="3559" y="8148"/>
                    </a:cubicBezTo>
                    <a:cubicBezTo>
                      <a:pt x="4167" y="6580"/>
                      <a:pt x="5228" y="5323"/>
                      <a:pt x="6445" y="4458"/>
                    </a:cubicBezTo>
                    <a:cubicBezTo>
                      <a:pt x="6144" y="5715"/>
                      <a:pt x="6144" y="6894"/>
                      <a:pt x="6445" y="8540"/>
                    </a:cubicBezTo>
                    <a:cubicBezTo>
                      <a:pt x="6752" y="9483"/>
                      <a:pt x="7512" y="10034"/>
                      <a:pt x="8578" y="10270"/>
                    </a:cubicBezTo>
                    <a:cubicBezTo>
                      <a:pt x="8729" y="10818"/>
                      <a:pt x="8880" y="11369"/>
                      <a:pt x="8880" y="12075"/>
                    </a:cubicBezTo>
                    <a:cubicBezTo>
                      <a:pt x="8880" y="13098"/>
                      <a:pt x="8578" y="14275"/>
                      <a:pt x="7662" y="15454"/>
                    </a:cubicBezTo>
                    <a:cubicBezTo>
                      <a:pt x="6752" y="16555"/>
                      <a:pt x="5228" y="17732"/>
                      <a:pt x="2643" y="18833"/>
                    </a:cubicBezTo>
                    <a:cubicBezTo>
                      <a:pt x="1426" y="19303"/>
                      <a:pt x="1275" y="20246"/>
                      <a:pt x="2342" y="20874"/>
                    </a:cubicBezTo>
                    <a:cubicBezTo>
                      <a:pt x="2794" y="21269"/>
                      <a:pt x="3710" y="21425"/>
                      <a:pt x="4469" y="21425"/>
                    </a:cubicBezTo>
                    <a:cubicBezTo>
                      <a:pt x="5077" y="21425"/>
                      <a:pt x="5837" y="21269"/>
                      <a:pt x="6295" y="21110"/>
                    </a:cubicBezTo>
                    <a:cubicBezTo>
                      <a:pt x="9488" y="19697"/>
                      <a:pt x="11620" y="18046"/>
                      <a:pt x="12837" y="16475"/>
                    </a:cubicBezTo>
                    <a:cubicBezTo>
                      <a:pt x="13295" y="16004"/>
                      <a:pt x="13597" y="15454"/>
                      <a:pt x="13903" y="14903"/>
                    </a:cubicBezTo>
                    <a:cubicBezTo>
                      <a:pt x="14663" y="16319"/>
                      <a:pt x="15422" y="18046"/>
                      <a:pt x="15729" y="20090"/>
                    </a:cubicBezTo>
                    <a:cubicBezTo>
                      <a:pt x="15880" y="20874"/>
                      <a:pt x="17248" y="21503"/>
                      <a:pt x="18772" y="21425"/>
                    </a:cubicBezTo>
                    <a:cubicBezTo>
                      <a:pt x="20290" y="21347"/>
                      <a:pt x="21507" y="20640"/>
                      <a:pt x="21357" y="19853"/>
                    </a:cubicBez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0" name="AutoShape 20"/>
              <p:cNvSpPr>
                <a:spLocks/>
              </p:cNvSpPr>
              <p:nvPr/>
            </p:nvSpPr>
            <p:spPr bwMode="auto">
              <a:xfrm>
                <a:off x="7443161" y="2882899"/>
                <a:ext cx="871537" cy="1066803"/>
              </a:xfrm>
              <a:custGeom>
                <a:avLst/>
                <a:gdLst>
                  <a:gd name="T0" fmla="*/ 10598 w 21196"/>
                  <a:gd name="T1" fmla="*/ 10800 h 21600"/>
                  <a:gd name="T2" fmla="*/ 10598 w 21196"/>
                  <a:gd name="T3" fmla="*/ 10800 h 21600"/>
                  <a:gd name="T4" fmla="*/ 10598 w 21196"/>
                  <a:gd name="T5" fmla="*/ 10800 h 21600"/>
                  <a:gd name="T6" fmla="*/ 10598 w 21196"/>
                  <a:gd name="T7" fmla="*/ 10800 h 21600"/>
                </a:gdLst>
                <a:ahLst/>
                <a:cxnLst>
                  <a:cxn ang="0">
                    <a:pos x="T0" y="T1"/>
                  </a:cxn>
                  <a:cxn ang="0">
                    <a:pos x="T2" y="T3"/>
                  </a:cxn>
                  <a:cxn ang="0">
                    <a:pos x="T4" y="T5"/>
                  </a:cxn>
                  <a:cxn ang="0">
                    <a:pos x="T6" y="T7"/>
                  </a:cxn>
                </a:cxnLst>
                <a:rect l="0" t="0" r="r" b="b"/>
                <a:pathLst>
                  <a:path w="21196" h="21600">
                    <a:moveTo>
                      <a:pt x="6561" y="3187"/>
                    </a:moveTo>
                    <a:cubicBezTo>
                      <a:pt x="6841" y="1593"/>
                      <a:pt x="5467" y="232"/>
                      <a:pt x="3831" y="0"/>
                    </a:cubicBezTo>
                    <a:cubicBezTo>
                      <a:pt x="1915" y="0"/>
                      <a:pt x="279" y="909"/>
                      <a:pt x="0" y="2503"/>
                    </a:cubicBezTo>
                    <a:cubicBezTo>
                      <a:pt x="0" y="2503"/>
                      <a:pt x="0" y="3187"/>
                      <a:pt x="0" y="3871"/>
                    </a:cubicBezTo>
                    <a:cubicBezTo>
                      <a:pt x="0" y="5691"/>
                      <a:pt x="279" y="9329"/>
                      <a:pt x="2738" y="12968"/>
                    </a:cubicBezTo>
                    <a:cubicBezTo>
                      <a:pt x="4925" y="16607"/>
                      <a:pt x="9570" y="20013"/>
                      <a:pt x="17225" y="21374"/>
                    </a:cubicBezTo>
                    <a:cubicBezTo>
                      <a:pt x="17496" y="21600"/>
                      <a:pt x="17776" y="21600"/>
                      <a:pt x="17776" y="21600"/>
                    </a:cubicBezTo>
                    <a:cubicBezTo>
                      <a:pt x="19412" y="21600"/>
                      <a:pt x="20777" y="20690"/>
                      <a:pt x="21057" y="19562"/>
                    </a:cubicBezTo>
                    <a:cubicBezTo>
                      <a:pt x="21600" y="17968"/>
                      <a:pt x="20506" y="16607"/>
                      <a:pt x="18590" y="16149"/>
                    </a:cubicBezTo>
                    <a:cubicBezTo>
                      <a:pt x="12851" y="15013"/>
                      <a:pt x="10121" y="12735"/>
                      <a:pt x="8477" y="10239"/>
                    </a:cubicBezTo>
                    <a:cubicBezTo>
                      <a:pt x="6841" y="7961"/>
                      <a:pt x="6561" y="5232"/>
                      <a:pt x="6561" y="3871"/>
                    </a:cubicBezTo>
                    <a:cubicBezTo>
                      <a:pt x="6561" y="3638"/>
                      <a:pt x="6561" y="3413"/>
                      <a:pt x="6561" y="3187"/>
                    </a:cubicBez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grpSp>
          <p:nvGrpSpPr>
            <p:cNvPr id="165" name="Group 164"/>
            <p:cNvGrpSpPr/>
            <p:nvPr/>
          </p:nvGrpSpPr>
          <p:grpSpPr>
            <a:xfrm>
              <a:off x="3320835" y="1548971"/>
              <a:ext cx="98916" cy="140516"/>
              <a:chOff x="2626660" y="1547186"/>
              <a:chExt cx="98916" cy="140516"/>
            </a:xfrm>
          </p:grpSpPr>
          <p:sp>
            <p:nvSpPr>
              <p:cNvPr id="166" name="AutoShape 2"/>
              <p:cNvSpPr>
                <a:spLocks/>
              </p:cNvSpPr>
              <p:nvPr/>
            </p:nvSpPr>
            <p:spPr bwMode="auto">
              <a:xfrm>
                <a:off x="2626660" y="1547186"/>
                <a:ext cx="98916" cy="140516"/>
              </a:xfrm>
              <a:custGeom>
                <a:avLst/>
                <a:gdLst>
                  <a:gd name="T0" fmla="+- 0 10781 176"/>
                  <a:gd name="T1" fmla="*/ T0 w 21211"/>
                  <a:gd name="T2" fmla="+- 0 10800 167"/>
                  <a:gd name="T3" fmla="*/ 10800 h 21267"/>
                  <a:gd name="T4" fmla="+- 0 10781 176"/>
                  <a:gd name="T5" fmla="*/ T4 w 21211"/>
                  <a:gd name="T6" fmla="+- 0 10800 167"/>
                  <a:gd name="T7" fmla="*/ 10800 h 21267"/>
                  <a:gd name="T8" fmla="+- 0 10781 176"/>
                  <a:gd name="T9" fmla="*/ T8 w 21211"/>
                  <a:gd name="T10" fmla="+- 0 10800 167"/>
                  <a:gd name="T11" fmla="*/ 10800 h 21267"/>
                  <a:gd name="T12" fmla="+- 0 10781 176"/>
                  <a:gd name="T13" fmla="*/ T12 w 21211"/>
                  <a:gd name="T14" fmla="+- 0 10800 167"/>
                  <a:gd name="T15" fmla="*/ 10800 h 21267"/>
                </a:gdLst>
                <a:ahLst/>
                <a:cxnLst>
                  <a:cxn ang="0">
                    <a:pos x="T1" y="T3"/>
                  </a:cxn>
                  <a:cxn ang="0">
                    <a:pos x="T5" y="T7"/>
                  </a:cxn>
                  <a:cxn ang="0">
                    <a:pos x="T9" y="T11"/>
                  </a:cxn>
                  <a:cxn ang="0">
                    <a:pos x="T13" y="T15"/>
                  </a:cxn>
                </a:cxnLst>
                <a:rect l="0" t="0" r="r" b="b"/>
                <a:pathLst>
                  <a:path w="21211" h="21267">
                    <a:moveTo>
                      <a:pt x="20287" y="3175"/>
                    </a:moveTo>
                    <a:cubicBezTo>
                      <a:pt x="8918" y="61"/>
                      <a:pt x="8918" y="61"/>
                      <a:pt x="8918" y="61"/>
                    </a:cubicBezTo>
                    <a:cubicBezTo>
                      <a:pt x="8345" y="-167"/>
                      <a:pt x="7490" y="281"/>
                      <a:pt x="7208" y="723"/>
                    </a:cubicBezTo>
                    <a:cubicBezTo>
                      <a:pt x="105" y="16537"/>
                      <a:pt x="105" y="16537"/>
                      <a:pt x="105" y="16537"/>
                    </a:cubicBezTo>
                    <a:cubicBezTo>
                      <a:pt x="-176" y="17207"/>
                      <a:pt x="105" y="17876"/>
                      <a:pt x="960" y="18097"/>
                    </a:cubicBezTo>
                    <a:cubicBezTo>
                      <a:pt x="12038" y="21204"/>
                      <a:pt x="12038" y="21204"/>
                      <a:pt x="12038" y="21204"/>
                    </a:cubicBezTo>
                    <a:cubicBezTo>
                      <a:pt x="12611" y="21433"/>
                      <a:pt x="13466" y="20984"/>
                      <a:pt x="13748" y="20542"/>
                    </a:cubicBezTo>
                    <a:cubicBezTo>
                      <a:pt x="21132" y="4515"/>
                      <a:pt x="21132" y="4515"/>
                      <a:pt x="21132" y="4515"/>
                    </a:cubicBezTo>
                    <a:cubicBezTo>
                      <a:pt x="21423" y="4066"/>
                      <a:pt x="20851" y="3396"/>
                      <a:pt x="20287" y="3175"/>
                    </a:cubicBezTo>
                    <a:close/>
                    <a:moveTo>
                      <a:pt x="12329" y="1842"/>
                    </a:moveTo>
                    <a:cubicBezTo>
                      <a:pt x="16021" y="2954"/>
                      <a:pt x="16021" y="2954"/>
                      <a:pt x="16021" y="2954"/>
                    </a:cubicBezTo>
                    <a:cubicBezTo>
                      <a:pt x="16303" y="2954"/>
                      <a:pt x="16303" y="3175"/>
                      <a:pt x="16303" y="3175"/>
                    </a:cubicBezTo>
                    <a:cubicBezTo>
                      <a:pt x="16303" y="3396"/>
                      <a:pt x="16021" y="3396"/>
                      <a:pt x="16021" y="3396"/>
                    </a:cubicBezTo>
                    <a:cubicBezTo>
                      <a:pt x="12038" y="2284"/>
                      <a:pt x="12038" y="2284"/>
                      <a:pt x="12038" y="2284"/>
                    </a:cubicBezTo>
                    <a:lnTo>
                      <a:pt x="12038" y="2063"/>
                    </a:lnTo>
                    <a:cubicBezTo>
                      <a:pt x="12038" y="1842"/>
                      <a:pt x="12329" y="1842"/>
                      <a:pt x="12329" y="1842"/>
                    </a:cubicBezTo>
                    <a:close/>
                    <a:moveTo>
                      <a:pt x="4080" y="17427"/>
                    </a:moveTo>
                    <a:cubicBezTo>
                      <a:pt x="2379" y="16986"/>
                      <a:pt x="2379" y="16986"/>
                      <a:pt x="2379" y="16986"/>
                    </a:cubicBezTo>
                    <a:cubicBezTo>
                      <a:pt x="2379" y="16758"/>
                      <a:pt x="2379" y="16758"/>
                      <a:pt x="2379" y="16758"/>
                    </a:cubicBezTo>
                    <a:cubicBezTo>
                      <a:pt x="4080" y="17207"/>
                      <a:pt x="4080" y="17207"/>
                      <a:pt x="4080" y="17207"/>
                    </a:cubicBezTo>
                    <a:lnTo>
                      <a:pt x="4080" y="17427"/>
                    </a:lnTo>
                    <a:close/>
                    <a:moveTo>
                      <a:pt x="6645" y="18981"/>
                    </a:moveTo>
                    <a:cubicBezTo>
                      <a:pt x="6354" y="18981"/>
                      <a:pt x="6072" y="18539"/>
                      <a:pt x="6354" y="18318"/>
                    </a:cubicBezTo>
                    <a:cubicBezTo>
                      <a:pt x="6354" y="17876"/>
                      <a:pt x="6926" y="17876"/>
                      <a:pt x="7208" y="17876"/>
                    </a:cubicBezTo>
                    <a:cubicBezTo>
                      <a:pt x="7490" y="17876"/>
                      <a:pt x="7781" y="18318"/>
                      <a:pt x="7781" y="18539"/>
                    </a:cubicBezTo>
                    <a:cubicBezTo>
                      <a:pt x="7490" y="18981"/>
                      <a:pt x="7208" y="19202"/>
                      <a:pt x="6645" y="18981"/>
                    </a:cubicBezTo>
                    <a:close/>
                    <a:moveTo>
                      <a:pt x="11756" y="19651"/>
                    </a:moveTo>
                    <a:cubicBezTo>
                      <a:pt x="10055" y="18981"/>
                      <a:pt x="10055" y="18981"/>
                      <a:pt x="10055" y="18981"/>
                    </a:cubicBezTo>
                    <a:cubicBezTo>
                      <a:pt x="10055" y="18760"/>
                      <a:pt x="10055" y="18760"/>
                      <a:pt x="10055" y="18760"/>
                    </a:cubicBezTo>
                    <a:cubicBezTo>
                      <a:pt x="11756" y="19423"/>
                      <a:pt x="11756" y="19423"/>
                      <a:pt x="11756" y="19423"/>
                    </a:cubicBezTo>
                    <a:lnTo>
                      <a:pt x="11756" y="19651"/>
                    </a:lnTo>
                    <a:close/>
                    <a:moveTo>
                      <a:pt x="13466" y="19202"/>
                    </a:moveTo>
                    <a:cubicBezTo>
                      <a:pt x="1242" y="15867"/>
                      <a:pt x="1242" y="15867"/>
                      <a:pt x="1242" y="15867"/>
                    </a:cubicBezTo>
                    <a:cubicBezTo>
                      <a:pt x="7781" y="1614"/>
                      <a:pt x="7781" y="1614"/>
                      <a:pt x="7781" y="1614"/>
                    </a:cubicBezTo>
                    <a:cubicBezTo>
                      <a:pt x="19996" y="5177"/>
                      <a:pt x="19996" y="5177"/>
                      <a:pt x="19996" y="5177"/>
                    </a:cubicBezTo>
                    <a:lnTo>
                      <a:pt x="13466" y="19202"/>
                    </a:lnTo>
                    <a:close/>
                  </a:path>
                </a:pathLst>
              </a:custGeom>
              <a:solidFill>
                <a:schemeClr val="bg1"/>
              </a:solidFill>
              <a:ln>
                <a:noFill/>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67" name="Rectangle 166"/>
              <p:cNvSpPr/>
              <p:nvPr/>
            </p:nvSpPr>
            <p:spPr>
              <a:xfrm rot="1268406">
                <a:off x="2666578" y="1561070"/>
                <a:ext cx="58857" cy="9144"/>
              </a:xfrm>
              <a:prstGeom prst="rect">
                <a:avLst/>
              </a:prstGeom>
              <a:solidFill>
                <a:schemeClr val="bg1"/>
              </a:solidFill>
              <a:effectLst/>
            </p:spPr>
            <p:txBody>
              <a:bodyPr wrap="square" lIns="124691" tIns="93518" rIns="93518" bIns="93518" rtlCol="0" anchor="ctr">
                <a:noAutofit/>
              </a:bodyPr>
              <a:lstStyle/>
              <a:p>
                <a:pPr algn="ctr" fontAlgn="base">
                  <a:lnSpc>
                    <a:spcPct val="90000"/>
                  </a:lnSpc>
                  <a:spcBef>
                    <a:spcPts val="409"/>
                  </a:spcBef>
                </a:pPr>
                <a:endParaRPr lang="en-US" sz="1364" dirty="0">
                  <a:solidFill>
                    <a:srgbClr val="FFFFFF"/>
                  </a:solidFill>
                  <a:latin typeface="Arial" panose="020B0604020202020204" pitchFamily="34" charset="0"/>
                  <a:cs typeface="Arial" panose="020B0604020202020204" pitchFamily="34" charset="0"/>
                </a:endParaRPr>
              </a:p>
            </p:txBody>
          </p:sp>
        </p:grpSp>
      </p:grpSp>
      <p:sp>
        <p:nvSpPr>
          <p:cNvPr id="161" name="TextBox 160"/>
          <p:cNvSpPr txBox="1"/>
          <p:nvPr/>
        </p:nvSpPr>
        <p:spPr>
          <a:xfrm>
            <a:off x="3160321" y="2200954"/>
            <a:ext cx="577402"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Today</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19%</a:t>
            </a:r>
          </a:p>
        </p:txBody>
      </p:sp>
      <p:sp>
        <p:nvSpPr>
          <p:cNvPr id="162" name="TextBox 161"/>
          <p:cNvSpPr txBox="1"/>
          <p:nvPr/>
        </p:nvSpPr>
        <p:spPr>
          <a:xfrm>
            <a:off x="5015542" y="2205787"/>
            <a:ext cx="591829"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Future</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20%</a:t>
            </a:r>
          </a:p>
        </p:txBody>
      </p:sp>
      <p:grpSp>
        <p:nvGrpSpPr>
          <p:cNvPr id="148" name="Group 147"/>
          <p:cNvGrpSpPr>
            <a:grpSpLocks/>
          </p:cNvGrpSpPr>
          <p:nvPr/>
        </p:nvGrpSpPr>
        <p:grpSpPr>
          <a:xfrm>
            <a:off x="6610938" y="2020596"/>
            <a:ext cx="731520" cy="548640"/>
            <a:chOff x="1627188" y="3327400"/>
            <a:chExt cx="1901825" cy="1335088"/>
          </a:xfrm>
        </p:grpSpPr>
        <p:sp>
          <p:nvSpPr>
            <p:cNvPr id="151" name="AutoShape 56"/>
            <p:cNvSpPr>
              <a:spLocks/>
            </p:cNvSpPr>
            <p:nvPr/>
          </p:nvSpPr>
          <p:spPr bwMode="auto">
            <a:xfrm>
              <a:off x="1627188" y="3979863"/>
              <a:ext cx="1347787" cy="654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 y="20421"/>
                  </a:moveTo>
                  <a:cubicBezTo>
                    <a:pt x="1822" y="21600"/>
                    <a:pt x="1822" y="21600"/>
                    <a:pt x="1822" y="21600"/>
                  </a:cubicBezTo>
                  <a:cubicBezTo>
                    <a:pt x="0" y="21600"/>
                    <a:pt x="0" y="21600"/>
                    <a:pt x="0" y="21600"/>
                  </a:cubicBezTo>
                  <a:cubicBezTo>
                    <a:pt x="0" y="15729"/>
                    <a:pt x="0" y="10800"/>
                    <a:pt x="0" y="4691"/>
                  </a:cubicBezTo>
                  <a:cubicBezTo>
                    <a:pt x="0" y="3988"/>
                    <a:pt x="224" y="3524"/>
                    <a:pt x="455" y="3524"/>
                  </a:cubicBezTo>
                  <a:cubicBezTo>
                    <a:pt x="1366" y="3524"/>
                    <a:pt x="1366" y="3524"/>
                    <a:pt x="1366" y="3524"/>
                  </a:cubicBezTo>
                  <a:cubicBezTo>
                    <a:pt x="1591" y="3524"/>
                    <a:pt x="1822" y="3988"/>
                    <a:pt x="1822" y="4691"/>
                  </a:cubicBezTo>
                  <a:cubicBezTo>
                    <a:pt x="1822" y="9633"/>
                    <a:pt x="1822" y="9633"/>
                    <a:pt x="1822" y="9633"/>
                  </a:cubicBezTo>
                  <a:cubicBezTo>
                    <a:pt x="19893" y="9633"/>
                    <a:pt x="19893" y="9633"/>
                    <a:pt x="19893" y="9633"/>
                  </a:cubicBezTo>
                  <a:cubicBezTo>
                    <a:pt x="19893" y="4691"/>
                    <a:pt x="19893" y="4691"/>
                    <a:pt x="19893" y="4691"/>
                  </a:cubicBezTo>
                  <a:cubicBezTo>
                    <a:pt x="19893" y="3988"/>
                    <a:pt x="20123" y="3524"/>
                    <a:pt x="20348" y="3524"/>
                  </a:cubicBezTo>
                  <a:cubicBezTo>
                    <a:pt x="21144" y="3524"/>
                    <a:pt x="21144" y="3524"/>
                    <a:pt x="21144" y="3524"/>
                  </a:cubicBezTo>
                  <a:cubicBezTo>
                    <a:pt x="21490" y="3524"/>
                    <a:pt x="21599" y="3988"/>
                    <a:pt x="21599" y="4691"/>
                  </a:cubicBezTo>
                  <a:cubicBezTo>
                    <a:pt x="21599" y="10800"/>
                    <a:pt x="21599" y="15729"/>
                    <a:pt x="21599" y="21600"/>
                  </a:cubicBezTo>
                  <a:cubicBezTo>
                    <a:pt x="19893" y="21600"/>
                    <a:pt x="19893" y="21600"/>
                    <a:pt x="19893" y="21600"/>
                  </a:cubicBezTo>
                  <a:cubicBezTo>
                    <a:pt x="19893" y="20421"/>
                    <a:pt x="19893" y="20421"/>
                    <a:pt x="19893" y="20421"/>
                  </a:cubicBezTo>
                  <a:cubicBezTo>
                    <a:pt x="1822" y="20421"/>
                    <a:pt x="1822" y="20421"/>
                    <a:pt x="1822" y="20421"/>
                  </a:cubicBezTo>
                  <a:close/>
                  <a:moveTo>
                    <a:pt x="10684" y="8454"/>
                  </a:moveTo>
                  <a:cubicBezTo>
                    <a:pt x="10684" y="940"/>
                    <a:pt x="10684" y="940"/>
                    <a:pt x="10684" y="940"/>
                  </a:cubicBezTo>
                  <a:cubicBezTo>
                    <a:pt x="10684" y="476"/>
                    <a:pt x="10575" y="0"/>
                    <a:pt x="10344" y="0"/>
                  </a:cubicBezTo>
                  <a:cubicBezTo>
                    <a:pt x="1822" y="0"/>
                    <a:pt x="1822" y="0"/>
                    <a:pt x="1822" y="0"/>
                  </a:cubicBezTo>
                  <a:cubicBezTo>
                    <a:pt x="1591" y="0"/>
                    <a:pt x="1476" y="476"/>
                    <a:pt x="1476" y="940"/>
                  </a:cubicBezTo>
                  <a:cubicBezTo>
                    <a:pt x="1476" y="2357"/>
                    <a:pt x="1476" y="2357"/>
                    <a:pt x="1476" y="2357"/>
                  </a:cubicBezTo>
                  <a:cubicBezTo>
                    <a:pt x="1931" y="2357"/>
                    <a:pt x="2277" y="3524"/>
                    <a:pt x="2277" y="4691"/>
                  </a:cubicBezTo>
                  <a:cubicBezTo>
                    <a:pt x="2277" y="8454"/>
                    <a:pt x="2277" y="8454"/>
                    <a:pt x="2277" y="8454"/>
                  </a:cubicBezTo>
                  <a:cubicBezTo>
                    <a:pt x="10684" y="8454"/>
                    <a:pt x="10684" y="8454"/>
                    <a:pt x="10684" y="8454"/>
                  </a:cubicBezTo>
                  <a:close/>
                  <a:moveTo>
                    <a:pt x="20464" y="2357"/>
                  </a:moveTo>
                  <a:cubicBezTo>
                    <a:pt x="20464" y="940"/>
                    <a:pt x="20464" y="940"/>
                    <a:pt x="20464" y="940"/>
                  </a:cubicBezTo>
                  <a:cubicBezTo>
                    <a:pt x="20464" y="476"/>
                    <a:pt x="20348" y="0"/>
                    <a:pt x="20123" y="0"/>
                  </a:cubicBezTo>
                  <a:cubicBezTo>
                    <a:pt x="11595" y="0"/>
                    <a:pt x="11595" y="0"/>
                    <a:pt x="11595" y="0"/>
                  </a:cubicBezTo>
                  <a:cubicBezTo>
                    <a:pt x="11365" y="0"/>
                    <a:pt x="11255" y="476"/>
                    <a:pt x="11255" y="940"/>
                  </a:cubicBezTo>
                  <a:cubicBezTo>
                    <a:pt x="11255" y="8454"/>
                    <a:pt x="11255" y="8454"/>
                    <a:pt x="11255" y="8454"/>
                  </a:cubicBezTo>
                  <a:cubicBezTo>
                    <a:pt x="19443" y="8454"/>
                    <a:pt x="19443" y="8454"/>
                    <a:pt x="19443" y="8454"/>
                  </a:cubicBezTo>
                  <a:cubicBezTo>
                    <a:pt x="19443" y="4691"/>
                    <a:pt x="19443" y="4691"/>
                    <a:pt x="19443" y="4691"/>
                  </a:cubicBezTo>
                  <a:cubicBezTo>
                    <a:pt x="19443" y="3286"/>
                    <a:pt x="19893" y="2357"/>
                    <a:pt x="20348" y="2357"/>
                  </a:cubicBezTo>
                  <a:lnTo>
                    <a:pt x="20464" y="2357"/>
                  </a:lnTo>
                  <a:close/>
                </a:path>
              </a:pathLst>
            </a:custGeom>
            <a:solidFill>
              <a:schemeClr val="tx2">
                <a:lumMod val="95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2" name="AutoShape 58"/>
            <p:cNvSpPr>
              <a:spLocks/>
            </p:cNvSpPr>
            <p:nvPr/>
          </p:nvSpPr>
          <p:spPr bwMode="auto">
            <a:xfrm>
              <a:off x="2149475" y="3740150"/>
              <a:ext cx="306388" cy="587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174"/>
                  </a:moveTo>
                  <a:cubicBezTo>
                    <a:pt x="0" y="19525"/>
                    <a:pt x="3515" y="21600"/>
                    <a:pt x="8049" y="21600"/>
                  </a:cubicBezTo>
                  <a:cubicBezTo>
                    <a:pt x="13576" y="21600"/>
                    <a:pt x="13576" y="21600"/>
                    <a:pt x="13576" y="21600"/>
                  </a:cubicBezTo>
                  <a:cubicBezTo>
                    <a:pt x="18084" y="21600"/>
                    <a:pt x="21599" y="19525"/>
                    <a:pt x="21599" y="17174"/>
                  </a:cubicBezTo>
                  <a:cubicBezTo>
                    <a:pt x="21599" y="4425"/>
                    <a:pt x="21599" y="4425"/>
                    <a:pt x="21599" y="4425"/>
                  </a:cubicBezTo>
                  <a:cubicBezTo>
                    <a:pt x="21599" y="1823"/>
                    <a:pt x="18084" y="0"/>
                    <a:pt x="13576" y="0"/>
                  </a:cubicBezTo>
                  <a:cubicBezTo>
                    <a:pt x="8049" y="0"/>
                    <a:pt x="8049" y="0"/>
                    <a:pt x="8049" y="0"/>
                  </a:cubicBezTo>
                  <a:cubicBezTo>
                    <a:pt x="3515" y="0"/>
                    <a:pt x="0" y="1823"/>
                    <a:pt x="0" y="4425"/>
                  </a:cubicBezTo>
                  <a:lnTo>
                    <a:pt x="0" y="17174"/>
                  </a:lnTo>
                </a:path>
              </a:pathLst>
            </a:custGeom>
            <a:solidFill>
              <a:schemeClr val="accent2"/>
            </a:solidFill>
            <a:ln>
              <a:noFill/>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3" name="AutoShape 60"/>
            <p:cNvSpPr>
              <a:spLocks/>
            </p:cNvSpPr>
            <p:nvPr/>
          </p:nvSpPr>
          <p:spPr bwMode="auto">
            <a:xfrm>
              <a:off x="2046288" y="3740150"/>
              <a:ext cx="309562" cy="377825"/>
            </a:xfrm>
            <a:custGeom>
              <a:avLst/>
              <a:gdLst>
                <a:gd name="T0" fmla="+- 0 10614 167"/>
                <a:gd name="T1" fmla="*/ T0 w 20895"/>
                <a:gd name="T2" fmla="+- 0 10851 384"/>
                <a:gd name="T3" fmla="*/ 10851 h 20935"/>
                <a:gd name="T4" fmla="+- 0 10614 167"/>
                <a:gd name="T5" fmla="*/ T4 w 20895"/>
                <a:gd name="T6" fmla="+- 0 10851 384"/>
                <a:gd name="T7" fmla="*/ 10851 h 20935"/>
                <a:gd name="T8" fmla="+- 0 10614 167"/>
                <a:gd name="T9" fmla="*/ T8 w 20895"/>
                <a:gd name="T10" fmla="+- 0 10851 384"/>
                <a:gd name="T11" fmla="*/ 10851 h 20935"/>
                <a:gd name="T12" fmla="+- 0 10614 167"/>
                <a:gd name="T13" fmla="*/ T12 w 20895"/>
                <a:gd name="T14" fmla="+- 0 10851 384"/>
                <a:gd name="T15" fmla="*/ 10851 h 20935"/>
              </a:gdLst>
              <a:ahLst/>
              <a:cxnLst>
                <a:cxn ang="0">
                  <a:pos x="T1" y="T3"/>
                </a:cxn>
                <a:cxn ang="0">
                  <a:pos x="T5" y="T7"/>
                </a:cxn>
                <a:cxn ang="0">
                  <a:pos x="T9" y="T11"/>
                </a:cxn>
                <a:cxn ang="0">
                  <a:pos x="T13" y="T15"/>
                </a:cxn>
              </a:cxnLst>
              <a:rect l="0" t="0" r="r" b="b"/>
              <a:pathLst>
                <a:path w="20895" h="20935">
                  <a:moveTo>
                    <a:pt x="19487" y="4726"/>
                  </a:moveTo>
                  <a:cubicBezTo>
                    <a:pt x="19487" y="4726"/>
                    <a:pt x="18538" y="5105"/>
                    <a:pt x="17589" y="5105"/>
                  </a:cubicBezTo>
                  <a:cubicBezTo>
                    <a:pt x="17589" y="5105"/>
                    <a:pt x="17103" y="5105"/>
                    <a:pt x="16616" y="4726"/>
                  </a:cubicBezTo>
                  <a:cubicBezTo>
                    <a:pt x="14719" y="4726"/>
                    <a:pt x="11849" y="4327"/>
                    <a:pt x="8954" y="6682"/>
                  </a:cubicBezTo>
                  <a:cubicBezTo>
                    <a:pt x="8954" y="6682"/>
                    <a:pt x="8468" y="6682"/>
                    <a:pt x="8468" y="7082"/>
                  </a:cubicBezTo>
                  <a:cubicBezTo>
                    <a:pt x="8005" y="7481"/>
                    <a:pt x="7519" y="7840"/>
                    <a:pt x="7033" y="8240"/>
                  </a:cubicBezTo>
                  <a:cubicBezTo>
                    <a:pt x="7033" y="8639"/>
                    <a:pt x="6546" y="9038"/>
                    <a:pt x="6546" y="9038"/>
                  </a:cubicBezTo>
                  <a:cubicBezTo>
                    <a:pt x="5597" y="10615"/>
                    <a:pt x="5597" y="13749"/>
                    <a:pt x="6084" y="15326"/>
                  </a:cubicBezTo>
                  <a:cubicBezTo>
                    <a:pt x="6546" y="17303"/>
                    <a:pt x="6084" y="19259"/>
                    <a:pt x="6084" y="19259"/>
                  </a:cubicBezTo>
                  <a:cubicBezTo>
                    <a:pt x="5597" y="20437"/>
                    <a:pt x="4649" y="20836"/>
                    <a:pt x="4649" y="20836"/>
                  </a:cubicBezTo>
                  <a:cubicBezTo>
                    <a:pt x="3189" y="21215"/>
                    <a:pt x="2241" y="20437"/>
                    <a:pt x="1754" y="19658"/>
                  </a:cubicBezTo>
                  <a:cubicBezTo>
                    <a:pt x="805" y="18860"/>
                    <a:pt x="805" y="18081"/>
                    <a:pt x="805" y="18081"/>
                  </a:cubicBezTo>
                  <a:cubicBezTo>
                    <a:pt x="-167" y="15726"/>
                    <a:pt x="-167" y="11773"/>
                    <a:pt x="319" y="10196"/>
                  </a:cubicBezTo>
                  <a:lnTo>
                    <a:pt x="319" y="9817"/>
                  </a:lnTo>
                  <a:cubicBezTo>
                    <a:pt x="319" y="9817"/>
                    <a:pt x="319" y="9038"/>
                    <a:pt x="805" y="7840"/>
                  </a:cubicBezTo>
                  <a:cubicBezTo>
                    <a:pt x="1754" y="5505"/>
                    <a:pt x="4162" y="1971"/>
                    <a:pt x="10389" y="394"/>
                  </a:cubicBezTo>
                  <a:cubicBezTo>
                    <a:pt x="10389" y="394"/>
                    <a:pt x="10389" y="394"/>
                    <a:pt x="10876" y="394"/>
                  </a:cubicBezTo>
                  <a:cubicBezTo>
                    <a:pt x="12797" y="-5"/>
                    <a:pt x="15668" y="-384"/>
                    <a:pt x="18076" y="773"/>
                  </a:cubicBezTo>
                  <a:cubicBezTo>
                    <a:pt x="18076" y="773"/>
                    <a:pt x="18538" y="773"/>
                    <a:pt x="19024" y="773"/>
                  </a:cubicBezTo>
                  <a:cubicBezTo>
                    <a:pt x="19487" y="1173"/>
                    <a:pt x="20460" y="1971"/>
                    <a:pt x="20460" y="1971"/>
                  </a:cubicBezTo>
                  <a:cubicBezTo>
                    <a:pt x="20946" y="2750"/>
                    <a:pt x="21432" y="3528"/>
                    <a:pt x="19487" y="4726"/>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4" name="AutoShape 62"/>
            <p:cNvSpPr>
              <a:spLocks/>
            </p:cNvSpPr>
            <p:nvPr/>
          </p:nvSpPr>
          <p:spPr bwMode="auto">
            <a:xfrm>
              <a:off x="2298700" y="4173538"/>
              <a:ext cx="219075"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93"/>
                  </a:moveTo>
                  <a:cubicBezTo>
                    <a:pt x="8399" y="0"/>
                    <a:pt x="8399" y="0"/>
                    <a:pt x="8399" y="0"/>
                  </a:cubicBezTo>
                  <a:cubicBezTo>
                    <a:pt x="9070" y="0"/>
                    <a:pt x="10447" y="619"/>
                    <a:pt x="11188" y="937"/>
                  </a:cubicBezTo>
                  <a:lnTo>
                    <a:pt x="11858" y="1238"/>
                  </a:lnTo>
                  <a:cubicBezTo>
                    <a:pt x="11858" y="1556"/>
                    <a:pt x="11858" y="1556"/>
                    <a:pt x="11858" y="1556"/>
                  </a:cubicBezTo>
                  <a:cubicBezTo>
                    <a:pt x="13235" y="1874"/>
                    <a:pt x="13941" y="2191"/>
                    <a:pt x="13941" y="2191"/>
                  </a:cubicBezTo>
                  <a:cubicBezTo>
                    <a:pt x="13941" y="2811"/>
                    <a:pt x="14647" y="3128"/>
                    <a:pt x="15352" y="3748"/>
                  </a:cubicBezTo>
                  <a:cubicBezTo>
                    <a:pt x="18105" y="6257"/>
                    <a:pt x="20894" y="10641"/>
                    <a:pt x="21600" y="18471"/>
                  </a:cubicBezTo>
                  <a:cubicBezTo>
                    <a:pt x="21600" y="19090"/>
                    <a:pt x="20894" y="20027"/>
                    <a:pt x="20894" y="20662"/>
                  </a:cubicBezTo>
                  <a:cubicBezTo>
                    <a:pt x="20223" y="20980"/>
                    <a:pt x="20223" y="20980"/>
                    <a:pt x="19517" y="21282"/>
                  </a:cubicBezTo>
                  <a:cubicBezTo>
                    <a:pt x="19517" y="21282"/>
                    <a:pt x="19517" y="21282"/>
                    <a:pt x="18811" y="21282"/>
                  </a:cubicBezTo>
                  <a:cubicBezTo>
                    <a:pt x="18811" y="21282"/>
                    <a:pt x="16729" y="21600"/>
                    <a:pt x="14647" y="21600"/>
                  </a:cubicBezTo>
                  <a:cubicBezTo>
                    <a:pt x="13941" y="21600"/>
                    <a:pt x="13235" y="21600"/>
                    <a:pt x="12564" y="21282"/>
                  </a:cubicBezTo>
                  <a:cubicBezTo>
                    <a:pt x="11858" y="21282"/>
                    <a:pt x="11188" y="20980"/>
                    <a:pt x="11188" y="20980"/>
                  </a:cubicBezTo>
                  <a:cubicBezTo>
                    <a:pt x="10447" y="20662"/>
                    <a:pt x="10447" y="20662"/>
                    <a:pt x="10447" y="20345"/>
                  </a:cubicBezTo>
                  <a:cubicBezTo>
                    <a:pt x="9776" y="20027"/>
                    <a:pt x="9776" y="19408"/>
                    <a:pt x="9776" y="18772"/>
                  </a:cubicBezTo>
                  <a:cubicBezTo>
                    <a:pt x="9776" y="18471"/>
                    <a:pt x="9776" y="18471"/>
                    <a:pt x="9776" y="18153"/>
                  </a:cubicBezTo>
                  <a:cubicBezTo>
                    <a:pt x="9776" y="17835"/>
                    <a:pt x="9776" y="17835"/>
                    <a:pt x="9776" y="17835"/>
                  </a:cubicBezTo>
                  <a:cubicBezTo>
                    <a:pt x="9776" y="15961"/>
                    <a:pt x="9776" y="11260"/>
                    <a:pt x="7658" y="8449"/>
                  </a:cubicBezTo>
                  <a:cubicBezTo>
                    <a:pt x="6282" y="6877"/>
                    <a:pt x="4199" y="4685"/>
                    <a:pt x="741" y="3128"/>
                  </a:cubicBezTo>
                  <a:cubicBezTo>
                    <a:pt x="741" y="2811"/>
                    <a:pt x="0" y="2811"/>
                    <a:pt x="0" y="2493"/>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5" name="AutoShape 64"/>
            <p:cNvSpPr>
              <a:spLocks/>
            </p:cNvSpPr>
            <p:nvPr/>
          </p:nvSpPr>
          <p:spPr bwMode="auto">
            <a:xfrm>
              <a:off x="2079625" y="4165600"/>
              <a:ext cx="219075" cy="495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770"/>
                  </a:moveTo>
                  <a:cubicBezTo>
                    <a:pt x="13235" y="0"/>
                    <a:pt x="13235" y="0"/>
                    <a:pt x="13235" y="0"/>
                  </a:cubicBezTo>
                  <a:cubicBezTo>
                    <a:pt x="12564" y="313"/>
                    <a:pt x="11152" y="923"/>
                    <a:pt x="10447" y="1236"/>
                  </a:cubicBezTo>
                  <a:cubicBezTo>
                    <a:pt x="9776" y="1236"/>
                    <a:pt x="9776" y="1533"/>
                    <a:pt x="9776" y="1533"/>
                  </a:cubicBezTo>
                  <a:cubicBezTo>
                    <a:pt x="9070" y="1533"/>
                    <a:pt x="9070" y="1533"/>
                    <a:pt x="9070" y="1533"/>
                  </a:cubicBezTo>
                  <a:cubicBezTo>
                    <a:pt x="8364" y="2160"/>
                    <a:pt x="7658" y="2473"/>
                    <a:pt x="7658" y="2473"/>
                  </a:cubicBezTo>
                  <a:cubicBezTo>
                    <a:pt x="6988" y="2770"/>
                    <a:pt x="6282" y="3396"/>
                    <a:pt x="6282" y="3709"/>
                  </a:cubicBezTo>
                  <a:cubicBezTo>
                    <a:pt x="2788" y="6480"/>
                    <a:pt x="705" y="10800"/>
                    <a:pt x="0" y="18516"/>
                  </a:cubicBezTo>
                  <a:cubicBezTo>
                    <a:pt x="0" y="19126"/>
                    <a:pt x="0" y="20050"/>
                    <a:pt x="705" y="20676"/>
                  </a:cubicBezTo>
                  <a:cubicBezTo>
                    <a:pt x="1411" y="20676"/>
                    <a:pt x="1411" y="20989"/>
                    <a:pt x="2117" y="20989"/>
                  </a:cubicBezTo>
                  <a:cubicBezTo>
                    <a:pt x="2117" y="20989"/>
                    <a:pt x="2117" y="21286"/>
                    <a:pt x="2788" y="21286"/>
                  </a:cubicBezTo>
                  <a:cubicBezTo>
                    <a:pt x="2788" y="21286"/>
                    <a:pt x="4199" y="21599"/>
                    <a:pt x="6988" y="21599"/>
                  </a:cubicBezTo>
                  <a:cubicBezTo>
                    <a:pt x="7658" y="21599"/>
                    <a:pt x="8364" y="21286"/>
                    <a:pt x="9070" y="21286"/>
                  </a:cubicBezTo>
                  <a:cubicBezTo>
                    <a:pt x="9776" y="20989"/>
                    <a:pt x="9776" y="20989"/>
                    <a:pt x="10447" y="20989"/>
                  </a:cubicBezTo>
                  <a:cubicBezTo>
                    <a:pt x="10447" y="20676"/>
                    <a:pt x="11152" y="20363"/>
                    <a:pt x="11152" y="20363"/>
                  </a:cubicBezTo>
                  <a:cubicBezTo>
                    <a:pt x="11152" y="19753"/>
                    <a:pt x="11823" y="19439"/>
                    <a:pt x="11823" y="18516"/>
                  </a:cubicBezTo>
                  <a:lnTo>
                    <a:pt x="11823" y="18203"/>
                  </a:lnTo>
                  <a:cubicBezTo>
                    <a:pt x="11823" y="17890"/>
                    <a:pt x="11823" y="17593"/>
                    <a:pt x="11823" y="17593"/>
                  </a:cubicBezTo>
                  <a:cubicBezTo>
                    <a:pt x="11823" y="16043"/>
                    <a:pt x="11823" y="11113"/>
                    <a:pt x="13941" y="8640"/>
                  </a:cubicBezTo>
                  <a:cubicBezTo>
                    <a:pt x="15352" y="7090"/>
                    <a:pt x="17400" y="4930"/>
                    <a:pt x="20894" y="3083"/>
                  </a:cubicBezTo>
                  <a:cubicBezTo>
                    <a:pt x="20894" y="3083"/>
                    <a:pt x="21600" y="3083"/>
                    <a:pt x="21600" y="2770"/>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6" name="AutoShape 66"/>
            <p:cNvSpPr>
              <a:spLocks/>
            </p:cNvSpPr>
            <p:nvPr/>
          </p:nvSpPr>
          <p:spPr bwMode="auto">
            <a:xfrm>
              <a:off x="2162394" y="3464202"/>
              <a:ext cx="249751" cy="2497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1053"/>
                  </a:moveTo>
                  <a:cubicBezTo>
                    <a:pt x="21599" y="16847"/>
                    <a:pt x="16847" y="21599"/>
                    <a:pt x="11053" y="21599"/>
                  </a:cubicBezTo>
                  <a:cubicBezTo>
                    <a:pt x="5259" y="21599"/>
                    <a:pt x="0" y="16847"/>
                    <a:pt x="0" y="11053"/>
                  </a:cubicBezTo>
                  <a:cubicBezTo>
                    <a:pt x="0" y="5259"/>
                    <a:pt x="5259" y="0"/>
                    <a:pt x="11053" y="0"/>
                  </a:cubicBezTo>
                  <a:cubicBezTo>
                    <a:pt x="16847" y="0"/>
                    <a:pt x="21599" y="5259"/>
                    <a:pt x="21599" y="11053"/>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7" name="AutoShape 60"/>
            <p:cNvSpPr>
              <a:spLocks/>
            </p:cNvSpPr>
            <p:nvPr/>
          </p:nvSpPr>
          <p:spPr bwMode="auto">
            <a:xfrm flipH="1">
              <a:off x="2245368" y="3740150"/>
              <a:ext cx="309562" cy="377825"/>
            </a:xfrm>
            <a:custGeom>
              <a:avLst/>
              <a:gdLst>
                <a:gd name="T0" fmla="+- 0 10614 167"/>
                <a:gd name="T1" fmla="*/ T0 w 20895"/>
                <a:gd name="T2" fmla="+- 0 10851 384"/>
                <a:gd name="T3" fmla="*/ 10851 h 20935"/>
                <a:gd name="T4" fmla="+- 0 10614 167"/>
                <a:gd name="T5" fmla="*/ T4 w 20895"/>
                <a:gd name="T6" fmla="+- 0 10851 384"/>
                <a:gd name="T7" fmla="*/ 10851 h 20935"/>
                <a:gd name="T8" fmla="+- 0 10614 167"/>
                <a:gd name="T9" fmla="*/ T8 w 20895"/>
                <a:gd name="T10" fmla="+- 0 10851 384"/>
                <a:gd name="T11" fmla="*/ 10851 h 20935"/>
                <a:gd name="T12" fmla="+- 0 10614 167"/>
                <a:gd name="T13" fmla="*/ T12 w 20895"/>
                <a:gd name="T14" fmla="+- 0 10851 384"/>
                <a:gd name="T15" fmla="*/ 10851 h 20935"/>
              </a:gdLst>
              <a:ahLst/>
              <a:cxnLst>
                <a:cxn ang="0">
                  <a:pos x="T1" y="T3"/>
                </a:cxn>
                <a:cxn ang="0">
                  <a:pos x="T5" y="T7"/>
                </a:cxn>
                <a:cxn ang="0">
                  <a:pos x="T9" y="T11"/>
                </a:cxn>
                <a:cxn ang="0">
                  <a:pos x="T13" y="T15"/>
                </a:cxn>
              </a:cxnLst>
              <a:rect l="0" t="0" r="r" b="b"/>
              <a:pathLst>
                <a:path w="20895" h="20935">
                  <a:moveTo>
                    <a:pt x="19487" y="4726"/>
                  </a:moveTo>
                  <a:cubicBezTo>
                    <a:pt x="19487" y="4726"/>
                    <a:pt x="18538" y="5105"/>
                    <a:pt x="17589" y="5105"/>
                  </a:cubicBezTo>
                  <a:cubicBezTo>
                    <a:pt x="17589" y="5105"/>
                    <a:pt x="17103" y="5105"/>
                    <a:pt x="16616" y="4726"/>
                  </a:cubicBezTo>
                  <a:cubicBezTo>
                    <a:pt x="14719" y="4726"/>
                    <a:pt x="11849" y="4327"/>
                    <a:pt x="8954" y="6682"/>
                  </a:cubicBezTo>
                  <a:cubicBezTo>
                    <a:pt x="8954" y="6682"/>
                    <a:pt x="8468" y="6682"/>
                    <a:pt x="8468" y="7082"/>
                  </a:cubicBezTo>
                  <a:cubicBezTo>
                    <a:pt x="8005" y="7481"/>
                    <a:pt x="7519" y="7840"/>
                    <a:pt x="7033" y="8240"/>
                  </a:cubicBezTo>
                  <a:cubicBezTo>
                    <a:pt x="7033" y="8639"/>
                    <a:pt x="6546" y="9038"/>
                    <a:pt x="6546" y="9038"/>
                  </a:cubicBezTo>
                  <a:cubicBezTo>
                    <a:pt x="5597" y="10615"/>
                    <a:pt x="5597" y="13749"/>
                    <a:pt x="6084" y="15326"/>
                  </a:cubicBezTo>
                  <a:cubicBezTo>
                    <a:pt x="6546" y="17303"/>
                    <a:pt x="6084" y="19259"/>
                    <a:pt x="6084" y="19259"/>
                  </a:cubicBezTo>
                  <a:cubicBezTo>
                    <a:pt x="5597" y="20437"/>
                    <a:pt x="4649" y="20836"/>
                    <a:pt x="4649" y="20836"/>
                  </a:cubicBezTo>
                  <a:cubicBezTo>
                    <a:pt x="3189" y="21215"/>
                    <a:pt x="2241" y="20437"/>
                    <a:pt x="1754" y="19658"/>
                  </a:cubicBezTo>
                  <a:cubicBezTo>
                    <a:pt x="805" y="18860"/>
                    <a:pt x="805" y="18081"/>
                    <a:pt x="805" y="18081"/>
                  </a:cubicBezTo>
                  <a:cubicBezTo>
                    <a:pt x="-167" y="15726"/>
                    <a:pt x="-167" y="11773"/>
                    <a:pt x="319" y="10196"/>
                  </a:cubicBezTo>
                  <a:lnTo>
                    <a:pt x="319" y="9817"/>
                  </a:lnTo>
                  <a:cubicBezTo>
                    <a:pt x="319" y="9817"/>
                    <a:pt x="319" y="9038"/>
                    <a:pt x="805" y="7840"/>
                  </a:cubicBezTo>
                  <a:cubicBezTo>
                    <a:pt x="1754" y="5505"/>
                    <a:pt x="4162" y="1971"/>
                    <a:pt x="10389" y="394"/>
                  </a:cubicBezTo>
                  <a:cubicBezTo>
                    <a:pt x="10389" y="394"/>
                    <a:pt x="10389" y="394"/>
                    <a:pt x="10876" y="394"/>
                  </a:cubicBezTo>
                  <a:cubicBezTo>
                    <a:pt x="12797" y="-5"/>
                    <a:pt x="15668" y="-384"/>
                    <a:pt x="18076" y="773"/>
                  </a:cubicBezTo>
                  <a:cubicBezTo>
                    <a:pt x="18076" y="773"/>
                    <a:pt x="18538" y="773"/>
                    <a:pt x="19024" y="773"/>
                  </a:cubicBezTo>
                  <a:cubicBezTo>
                    <a:pt x="19487" y="1173"/>
                    <a:pt x="20460" y="1971"/>
                    <a:pt x="20460" y="1971"/>
                  </a:cubicBezTo>
                  <a:cubicBezTo>
                    <a:pt x="20946" y="2750"/>
                    <a:pt x="21432" y="3528"/>
                    <a:pt x="19487" y="4726"/>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8" name="AutoShape 68"/>
            <p:cNvSpPr>
              <a:spLocks/>
            </p:cNvSpPr>
            <p:nvPr/>
          </p:nvSpPr>
          <p:spPr bwMode="auto">
            <a:xfrm>
              <a:off x="2102408" y="3869339"/>
              <a:ext cx="388937" cy="254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0"/>
                  </a:lnTo>
                  <a:lnTo>
                    <a:pt x="21600" y="21600"/>
                  </a:lnTo>
                </a:path>
              </a:pathLst>
            </a:custGeom>
            <a:solidFill>
              <a:srgbClr val="AAAAAA"/>
            </a:solidFill>
            <a:ln w="3175" cap="flat" cmpd="sng">
              <a:solidFill>
                <a:schemeClr val="tx2"/>
              </a:solid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9" name="AutoShape 57"/>
            <p:cNvSpPr>
              <a:spLocks/>
            </p:cNvSpPr>
            <p:nvPr/>
          </p:nvSpPr>
          <p:spPr bwMode="auto">
            <a:xfrm>
              <a:off x="2924175" y="3327400"/>
              <a:ext cx="604838" cy="133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92" y="4831"/>
                  </a:moveTo>
                  <a:cubicBezTo>
                    <a:pt x="14992" y="8159"/>
                    <a:pt x="14992" y="8159"/>
                    <a:pt x="14992" y="8159"/>
                  </a:cubicBezTo>
                  <a:cubicBezTo>
                    <a:pt x="14490" y="8159"/>
                    <a:pt x="14490" y="8276"/>
                    <a:pt x="14490" y="8509"/>
                  </a:cubicBezTo>
                  <a:cubicBezTo>
                    <a:pt x="14490" y="8620"/>
                    <a:pt x="14734" y="8853"/>
                    <a:pt x="15237" y="8853"/>
                  </a:cubicBezTo>
                  <a:cubicBezTo>
                    <a:pt x="15752" y="8853"/>
                    <a:pt x="16010" y="8620"/>
                    <a:pt x="16010" y="8509"/>
                  </a:cubicBezTo>
                  <a:cubicBezTo>
                    <a:pt x="16010" y="8276"/>
                    <a:pt x="15752" y="8159"/>
                    <a:pt x="15494" y="8159"/>
                  </a:cubicBezTo>
                  <a:cubicBezTo>
                    <a:pt x="15494" y="4831"/>
                    <a:pt x="15494" y="4831"/>
                    <a:pt x="15494" y="4831"/>
                  </a:cubicBezTo>
                  <a:cubicBezTo>
                    <a:pt x="21600" y="4831"/>
                    <a:pt x="21600" y="4831"/>
                    <a:pt x="21600" y="4831"/>
                  </a:cubicBezTo>
                  <a:cubicBezTo>
                    <a:pt x="21600" y="0"/>
                    <a:pt x="21600" y="0"/>
                    <a:pt x="21600" y="0"/>
                  </a:cubicBezTo>
                  <a:cubicBezTo>
                    <a:pt x="0" y="0"/>
                    <a:pt x="0" y="0"/>
                    <a:pt x="0" y="0"/>
                  </a:cubicBezTo>
                  <a:cubicBezTo>
                    <a:pt x="0" y="4831"/>
                    <a:pt x="0" y="4831"/>
                    <a:pt x="0" y="4831"/>
                  </a:cubicBezTo>
                  <a:cubicBezTo>
                    <a:pt x="14992" y="4831"/>
                    <a:pt x="14992" y="4831"/>
                    <a:pt x="14992" y="4831"/>
                  </a:cubicBezTo>
                  <a:close/>
                  <a:moveTo>
                    <a:pt x="9904" y="5175"/>
                  </a:moveTo>
                  <a:cubicBezTo>
                    <a:pt x="11682" y="5175"/>
                    <a:pt x="11682" y="5175"/>
                    <a:pt x="11682" y="5175"/>
                  </a:cubicBezTo>
                  <a:cubicBezTo>
                    <a:pt x="11682" y="20795"/>
                    <a:pt x="11682" y="20795"/>
                    <a:pt x="11682" y="20795"/>
                  </a:cubicBezTo>
                  <a:cubicBezTo>
                    <a:pt x="16010" y="21022"/>
                    <a:pt x="16010" y="21022"/>
                    <a:pt x="16010" y="21022"/>
                  </a:cubicBezTo>
                  <a:cubicBezTo>
                    <a:pt x="16010" y="21599"/>
                    <a:pt x="16010" y="21599"/>
                    <a:pt x="16010" y="21599"/>
                  </a:cubicBezTo>
                  <a:cubicBezTo>
                    <a:pt x="5847" y="21599"/>
                    <a:pt x="5847" y="21599"/>
                    <a:pt x="5847" y="21599"/>
                  </a:cubicBezTo>
                  <a:cubicBezTo>
                    <a:pt x="5847" y="21022"/>
                    <a:pt x="5847" y="21022"/>
                    <a:pt x="5847" y="21022"/>
                  </a:cubicBezTo>
                  <a:cubicBezTo>
                    <a:pt x="9904" y="20795"/>
                    <a:pt x="9904" y="20795"/>
                    <a:pt x="9904" y="20795"/>
                  </a:cubicBezTo>
                  <a:lnTo>
                    <a:pt x="9904" y="5175"/>
                  </a:lnTo>
                  <a:close/>
                </a:path>
              </a:pathLst>
            </a:custGeom>
            <a:solidFill>
              <a:schemeClr val="tx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sp>
        <p:nvSpPr>
          <p:cNvPr id="149" name="TextBox 148"/>
          <p:cNvSpPr txBox="1"/>
          <p:nvPr/>
        </p:nvSpPr>
        <p:spPr>
          <a:xfrm>
            <a:off x="5867583" y="2198537"/>
            <a:ext cx="577401"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Today</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12%</a:t>
            </a:r>
          </a:p>
        </p:txBody>
      </p:sp>
      <p:sp>
        <p:nvSpPr>
          <p:cNvPr id="150" name="TextBox 149"/>
          <p:cNvSpPr txBox="1"/>
          <p:nvPr/>
        </p:nvSpPr>
        <p:spPr>
          <a:xfrm>
            <a:off x="7513182" y="2203370"/>
            <a:ext cx="591829"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Future</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14%</a:t>
            </a:r>
          </a:p>
        </p:txBody>
      </p:sp>
      <p:grpSp>
        <p:nvGrpSpPr>
          <p:cNvPr id="142" name="Group 141"/>
          <p:cNvGrpSpPr>
            <a:grpSpLocks/>
          </p:cNvGrpSpPr>
          <p:nvPr/>
        </p:nvGrpSpPr>
        <p:grpSpPr>
          <a:xfrm>
            <a:off x="9127536" y="2116874"/>
            <a:ext cx="365760" cy="457200"/>
            <a:chOff x="1817234" y="3331710"/>
            <a:chExt cx="1009650" cy="1303337"/>
          </a:xfrm>
          <a:solidFill>
            <a:schemeClr val="tx1"/>
          </a:solidFill>
        </p:grpSpPr>
        <p:sp>
          <p:nvSpPr>
            <p:cNvPr id="145" name="AutoShape 96"/>
            <p:cNvSpPr>
              <a:spLocks/>
            </p:cNvSpPr>
            <p:nvPr/>
          </p:nvSpPr>
          <p:spPr bwMode="auto">
            <a:xfrm>
              <a:off x="2561771" y="3331710"/>
              <a:ext cx="254000" cy="255587"/>
            </a:xfrm>
            <a:custGeom>
              <a:avLst/>
              <a:gdLst>
                <a:gd name="T0" fmla="+- 0 10800 886"/>
                <a:gd name="T1" fmla="*/ T0 w 19828"/>
                <a:gd name="T2" fmla="+- 0 10987 1238"/>
                <a:gd name="T3" fmla="*/ 10987 h 19498"/>
                <a:gd name="T4" fmla="+- 0 10800 886"/>
                <a:gd name="T5" fmla="*/ T4 w 19828"/>
                <a:gd name="T6" fmla="+- 0 10987 1238"/>
                <a:gd name="T7" fmla="*/ 10987 h 19498"/>
                <a:gd name="T8" fmla="+- 0 10800 886"/>
                <a:gd name="T9" fmla="*/ T8 w 19828"/>
                <a:gd name="T10" fmla="+- 0 10987 1238"/>
                <a:gd name="T11" fmla="*/ 10987 h 19498"/>
                <a:gd name="T12" fmla="+- 0 10800 886"/>
                <a:gd name="T13" fmla="*/ T12 w 19828"/>
                <a:gd name="T14" fmla="+- 0 10987 1238"/>
                <a:gd name="T15" fmla="*/ 10987 h 19498"/>
              </a:gdLst>
              <a:ahLst/>
              <a:cxnLst>
                <a:cxn ang="0">
                  <a:pos x="T1" y="T3"/>
                </a:cxn>
                <a:cxn ang="0">
                  <a:pos x="T5" y="T7"/>
                </a:cxn>
                <a:cxn ang="0">
                  <a:pos x="T9" y="T11"/>
                </a:cxn>
                <a:cxn ang="0">
                  <a:pos x="T13" y="T15"/>
                </a:cxn>
              </a:cxnLst>
              <a:rect l="0" t="0" r="r" b="b"/>
              <a:pathLst>
                <a:path w="19828" h="19498">
                  <a:moveTo>
                    <a:pt x="7428" y="19292"/>
                  </a:moveTo>
                  <a:cubicBezTo>
                    <a:pt x="12961" y="20361"/>
                    <a:pt x="18495" y="17154"/>
                    <a:pt x="19618" y="11727"/>
                  </a:cubicBezTo>
                  <a:cubicBezTo>
                    <a:pt x="20713" y="6875"/>
                    <a:pt x="17399" y="1475"/>
                    <a:pt x="12399" y="379"/>
                  </a:cubicBezTo>
                  <a:cubicBezTo>
                    <a:pt x="6866" y="-1238"/>
                    <a:pt x="1304" y="2544"/>
                    <a:pt x="209" y="7396"/>
                  </a:cubicBezTo>
                  <a:cubicBezTo>
                    <a:pt x="-886" y="12823"/>
                    <a:pt x="2428" y="18223"/>
                    <a:pt x="7428" y="19292"/>
                  </a:cubicBez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46" name="AutoShape 97"/>
            <p:cNvSpPr>
              <a:spLocks/>
            </p:cNvSpPr>
            <p:nvPr/>
          </p:nvSpPr>
          <p:spPr bwMode="auto">
            <a:xfrm>
              <a:off x="1817234" y="3588885"/>
              <a:ext cx="995362" cy="1046162"/>
            </a:xfrm>
            <a:custGeom>
              <a:avLst/>
              <a:gdLst>
                <a:gd name="T0" fmla="+- 0 10857 115"/>
                <a:gd name="T1" fmla="*/ T0 w 21485"/>
                <a:gd name="T2" fmla="+- 0 10846 92"/>
                <a:gd name="T3" fmla="*/ 10846 h 21508"/>
                <a:gd name="T4" fmla="+- 0 10857 115"/>
                <a:gd name="T5" fmla="*/ T4 w 21485"/>
                <a:gd name="T6" fmla="+- 0 10846 92"/>
                <a:gd name="T7" fmla="*/ 10846 h 21508"/>
                <a:gd name="T8" fmla="+- 0 10857 115"/>
                <a:gd name="T9" fmla="*/ T8 w 21485"/>
                <a:gd name="T10" fmla="+- 0 10846 92"/>
                <a:gd name="T11" fmla="*/ 10846 h 21508"/>
                <a:gd name="T12" fmla="+- 0 10857 115"/>
                <a:gd name="T13" fmla="*/ T12 w 21485"/>
                <a:gd name="T14" fmla="+- 0 10846 92"/>
                <a:gd name="T15" fmla="*/ 10846 h 21508"/>
              </a:gdLst>
              <a:ahLst/>
              <a:cxnLst>
                <a:cxn ang="0">
                  <a:pos x="T1" y="T3"/>
                </a:cxn>
                <a:cxn ang="0">
                  <a:pos x="T5" y="T7"/>
                </a:cxn>
                <a:cxn ang="0">
                  <a:pos x="T9" y="T11"/>
                </a:cxn>
                <a:cxn ang="0">
                  <a:pos x="T13" y="T15"/>
                </a:cxn>
              </a:cxnLst>
              <a:rect l="0" t="0" r="r" b="b"/>
              <a:pathLst>
                <a:path w="21485" h="21508">
                  <a:moveTo>
                    <a:pt x="17648" y="7490"/>
                  </a:moveTo>
                  <a:cubicBezTo>
                    <a:pt x="16731" y="6920"/>
                    <a:pt x="16273" y="6187"/>
                    <a:pt x="15970" y="5602"/>
                  </a:cubicBezTo>
                  <a:cubicBezTo>
                    <a:pt x="15504" y="4728"/>
                    <a:pt x="15201" y="3558"/>
                    <a:pt x="15201" y="2388"/>
                  </a:cubicBezTo>
                  <a:cubicBezTo>
                    <a:pt x="15201" y="2099"/>
                    <a:pt x="15201" y="1951"/>
                    <a:pt x="15201" y="1951"/>
                  </a:cubicBezTo>
                  <a:cubicBezTo>
                    <a:pt x="15201" y="1366"/>
                    <a:pt x="15815" y="937"/>
                    <a:pt x="16420" y="937"/>
                  </a:cubicBezTo>
                  <a:cubicBezTo>
                    <a:pt x="16420" y="937"/>
                    <a:pt x="16420" y="937"/>
                    <a:pt x="16584" y="937"/>
                  </a:cubicBezTo>
                  <a:cubicBezTo>
                    <a:pt x="17197" y="937"/>
                    <a:pt x="17648" y="1514"/>
                    <a:pt x="17648" y="2247"/>
                  </a:cubicBezTo>
                  <a:lnTo>
                    <a:pt x="17648" y="2388"/>
                  </a:lnTo>
                  <a:cubicBezTo>
                    <a:pt x="17648" y="2684"/>
                    <a:pt x="17648" y="3558"/>
                    <a:pt x="18114" y="4439"/>
                  </a:cubicBezTo>
                  <a:cubicBezTo>
                    <a:pt x="18261" y="3854"/>
                    <a:pt x="18261" y="3410"/>
                    <a:pt x="18417" y="2832"/>
                  </a:cubicBezTo>
                  <a:cubicBezTo>
                    <a:pt x="18719" y="1662"/>
                    <a:pt x="18261" y="352"/>
                    <a:pt x="17345" y="56"/>
                  </a:cubicBezTo>
                  <a:cubicBezTo>
                    <a:pt x="16731" y="-92"/>
                    <a:pt x="15970" y="56"/>
                    <a:pt x="15201" y="492"/>
                  </a:cubicBezTo>
                  <a:cubicBezTo>
                    <a:pt x="14743" y="781"/>
                    <a:pt x="14129" y="1077"/>
                    <a:pt x="13360" y="1662"/>
                  </a:cubicBezTo>
                  <a:cubicBezTo>
                    <a:pt x="11985" y="2832"/>
                    <a:pt x="10455" y="4869"/>
                    <a:pt x="9842" y="7786"/>
                  </a:cubicBezTo>
                  <a:cubicBezTo>
                    <a:pt x="9842" y="8075"/>
                    <a:pt x="9997" y="8364"/>
                    <a:pt x="10145" y="8519"/>
                  </a:cubicBezTo>
                  <a:cubicBezTo>
                    <a:pt x="8770" y="11578"/>
                    <a:pt x="8770" y="11578"/>
                    <a:pt x="8770" y="11578"/>
                  </a:cubicBezTo>
                  <a:cubicBezTo>
                    <a:pt x="4483" y="9830"/>
                    <a:pt x="4483" y="9830"/>
                    <a:pt x="4483" y="9830"/>
                  </a:cubicBezTo>
                  <a:cubicBezTo>
                    <a:pt x="4017" y="9534"/>
                    <a:pt x="3411" y="9830"/>
                    <a:pt x="3255" y="10267"/>
                  </a:cubicBezTo>
                  <a:cubicBezTo>
                    <a:pt x="40" y="17420"/>
                    <a:pt x="40" y="17420"/>
                    <a:pt x="40" y="17420"/>
                  </a:cubicBezTo>
                  <a:cubicBezTo>
                    <a:pt x="-115" y="17857"/>
                    <a:pt x="195" y="18442"/>
                    <a:pt x="653" y="18590"/>
                  </a:cubicBezTo>
                  <a:cubicBezTo>
                    <a:pt x="5244" y="20486"/>
                    <a:pt x="5244" y="20486"/>
                    <a:pt x="5244" y="20486"/>
                  </a:cubicBezTo>
                  <a:cubicBezTo>
                    <a:pt x="5399" y="21071"/>
                    <a:pt x="5857" y="21507"/>
                    <a:pt x="6626" y="21507"/>
                  </a:cubicBezTo>
                  <a:cubicBezTo>
                    <a:pt x="7395" y="21507"/>
                    <a:pt x="8001" y="20923"/>
                    <a:pt x="8001" y="20049"/>
                  </a:cubicBezTo>
                  <a:cubicBezTo>
                    <a:pt x="8001" y="19753"/>
                    <a:pt x="8001" y="19464"/>
                    <a:pt x="7846" y="19316"/>
                  </a:cubicBezTo>
                  <a:cubicBezTo>
                    <a:pt x="10455" y="13184"/>
                    <a:pt x="10455" y="13184"/>
                    <a:pt x="10455" y="13184"/>
                  </a:cubicBezTo>
                  <a:cubicBezTo>
                    <a:pt x="10611" y="12748"/>
                    <a:pt x="10455" y="12163"/>
                    <a:pt x="9997" y="12014"/>
                  </a:cubicBezTo>
                  <a:cubicBezTo>
                    <a:pt x="9531" y="11726"/>
                    <a:pt x="9531" y="11726"/>
                    <a:pt x="9531" y="11726"/>
                  </a:cubicBezTo>
                  <a:cubicBezTo>
                    <a:pt x="10914" y="8808"/>
                    <a:pt x="10914" y="8808"/>
                    <a:pt x="10914" y="8808"/>
                  </a:cubicBezTo>
                  <a:cubicBezTo>
                    <a:pt x="11372" y="8808"/>
                    <a:pt x="11830" y="8519"/>
                    <a:pt x="11830" y="8075"/>
                  </a:cubicBezTo>
                  <a:cubicBezTo>
                    <a:pt x="12133" y="6476"/>
                    <a:pt x="12747" y="5313"/>
                    <a:pt x="13360" y="4439"/>
                  </a:cubicBezTo>
                  <a:cubicBezTo>
                    <a:pt x="13213" y="5750"/>
                    <a:pt x="13213" y="6920"/>
                    <a:pt x="13360" y="8519"/>
                  </a:cubicBezTo>
                  <a:cubicBezTo>
                    <a:pt x="13516" y="9534"/>
                    <a:pt x="13974" y="9971"/>
                    <a:pt x="14587" y="10267"/>
                  </a:cubicBezTo>
                  <a:cubicBezTo>
                    <a:pt x="14587" y="10704"/>
                    <a:pt x="14743" y="11437"/>
                    <a:pt x="14743" y="12014"/>
                  </a:cubicBezTo>
                  <a:cubicBezTo>
                    <a:pt x="14743" y="13036"/>
                    <a:pt x="14587" y="14206"/>
                    <a:pt x="13974" y="15376"/>
                  </a:cubicBezTo>
                  <a:cubicBezTo>
                    <a:pt x="13516" y="16539"/>
                    <a:pt x="12747" y="17709"/>
                    <a:pt x="11372" y="18731"/>
                  </a:cubicBezTo>
                  <a:cubicBezTo>
                    <a:pt x="10758" y="19316"/>
                    <a:pt x="10611" y="20197"/>
                    <a:pt x="11217" y="20782"/>
                  </a:cubicBezTo>
                  <a:cubicBezTo>
                    <a:pt x="11527" y="21211"/>
                    <a:pt x="11830" y="21359"/>
                    <a:pt x="12296" y="21359"/>
                  </a:cubicBezTo>
                  <a:cubicBezTo>
                    <a:pt x="12747" y="21359"/>
                    <a:pt x="13057" y="21211"/>
                    <a:pt x="13360" y="21071"/>
                  </a:cubicBezTo>
                  <a:cubicBezTo>
                    <a:pt x="15046" y="19612"/>
                    <a:pt x="16273" y="18005"/>
                    <a:pt x="16886" y="16398"/>
                  </a:cubicBezTo>
                  <a:cubicBezTo>
                    <a:pt x="17034" y="15961"/>
                    <a:pt x="17345" y="15376"/>
                    <a:pt x="17345" y="14939"/>
                  </a:cubicBezTo>
                  <a:cubicBezTo>
                    <a:pt x="17803" y="16250"/>
                    <a:pt x="18261" y="18005"/>
                    <a:pt x="18417" y="20049"/>
                  </a:cubicBezTo>
                  <a:cubicBezTo>
                    <a:pt x="18417" y="20782"/>
                    <a:pt x="19185" y="21359"/>
                    <a:pt x="20102" y="21359"/>
                  </a:cubicBezTo>
                  <a:cubicBezTo>
                    <a:pt x="20871" y="21359"/>
                    <a:pt x="21485" y="20626"/>
                    <a:pt x="21485" y="19753"/>
                  </a:cubicBezTo>
                  <a:cubicBezTo>
                    <a:pt x="21018" y="14206"/>
                    <a:pt x="19030" y="10556"/>
                    <a:pt x="17803" y="8808"/>
                  </a:cubicBezTo>
                  <a:cubicBezTo>
                    <a:pt x="17648" y="8364"/>
                    <a:pt x="17648" y="7934"/>
                    <a:pt x="17648" y="7490"/>
                  </a:cubicBezTo>
                  <a:close/>
                  <a:moveTo>
                    <a:pt x="6626" y="20782"/>
                  </a:moveTo>
                  <a:cubicBezTo>
                    <a:pt x="6168" y="20782"/>
                    <a:pt x="5857" y="20486"/>
                    <a:pt x="5857" y="20049"/>
                  </a:cubicBezTo>
                  <a:cubicBezTo>
                    <a:pt x="5857" y="19753"/>
                    <a:pt x="6168" y="19464"/>
                    <a:pt x="6626" y="19464"/>
                  </a:cubicBezTo>
                  <a:cubicBezTo>
                    <a:pt x="7084" y="19464"/>
                    <a:pt x="7395" y="19753"/>
                    <a:pt x="7395" y="20049"/>
                  </a:cubicBezTo>
                  <a:cubicBezTo>
                    <a:pt x="7395" y="20486"/>
                    <a:pt x="7084" y="20782"/>
                    <a:pt x="6626" y="20782"/>
                  </a:cubicBezTo>
                  <a:close/>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47" name="AutoShape 98"/>
            <p:cNvSpPr>
              <a:spLocks/>
            </p:cNvSpPr>
            <p:nvPr/>
          </p:nvSpPr>
          <p:spPr bwMode="auto">
            <a:xfrm>
              <a:off x="2528434" y="3641272"/>
              <a:ext cx="298450" cy="361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678" y="3395"/>
                  </a:moveTo>
                  <a:lnTo>
                    <a:pt x="6678" y="2965"/>
                  </a:lnTo>
                  <a:cubicBezTo>
                    <a:pt x="6678" y="1697"/>
                    <a:pt x="5634" y="429"/>
                    <a:pt x="3573" y="0"/>
                  </a:cubicBezTo>
                  <a:cubicBezTo>
                    <a:pt x="2060" y="0"/>
                    <a:pt x="495" y="838"/>
                    <a:pt x="0" y="2536"/>
                  </a:cubicBezTo>
                  <a:cubicBezTo>
                    <a:pt x="0" y="2536"/>
                    <a:pt x="0" y="2965"/>
                    <a:pt x="0" y="3804"/>
                  </a:cubicBezTo>
                  <a:cubicBezTo>
                    <a:pt x="0" y="5931"/>
                    <a:pt x="495" y="9306"/>
                    <a:pt x="2556" y="12702"/>
                  </a:cubicBezTo>
                  <a:cubicBezTo>
                    <a:pt x="5139" y="16527"/>
                    <a:pt x="9756" y="19902"/>
                    <a:pt x="17478" y="21600"/>
                  </a:cubicBezTo>
                  <a:lnTo>
                    <a:pt x="18000" y="21600"/>
                  </a:lnTo>
                  <a:cubicBezTo>
                    <a:pt x="19539" y="21600"/>
                    <a:pt x="21078" y="20740"/>
                    <a:pt x="21600" y="19472"/>
                  </a:cubicBezTo>
                  <a:cubicBezTo>
                    <a:pt x="21600" y="18225"/>
                    <a:pt x="20582" y="16527"/>
                    <a:pt x="19017" y="16097"/>
                  </a:cubicBezTo>
                  <a:cubicBezTo>
                    <a:pt x="12860" y="14829"/>
                    <a:pt x="10278" y="12702"/>
                    <a:pt x="8739" y="10165"/>
                  </a:cubicBezTo>
                  <a:cubicBezTo>
                    <a:pt x="7199" y="8059"/>
                    <a:pt x="6678" y="5093"/>
                    <a:pt x="6678" y="3804"/>
                  </a:cubicBezTo>
                  <a:lnTo>
                    <a:pt x="6678" y="3395"/>
                  </a:ln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sp>
        <p:nvSpPr>
          <p:cNvPr id="143" name="TextBox 142"/>
          <p:cNvSpPr txBox="1"/>
          <p:nvPr/>
        </p:nvSpPr>
        <p:spPr>
          <a:xfrm>
            <a:off x="8436932" y="2200954"/>
            <a:ext cx="577401"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Today</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14%</a:t>
            </a:r>
          </a:p>
        </p:txBody>
      </p:sp>
      <p:sp>
        <p:nvSpPr>
          <p:cNvPr id="144" name="TextBox 143"/>
          <p:cNvSpPr txBox="1"/>
          <p:nvPr/>
        </p:nvSpPr>
        <p:spPr>
          <a:xfrm>
            <a:off x="9684080" y="2205787"/>
            <a:ext cx="591829"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Future</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12%</a:t>
            </a:r>
          </a:p>
        </p:txBody>
      </p:sp>
      <p:grpSp>
        <p:nvGrpSpPr>
          <p:cNvPr id="128" name="Group 127"/>
          <p:cNvGrpSpPr>
            <a:grpSpLocks/>
          </p:cNvGrpSpPr>
          <p:nvPr/>
        </p:nvGrpSpPr>
        <p:grpSpPr>
          <a:xfrm>
            <a:off x="1621248" y="1972042"/>
            <a:ext cx="365760" cy="548640"/>
            <a:chOff x="776731" y="1462877"/>
            <a:chExt cx="907351" cy="1256003"/>
          </a:xfrm>
        </p:grpSpPr>
        <p:sp>
          <p:nvSpPr>
            <p:cNvPr id="129" name="AutoShape 104"/>
            <p:cNvSpPr>
              <a:spLocks/>
            </p:cNvSpPr>
            <p:nvPr/>
          </p:nvSpPr>
          <p:spPr bwMode="auto">
            <a:xfrm>
              <a:off x="1088833" y="1729915"/>
              <a:ext cx="292795" cy="5951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426"/>
                  </a:moveTo>
                  <a:cubicBezTo>
                    <a:pt x="0" y="19631"/>
                    <a:pt x="3689" y="21599"/>
                    <a:pt x="7912" y="21599"/>
                  </a:cubicBezTo>
                  <a:cubicBezTo>
                    <a:pt x="13713" y="21599"/>
                    <a:pt x="13713" y="21599"/>
                    <a:pt x="13713" y="21599"/>
                  </a:cubicBezTo>
                  <a:cubicBezTo>
                    <a:pt x="18445" y="21599"/>
                    <a:pt x="21600" y="19631"/>
                    <a:pt x="21600" y="17426"/>
                  </a:cubicBezTo>
                  <a:cubicBezTo>
                    <a:pt x="21600" y="4422"/>
                    <a:pt x="21600" y="4422"/>
                    <a:pt x="21600" y="4422"/>
                  </a:cubicBezTo>
                  <a:cubicBezTo>
                    <a:pt x="21600" y="1968"/>
                    <a:pt x="18445" y="0"/>
                    <a:pt x="13713" y="0"/>
                  </a:cubicBezTo>
                  <a:cubicBezTo>
                    <a:pt x="7912" y="0"/>
                    <a:pt x="7912" y="0"/>
                    <a:pt x="7912" y="0"/>
                  </a:cubicBezTo>
                  <a:cubicBezTo>
                    <a:pt x="3689" y="0"/>
                    <a:pt x="0" y="1968"/>
                    <a:pt x="0" y="4422"/>
                  </a:cubicBezTo>
                  <a:lnTo>
                    <a:pt x="0" y="17426"/>
                  </a:lnTo>
                </a:path>
              </a:pathLst>
            </a:custGeom>
            <a:solidFill>
              <a:srgbClr val="EEEEEE"/>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0" name="AutoShape 107"/>
            <p:cNvSpPr>
              <a:spLocks/>
            </p:cNvSpPr>
            <p:nvPr/>
          </p:nvSpPr>
          <p:spPr bwMode="auto">
            <a:xfrm>
              <a:off x="1080788" y="2203955"/>
              <a:ext cx="315317" cy="1287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rgbClr val="EEEEEE"/>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1" name="AutoShape 108"/>
            <p:cNvSpPr>
              <a:spLocks/>
            </p:cNvSpPr>
            <p:nvPr/>
          </p:nvSpPr>
          <p:spPr bwMode="auto">
            <a:xfrm>
              <a:off x="1265806" y="2170636"/>
              <a:ext cx="215575" cy="502813"/>
            </a:xfrm>
            <a:custGeom>
              <a:avLst/>
              <a:gdLst>
                <a:gd name="T0" fmla="*/ 10800 w 21600"/>
                <a:gd name="T1" fmla="*/ 10695 h 21391"/>
                <a:gd name="T2" fmla="*/ 10800 w 21600"/>
                <a:gd name="T3" fmla="*/ 10695 h 21391"/>
                <a:gd name="T4" fmla="*/ 10800 w 21600"/>
                <a:gd name="T5" fmla="*/ 10695 h 21391"/>
                <a:gd name="T6" fmla="*/ 10800 w 21600"/>
                <a:gd name="T7" fmla="*/ 10695 h 21391"/>
              </a:gdLst>
              <a:ahLst/>
              <a:cxnLst>
                <a:cxn ang="0">
                  <a:pos x="T0" y="T1"/>
                </a:cxn>
                <a:cxn ang="0">
                  <a:pos x="T2" y="T3"/>
                </a:cxn>
                <a:cxn ang="0">
                  <a:pos x="T4" y="T5"/>
                </a:cxn>
                <a:cxn ang="0">
                  <a:pos x="T6" y="T7"/>
                </a:cxn>
              </a:cxnLst>
              <a:rect l="0" t="0" r="r" b="b"/>
              <a:pathLst>
                <a:path w="21600" h="21391">
                  <a:moveTo>
                    <a:pt x="0" y="2599"/>
                  </a:moveTo>
                  <a:cubicBezTo>
                    <a:pt x="8610" y="0"/>
                    <a:pt x="8610" y="0"/>
                    <a:pt x="8610" y="0"/>
                  </a:cubicBezTo>
                  <a:cubicBezTo>
                    <a:pt x="9377" y="292"/>
                    <a:pt x="10070" y="584"/>
                    <a:pt x="10800" y="1168"/>
                  </a:cubicBezTo>
                  <a:cubicBezTo>
                    <a:pt x="11493" y="1168"/>
                    <a:pt x="11493" y="1445"/>
                    <a:pt x="12222" y="1445"/>
                  </a:cubicBezTo>
                  <a:cubicBezTo>
                    <a:pt x="12952" y="2015"/>
                    <a:pt x="13682" y="2307"/>
                    <a:pt x="13682" y="2307"/>
                  </a:cubicBezTo>
                  <a:cubicBezTo>
                    <a:pt x="14375" y="2891"/>
                    <a:pt x="15105" y="3169"/>
                    <a:pt x="15835" y="3753"/>
                  </a:cubicBezTo>
                  <a:cubicBezTo>
                    <a:pt x="18717" y="6338"/>
                    <a:pt x="20870" y="10661"/>
                    <a:pt x="21599" y="18430"/>
                  </a:cubicBezTo>
                  <a:cubicBezTo>
                    <a:pt x="21599" y="19015"/>
                    <a:pt x="21599" y="19876"/>
                    <a:pt x="20870" y="20446"/>
                  </a:cubicBezTo>
                  <a:cubicBezTo>
                    <a:pt x="20140" y="20738"/>
                    <a:pt x="20140" y="20738"/>
                    <a:pt x="19410" y="21030"/>
                  </a:cubicBezTo>
                  <a:cubicBezTo>
                    <a:pt x="19410" y="21030"/>
                    <a:pt x="19410" y="21030"/>
                    <a:pt x="18717" y="21030"/>
                  </a:cubicBezTo>
                  <a:cubicBezTo>
                    <a:pt x="18717" y="21030"/>
                    <a:pt x="17258" y="21599"/>
                    <a:pt x="14375" y="21307"/>
                  </a:cubicBezTo>
                  <a:cubicBezTo>
                    <a:pt x="14375" y="21307"/>
                    <a:pt x="12952" y="21307"/>
                    <a:pt x="12222" y="21030"/>
                  </a:cubicBezTo>
                  <a:cubicBezTo>
                    <a:pt x="12222" y="21030"/>
                    <a:pt x="11493" y="20738"/>
                    <a:pt x="10800" y="20738"/>
                  </a:cubicBezTo>
                  <a:cubicBezTo>
                    <a:pt x="10800" y="20446"/>
                    <a:pt x="10800" y="20446"/>
                    <a:pt x="10070" y="20154"/>
                  </a:cubicBezTo>
                  <a:cubicBezTo>
                    <a:pt x="10070" y="19584"/>
                    <a:pt x="10070" y="19292"/>
                    <a:pt x="10070" y="18430"/>
                  </a:cubicBezTo>
                  <a:cubicBezTo>
                    <a:pt x="10070" y="18430"/>
                    <a:pt x="10070" y="18138"/>
                    <a:pt x="10070" y="17861"/>
                  </a:cubicBezTo>
                  <a:lnTo>
                    <a:pt x="10070" y="17569"/>
                  </a:lnTo>
                  <a:cubicBezTo>
                    <a:pt x="10070" y="15845"/>
                    <a:pt x="9377" y="10953"/>
                    <a:pt x="7917" y="8353"/>
                  </a:cubicBezTo>
                  <a:cubicBezTo>
                    <a:pt x="6494" y="6922"/>
                    <a:pt x="4305" y="4907"/>
                    <a:pt x="729" y="3169"/>
                  </a:cubicBezTo>
                  <a:cubicBezTo>
                    <a:pt x="729" y="2891"/>
                    <a:pt x="0" y="2891"/>
                    <a:pt x="0" y="2599"/>
                  </a:cubicBezTo>
                </a:path>
              </a:pathLst>
            </a:custGeom>
            <a:solidFill>
              <a:srgbClr val="EEEEEE"/>
            </a:solidFill>
            <a:ln w="12700" cap="flat" cmpd="sng">
              <a:solidFill>
                <a:srgbClr val="007DB8"/>
              </a:solid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2" name="AutoShape 110"/>
            <p:cNvSpPr>
              <a:spLocks/>
            </p:cNvSpPr>
            <p:nvPr/>
          </p:nvSpPr>
          <p:spPr bwMode="auto">
            <a:xfrm>
              <a:off x="1016306" y="2170633"/>
              <a:ext cx="215575" cy="4997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635"/>
                  </a:moveTo>
                  <a:cubicBezTo>
                    <a:pt x="12989" y="0"/>
                    <a:pt x="12989" y="0"/>
                    <a:pt x="12989" y="0"/>
                  </a:cubicBezTo>
                  <a:cubicBezTo>
                    <a:pt x="12222" y="296"/>
                    <a:pt x="11529" y="592"/>
                    <a:pt x="10800" y="873"/>
                  </a:cubicBezTo>
                  <a:cubicBezTo>
                    <a:pt x="10070" y="1184"/>
                    <a:pt x="10070" y="1184"/>
                    <a:pt x="9377" y="1465"/>
                  </a:cubicBezTo>
                  <a:cubicBezTo>
                    <a:pt x="8647" y="2043"/>
                    <a:pt x="7917" y="2339"/>
                    <a:pt x="7917" y="2339"/>
                  </a:cubicBezTo>
                  <a:cubicBezTo>
                    <a:pt x="7224" y="2635"/>
                    <a:pt x="6494" y="3212"/>
                    <a:pt x="5764" y="3508"/>
                  </a:cubicBezTo>
                  <a:cubicBezTo>
                    <a:pt x="2882" y="6143"/>
                    <a:pt x="729" y="10807"/>
                    <a:pt x="0" y="18387"/>
                  </a:cubicBezTo>
                  <a:cubicBezTo>
                    <a:pt x="0" y="19275"/>
                    <a:pt x="0" y="20149"/>
                    <a:pt x="729" y="20726"/>
                  </a:cubicBezTo>
                  <a:cubicBezTo>
                    <a:pt x="1459" y="20726"/>
                    <a:pt x="1459" y="21022"/>
                    <a:pt x="2189" y="21022"/>
                  </a:cubicBezTo>
                  <a:cubicBezTo>
                    <a:pt x="2189" y="21022"/>
                    <a:pt x="2189" y="21318"/>
                    <a:pt x="2882" y="21318"/>
                  </a:cubicBezTo>
                  <a:cubicBezTo>
                    <a:pt x="2882" y="21318"/>
                    <a:pt x="4341" y="21600"/>
                    <a:pt x="7224" y="21600"/>
                  </a:cubicBezTo>
                  <a:cubicBezTo>
                    <a:pt x="7224" y="21600"/>
                    <a:pt x="8647" y="21318"/>
                    <a:pt x="9377" y="21318"/>
                  </a:cubicBezTo>
                  <a:cubicBezTo>
                    <a:pt x="9377" y="21022"/>
                    <a:pt x="10070" y="21022"/>
                    <a:pt x="10800" y="20726"/>
                  </a:cubicBezTo>
                  <a:cubicBezTo>
                    <a:pt x="10800" y="20726"/>
                    <a:pt x="10800" y="20430"/>
                    <a:pt x="11529" y="20149"/>
                  </a:cubicBezTo>
                  <a:cubicBezTo>
                    <a:pt x="11529" y="19853"/>
                    <a:pt x="11529" y="19275"/>
                    <a:pt x="11529" y="18683"/>
                  </a:cubicBezTo>
                  <a:cubicBezTo>
                    <a:pt x="11529" y="18387"/>
                    <a:pt x="11529" y="18387"/>
                    <a:pt x="11529" y="18106"/>
                  </a:cubicBezTo>
                  <a:cubicBezTo>
                    <a:pt x="11529" y="17810"/>
                    <a:pt x="11529" y="17528"/>
                    <a:pt x="11529" y="17528"/>
                  </a:cubicBezTo>
                  <a:cubicBezTo>
                    <a:pt x="11529" y="16063"/>
                    <a:pt x="12222" y="11103"/>
                    <a:pt x="13682" y="8468"/>
                  </a:cubicBezTo>
                  <a:cubicBezTo>
                    <a:pt x="15105" y="6721"/>
                    <a:pt x="17294" y="4678"/>
                    <a:pt x="20870" y="2931"/>
                  </a:cubicBezTo>
                  <a:lnTo>
                    <a:pt x="21599" y="2635"/>
                  </a:lnTo>
                </a:path>
              </a:pathLst>
            </a:custGeom>
            <a:solidFill>
              <a:srgbClr val="EEEEEE"/>
            </a:solidFill>
            <a:ln w="12700" cap="flat" cmpd="sng">
              <a:solidFill>
                <a:srgbClr val="007DB8"/>
              </a:solid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3" name="AutoShape 112"/>
            <p:cNvSpPr>
              <a:spLocks/>
            </p:cNvSpPr>
            <p:nvPr/>
          </p:nvSpPr>
          <p:spPr bwMode="auto">
            <a:xfrm>
              <a:off x="1215923" y="2305421"/>
              <a:ext cx="51480" cy="331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0"/>
                  </a:lnTo>
                  <a:lnTo>
                    <a:pt x="21600" y="21600"/>
                  </a:lnTo>
                </a:path>
              </a:pathLst>
            </a:custGeom>
            <a:solidFill>
              <a:srgbClr val="EEEEEE"/>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4" name="AutoShape 113"/>
            <p:cNvSpPr>
              <a:spLocks/>
            </p:cNvSpPr>
            <p:nvPr/>
          </p:nvSpPr>
          <p:spPr bwMode="auto">
            <a:xfrm>
              <a:off x="1166053" y="2637097"/>
              <a:ext cx="159267" cy="545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rgbClr val="EEEEEE"/>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5" name="AutoShape 114"/>
            <p:cNvSpPr>
              <a:spLocks/>
            </p:cNvSpPr>
            <p:nvPr/>
          </p:nvSpPr>
          <p:spPr bwMode="auto">
            <a:xfrm>
              <a:off x="776731" y="2149429"/>
              <a:ext cx="51480" cy="56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rgbClr val="FFFFFF"/>
            </a:solidFill>
            <a:ln w="12700" cap="flat" cmpd="sng">
              <a:no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6" name="AutoShape 115"/>
            <p:cNvSpPr>
              <a:spLocks/>
            </p:cNvSpPr>
            <p:nvPr/>
          </p:nvSpPr>
          <p:spPr bwMode="auto">
            <a:xfrm>
              <a:off x="1632592" y="2149429"/>
              <a:ext cx="51480" cy="56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rgbClr val="FFFFFF"/>
            </a:solidFill>
            <a:ln w="12700" cap="flat" cmpd="sng">
              <a:no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7" name="AutoShape 118"/>
            <p:cNvSpPr>
              <a:spLocks/>
            </p:cNvSpPr>
            <p:nvPr/>
          </p:nvSpPr>
          <p:spPr bwMode="auto">
            <a:xfrm>
              <a:off x="1117570" y="1462877"/>
              <a:ext cx="251615" cy="2305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13"/>
                  </a:moveTo>
                  <a:cubicBezTo>
                    <a:pt x="21600" y="16754"/>
                    <a:pt x="16793" y="21599"/>
                    <a:pt x="10800" y="21599"/>
                  </a:cubicBezTo>
                  <a:cubicBezTo>
                    <a:pt x="4806" y="21599"/>
                    <a:pt x="0" y="16754"/>
                    <a:pt x="0" y="10813"/>
                  </a:cubicBezTo>
                  <a:cubicBezTo>
                    <a:pt x="0" y="4873"/>
                    <a:pt x="4806" y="0"/>
                    <a:pt x="10800" y="0"/>
                  </a:cubicBezTo>
                  <a:cubicBezTo>
                    <a:pt x="16793" y="0"/>
                    <a:pt x="21600" y="4873"/>
                    <a:pt x="21600" y="10813"/>
                  </a:cubicBezTo>
                </a:path>
              </a:pathLst>
            </a:custGeom>
            <a:solidFill>
              <a:srgbClr val="EEEEEE"/>
            </a:solidFill>
            <a:ln w="12700" cap="flat" cmpd="sng">
              <a:no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8" name="AutoShape 116"/>
            <p:cNvSpPr>
              <a:spLocks/>
            </p:cNvSpPr>
            <p:nvPr/>
          </p:nvSpPr>
          <p:spPr bwMode="auto">
            <a:xfrm>
              <a:off x="776739" y="2149441"/>
              <a:ext cx="907343" cy="1363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600"/>
                  </a:moveTo>
                  <a:lnTo>
                    <a:pt x="0" y="21600"/>
                  </a:lnTo>
                  <a:lnTo>
                    <a:pt x="0" y="0"/>
                  </a:lnTo>
                  <a:lnTo>
                    <a:pt x="21599" y="0"/>
                  </a:lnTo>
                  <a:lnTo>
                    <a:pt x="21599" y="21600"/>
                  </a:lnTo>
                </a:path>
              </a:pathLst>
            </a:custGeom>
            <a:solidFill>
              <a:srgbClr val="FFFFFF"/>
            </a:solidFill>
            <a:ln w="12700" cap="flat" cmpd="sng">
              <a:no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9" name="AutoShape 60"/>
            <p:cNvSpPr>
              <a:spLocks/>
            </p:cNvSpPr>
            <p:nvPr/>
          </p:nvSpPr>
          <p:spPr bwMode="auto">
            <a:xfrm>
              <a:off x="963923" y="1738054"/>
              <a:ext cx="290276" cy="390391"/>
            </a:xfrm>
            <a:custGeom>
              <a:avLst/>
              <a:gdLst>
                <a:gd name="T0" fmla="+- 0 10614 167"/>
                <a:gd name="T1" fmla="*/ T0 w 20895"/>
                <a:gd name="T2" fmla="+- 0 10851 384"/>
                <a:gd name="T3" fmla="*/ 10851 h 20935"/>
                <a:gd name="T4" fmla="+- 0 10614 167"/>
                <a:gd name="T5" fmla="*/ T4 w 20895"/>
                <a:gd name="T6" fmla="+- 0 10851 384"/>
                <a:gd name="T7" fmla="*/ 10851 h 20935"/>
                <a:gd name="T8" fmla="+- 0 10614 167"/>
                <a:gd name="T9" fmla="*/ T8 w 20895"/>
                <a:gd name="T10" fmla="+- 0 10851 384"/>
                <a:gd name="T11" fmla="*/ 10851 h 20935"/>
                <a:gd name="T12" fmla="+- 0 10614 167"/>
                <a:gd name="T13" fmla="*/ T12 w 20895"/>
                <a:gd name="T14" fmla="+- 0 10851 384"/>
                <a:gd name="T15" fmla="*/ 10851 h 20935"/>
              </a:gdLst>
              <a:ahLst/>
              <a:cxnLst>
                <a:cxn ang="0">
                  <a:pos x="T1" y="T3"/>
                </a:cxn>
                <a:cxn ang="0">
                  <a:pos x="T5" y="T7"/>
                </a:cxn>
                <a:cxn ang="0">
                  <a:pos x="T9" y="T11"/>
                </a:cxn>
                <a:cxn ang="0">
                  <a:pos x="T13" y="T15"/>
                </a:cxn>
              </a:cxnLst>
              <a:rect l="0" t="0" r="r" b="b"/>
              <a:pathLst>
                <a:path w="20895" h="20935">
                  <a:moveTo>
                    <a:pt x="19487" y="4726"/>
                  </a:moveTo>
                  <a:cubicBezTo>
                    <a:pt x="19487" y="4726"/>
                    <a:pt x="18538" y="5105"/>
                    <a:pt x="17589" y="5105"/>
                  </a:cubicBezTo>
                  <a:cubicBezTo>
                    <a:pt x="17589" y="5105"/>
                    <a:pt x="17103" y="5105"/>
                    <a:pt x="16616" y="4726"/>
                  </a:cubicBezTo>
                  <a:cubicBezTo>
                    <a:pt x="14719" y="4726"/>
                    <a:pt x="11849" y="4327"/>
                    <a:pt x="8954" y="6682"/>
                  </a:cubicBezTo>
                  <a:cubicBezTo>
                    <a:pt x="8954" y="6682"/>
                    <a:pt x="8468" y="6682"/>
                    <a:pt x="8468" y="7082"/>
                  </a:cubicBezTo>
                  <a:cubicBezTo>
                    <a:pt x="8005" y="7481"/>
                    <a:pt x="7519" y="7840"/>
                    <a:pt x="7033" y="8240"/>
                  </a:cubicBezTo>
                  <a:cubicBezTo>
                    <a:pt x="7033" y="8639"/>
                    <a:pt x="6546" y="9038"/>
                    <a:pt x="6546" y="9038"/>
                  </a:cubicBezTo>
                  <a:cubicBezTo>
                    <a:pt x="5597" y="10615"/>
                    <a:pt x="5597" y="13749"/>
                    <a:pt x="6084" y="15326"/>
                  </a:cubicBezTo>
                  <a:cubicBezTo>
                    <a:pt x="6546" y="17303"/>
                    <a:pt x="6084" y="19259"/>
                    <a:pt x="6084" y="19259"/>
                  </a:cubicBezTo>
                  <a:cubicBezTo>
                    <a:pt x="5597" y="20437"/>
                    <a:pt x="4649" y="20836"/>
                    <a:pt x="4649" y="20836"/>
                  </a:cubicBezTo>
                  <a:cubicBezTo>
                    <a:pt x="3189" y="21215"/>
                    <a:pt x="2241" y="20437"/>
                    <a:pt x="1754" y="19658"/>
                  </a:cubicBezTo>
                  <a:cubicBezTo>
                    <a:pt x="805" y="18860"/>
                    <a:pt x="805" y="18081"/>
                    <a:pt x="805" y="18081"/>
                  </a:cubicBezTo>
                  <a:cubicBezTo>
                    <a:pt x="-167" y="15726"/>
                    <a:pt x="-167" y="11773"/>
                    <a:pt x="319" y="10196"/>
                  </a:cubicBezTo>
                  <a:lnTo>
                    <a:pt x="319" y="9817"/>
                  </a:lnTo>
                  <a:cubicBezTo>
                    <a:pt x="319" y="9817"/>
                    <a:pt x="319" y="9038"/>
                    <a:pt x="805" y="7840"/>
                  </a:cubicBezTo>
                  <a:cubicBezTo>
                    <a:pt x="1754" y="5505"/>
                    <a:pt x="4162" y="1971"/>
                    <a:pt x="10389" y="394"/>
                  </a:cubicBezTo>
                  <a:cubicBezTo>
                    <a:pt x="10389" y="394"/>
                    <a:pt x="10389" y="394"/>
                    <a:pt x="10876" y="394"/>
                  </a:cubicBezTo>
                  <a:cubicBezTo>
                    <a:pt x="12797" y="-5"/>
                    <a:pt x="15668" y="-384"/>
                    <a:pt x="18076" y="773"/>
                  </a:cubicBezTo>
                  <a:cubicBezTo>
                    <a:pt x="18076" y="773"/>
                    <a:pt x="18538" y="773"/>
                    <a:pt x="19024" y="773"/>
                  </a:cubicBezTo>
                  <a:cubicBezTo>
                    <a:pt x="19487" y="1173"/>
                    <a:pt x="20460" y="1971"/>
                    <a:pt x="20460" y="1971"/>
                  </a:cubicBezTo>
                  <a:cubicBezTo>
                    <a:pt x="20946" y="2750"/>
                    <a:pt x="21432" y="3528"/>
                    <a:pt x="19487" y="4726"/>
                  </a:cubicBezTo>
                </a:path>
              </a:pathLst>
            </a:custGeom>
            <a:solidFill>
              <a:srgbClr val="EEEEEE"/>
            </a:solidFill>
            <a:ln w="12700" cap="flat" cmpd="sng">
              <a:noFill/>
              <a:prstDash val="solid"/>
              <a:miter lim="0"/>
              <a:headEnd/>
              <a:tailEnd/>
            </a:ln>
            <a:effec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40" name="AutoShape 60"/>
            <p:cNvSpPr>
              <a:spLocks/>
            </p:cNvSpPr>
            <p:nvPr/>
          </p:nvSpPr>
          <p:spPr bwMode="auto">
            <a:xfrm flipH="1">
              <a:off x="1244035" y="1738207"/>
              <a:ext cx="263887" cy="390391"/>
            </a:xfrm>
            <a:custGeom>
              <a:avLst/>
              <a:gdLst>
                <a:gd name="T0" fmla="+- 0 10614 167"/>
                <a:gd name="T1" fmla="*/ T0 w 20895"/>
                <a:gd name="T2" fmla="+- 0 10851 384"/>
                <a:gd name="T3" fmla="*/ 10851 h 20935"/>
                <a:gd name="T4" fmla="+- 0 10614 167"/>
                <a:gd name="T5" fmla="*/ T4 w 20895"/>
                <a:gd name="T6" fmla="+- 0 10851 384"/>
                <a:gd name="T7" fmla="*/ 10851 h 20935"/>
                <a:gd name="T8" fmla="+- 0 10614 167"/>
                <a:gd name="T9" fmla="*/ T8 w 20895"/>
                <a:gd name="T10" fmla="+- 0 10851 384"/>
                <a:gd name="T11" fmla="*/ 10851 h 20935"/>
                <a:gd name="T12" fmla="+- 0 10614 167"/>
                <a:gd name="T13" fmla="*/ T12 w 20895"/>
                <a:gd name="T14" fmla="+- 0 10851 384"/>
                <a:gd name="T15" fmla="*/ 10851 h 20935"/>
              </a:gdLst>
              <a:ahLst/>
              <a:cxnLst>
                <a:cxn ang="0">
                  <a:pos x="T1" y="T3"/>
                </a:cxn>
                <a:cxn ang="0">
                  <a:pos x="T5" y="T7"/>
                </a:cxn>
                <a:cxn ang="0">
                  <a:pos x="T9" y="T11"/>
                </a:cxn>
                <a:cxn ang="0">
                  <a:pos x="T13" y="T15"/>
                </a:cxn>
              </a:cxnLst>
              <a:rect l="0" t="0" r="r" b="b"/>
              <a:pathLst>
                <a:path w="20895" h="20935">
                  <a:moveTo>
                    <a:pt x="19487" y="4726"/>
                  </a:moveTo>
                  <a:cubicBezTo>
                    <a:pt x="19487" y="4726"/>
                    <a:pt x="18538" y="5105"/>
                    <a:pt x="17589" y="5105"/>
                  </a:cubicBezTo>
                  <a:cubicBezTo>
                    <a:pt x="17589" y="5105"/>
                    <a:pt x="17103" y="5105"/>
                    <a:pt x="16616" y="4726"/>
                  </a:cubicBezTo>
                  <a:cubicBezTo>
                    <a:pt x="14719" y="4726"/>
                    <a:pt x="11849" y="4327"/>
                    <a:pt x="8954" y="6682"/>
                  </a:cubicBezTo>
                  <a:cubicBezTo>
                    <a:pt x="8954" y="6682"/>
                    <a:pt x="8468" y="6682"/>
                    <a:pt x="8468" y="7082"/>
                  </a:cubicBezTo>
                  <a:cubicBezTo>
                    <a:pt x="8005" y="7481"/>
                    <a:pt x="7519" y="7840"/>
                    <a:pt x="7033" y="8240"/>
                  </a:cubicBezTo>
                  <a:cubicBezTo>
                    <a:pt x="7033" y="8639"/>
                    <a:pt x="6546" y="9038"/>
                    <a:pt x="6546" y="9038"/>
                  </a:cubicBezTo>
                  <a:cubicBezTo>
                    <a:pt x="5597" y="10615"/>
                    <a:pt x="5597" y="13749"/>
                    <a:pt x="6084" y="15326"/>
                  </a:cubicBezTo>
                  <a:cubicBezTo>
                    <a:pt x="6546" y="17303"/>
                    <a:pt x="6084" y="19259"/>
                    <a:pt x="6084" y="19259"/>
                  </a:cubicBezTo>
                  <a:cubicBezTo>
                    <a:pt x="5597" y="20437"/>
                    <a:pt x="4649" y="20836"/>
                    <a:pt x="4649" y="20836"/>
                  </a:cubicBezTo>
                  <a:cubicBezTo>
                    <a:pt x="3189" y="21215"/>
                    <a:pt x="2241" y="20437"/>
                    <a:pt x="1754" y="19658"/>
                  </a:cubicBezTo>
                  <a:cubicBezTo>
                    <a:pt x="805" y="18860"/>
                    <a:pt x="805" y="18081"/>
                    <a:pt x="805" y="18081"/>
                  </a:cubicBezTo>
                  <a:cubicBezTo>
                    <a:pt x="-167" y="15726"/>
                    <a:pt x="-167" y="11773"/>
                    <a:pt x="319" y="10196"/>
                  </a:cubicBezTo>
                  <a:lnTo>
                    <a:pt x="319" y="9817"/>
                  </a:lnTo>
                  <a:cubicBezTo>
                    <a:pt x="319" y="9817"/>
                    <a:pt x="319" y="9038"/>
                    <a:pt x="805" y="7840"/>
                  </a:cubicBezTo>
                  <a:cubicBezTo>
                    <a:pt x="1754" y="5505"/>
                    <a:pt x="4162" y="1971"/>
                    <a:pt x="10389" y="394"/>
                  </a:cubicBezTo>
                  <a:cubicBezTo>
                    <a:pt x="10389" y="394"/>
                    <a:pt x="10389" y="394"/>
                    <a:pt x="10876" y="394"/>
                  </a:cubicBezTo>
                  <a:cubicBezTo>
                    <a:pt x="12797" y="-5"/>
                    <a:pt x="15668" y="-384"/>
                    <a:pt x="18076" y="773"/>
                  </a:cubicBezTo>
                  <a:cubicBezTo>
                    <a:pt x="18076" y="773"/>
                    <a:pt x="18538" y="773"/>
                    <a:pt x="19024" y="773"/>
                  </a:cubicBezTo>
                  <a:cubicBezTo>
                    <a:pt x="19487" y="1173"/>
                    <a:pt x="20460" y="1971"/>
                    <a:pt x="20460" y="1971"/>
                  </a:cubicBezTo>
                  <a:cubicBezTo>
                    <a:pt x="20946" y="2750"/>
                    <a:pt x="21432" y="3528"/>
                    <a:pt x="19487" y="4726"/>
                  </a:cubicBezTo>
                </a:path>
              </a:pathLst>
            </a:custGeom>
            <a:solidFill>
              <a:srgbClr val="EEEEEE"/>
            </a:solidFill>
            <a:ln w="12700" cap="flat" cmpd="sng">
              <a:noFill/>
              <a:prstDash val="solid"/>
              <a:miter lim="0"/>
              <a:headEnd/>
              <a:tailEnd/>
            </a:ln>
            <a:effec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41" name="AutoShape 122"/>
            <p:cNvSpPr>
              <a:spLocks/>
            </p:cNvSpPr>
            <p:nvPr/>
          </p:nvSpPr>
          <p:spPr bwMode="auto">
            <a:xfrm>
              <a:off x="1048694" y="1879851"/>
              <a:ext cx="379668" cy="2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600"/>
                  </a:moveTo>
                  <a:lnTo>
                    <a:pt x="0" y="21600"/>
                  </a:lnTo>
                  <a:lnTo>
                    <a:pt x="0" y="0"/>
                  </a:lnTo>
                  <a:lnTo>
                    <a:pt x="21599" y="0"/>
                  </a:lnTo>
                  <a:lnTo>
                    <a:pt x="21599" y="21600"/>
                  </a:lnTo>
                </a:path>
              </a:pathLst>
            </a:custGeom>
            <a:solidFill>
              <a:schemeClr val="tx2">
                <a:lumMod val="75000"/>
              </a:schemeClr>
            </a:solidFill>
            <a:ln w="9525" cap="flat" cmpd="sng">
              <a:solidFill>
                <a:schemeClr val="tx2"/>
              </a:solid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grpSp>
      <p:sp>
        <p:nvSpPr>
          <p:cNvPr id="72" name="TextBox 1">
            <a:hlinkClick r:id="rId4"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638926286"/>
      </p:ext>
    </p:extLst>
  </p:cSld>
  <p:clrMapOvr>
    <a:masterClrMapping/>
  </p:clrMapOvr>
  <p:transition spd="med">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0291" y="435209"/>
            <a:ext cx="2011680" cy="1158287"/>
          </a:xfrm>
          <a:prstGeom prst="rect">
            <a:avLst/>
          </a:prstGeom>
        </p:spPr>
      </p:pic>
      <p:sp>
        <p:nvSpPr>
          <p:cNvPr id="4" name="Title 3"/>
          <p:cNvSpPr>
            <a:spLocks noGrp="1"/>
          </p:cNvSpPr>
          <p:nvPr>
            <p:ph type="title"/>
          </p:nvPr>
        </p:nvSpPr>
        <p:spPr>
          <a:xfrm>
            <a:off x="269887" y="397352"/>
            <a:ext cx="10746457" cy="404403"/>
          </a:xfrm>
        </p:spPr>
        <p:txBody>
          <a:bodyPr>
            <a:noAutofit/>
          </a:bodyPr>
          <a:lstStyle/>
          <a:p>
            <a:pPr defTabSz="1036271">
              <a:defRPr/>
            </a:pPr>
            <a:r>
              <a:rPr lang="en-US" sz="2400" dirty="0">
                <a:solidFill>
                  <a:schemeClr val="accent4"/>
                </a:solidFill>
              </a:rPr>
              <a:t>Dell </a:t>
            </a:r>
            <a:r>
              <a:rPr lang="en-US" sz="2400" dirty="0" smtClean="0">
                <a:solidFill>
                  <a:schemeClr val="accent4"/>
                </a:solidFill>
              </a:rPr>
              <a:t>Mobile Projector </a:t>
            </a:r>
            <a:r>
              <a:rPr lang="en-US" sz="2400" dirty="0">
                <a:solidFill>
                  <a:schemeClr val="accent4"/>
                </a:solidFill>
              </a:rPr>
              <a:t>– </a:t>
            </a:r>
            <a:r>
              <a:rPr lang="en-US" sz="2400" dirty="0" smtClean="0">
                <a:solidFill>
                  <a:schemeClr val="accent4"/>
                </a:solidFill>
              </a:rPr>
              <a:t>M318WL</a:t>
            </a:r>
            <a:endParaRPr lang="en-US" sz="2400" dirty="0">
              <a:solidFill>
                <a:schemeClr val="accent4"/>
              </a:solidFill>
            </a:endParaRPr>
          </a:p>
        </p:txBody>
      </p:sp>
      <p:sp>
        <p:nvSpPr>
          <p:cNvPr id="6" name="Text Placeholder 5"/>
          <p:cNvSpPr>
            <a:spLocks noGrp="1"/>
          </p:cNvSpPr>
          <p:nvPr>
            <p:ph sz="half" idx="1"/>
          </p:nvPr>
        </p:nvSpPr>
        <p:spPr>
          <a:xfrm>
            <a:off x="269887" y="729819"/>
            <a:ext cx="10607039" cy="234177"/>
          </a:xfrm>
        </p:spPr>
        <p:txBody>
          <a:bodyPr>
            <a:noAutofit/>
          </a:bodyPr>
          <a:lstStyle/>
          <a:p>
            <a:r>
              <a:rPr lang="en-US" sz="1400" dirty="0">
                <a:solidFill>
                  <a:schemeClr val="tx1">
                    <a:lumMod val="60000"/>
                    <a:lumOff val="40000"/>
                  </a:schemeClr>
                </a:solidFill>
              </a:rPr>
              <a:t>Your ultra-mobile, personal </a:t>
            </a:r>
            <a:r>
              <a:rPr lang="en-US" sz="1400" dirty="0" smtClean="0">
                <a:solidFill>
                  <a:schemeClr val="tx1">
                    <a:lumMod val="60000"/>
                    <a:lumOff val="40000"/>
                  </a:schemeClr>
                </a:solidFill>
              </a:rPr>
              <a:t>projector</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2322722731"/>
              </p:ext>
            </p:extLst>
          </p:nvPr>
        </p:nvGraphicFramePr>
        <p:xfrm>
          <a:off x="226341" y="1088752"/>
          <a:ext cx="11652470" cy="4887314"/>
        </p:xfrm>
        <a:graphic>
          <a:graphicData uri="http://schemas.openxmlformats.org/drawingml/2006/table">
            <a:tbl>
              <a:tblPr firstRow="1" bandRow="1"/>
              <a:tblGrid>
                <a:gridCol w="1787017"/>
                <a:gridCol w="3204594"/>
                <a:gridCol w="6660859"/>
              </a:tblGrid>
              <a:tr h="1100775">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Designed for the power user who has individual demands and is used to their own, individual devices.</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Gives mobile professionals control of their projection needs</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Offers professionals multiple connectivity options to allow them to use their different devices to connect and project</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1000" b="0" i="0" u="none" strike="noStrike" kern="1200" cap="none" spc="0" normalizeH="0" baseline="0" noProof="0" dirty="0" smtClean="0">
                        <a:ln>
                          <a:noFill/>
                        </a:ln>
                        <a:solidFill>
                          <a:schemeClr val="bg2"/>
                        </a:solidFill>
                        <a:effectLst/>
                        <a:uLnTx/>
                        <a:uFillTx/>
                        <a:latin typeface="+mn-lt"/>
                        <a:ea typeface="+mn-ea"/>
                        <a:cs typeface="+mn-cs"/>
                      </a:endParaRP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professionals, businesses/educational institutions looking for mobile flexibility</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pPr algn="l"/>
                      <a:r>
                        <a:rPr lang="en-US" sz="900" b="1" dirty="0" smtClean="0">
                          <a:solidFill>
                            <a:schemeClr val="bg2"/>
                          </a:solidFill>
                          <a:latin typeface="+mj-lt"/>
                        </a:rPr>
                        <a:t>Sized for travel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4.1 x 4.1 x 1.4 inches (104mm x 105.3mm x 36.5mm) </a:t>
                      </a:r>
                    </a:p>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12.7 </a:t>
                      </a:r>
                      <a:r>
                        <a:rPr lang="en-US" sz="900" b="0" baseline="0" dirty="0" err="1" smtClean="0">
                          <a:solidFill>
                            <a:schemeClr val="bg2"/>
                          </a:solidFill>
                          <a:latin typeface="Arial" panose="020B0604020202020204" pitchFamily="34" charset="0"/>
                          <a:cs typeface="Arial" panose="020B0604020202020204" pitchFamily="34" charset="0"/>
                        </a:rPr>
                        <a:t>oz</a:t>
                      </a:r>
                      <a:r>
                        <a:rPr lang="en-US" sz="900" b="0" baseline="0" dirty="0" smtClean="0">
                          <a:solidFill>
                            <a:schemeClr val="bg2"/>
                          </a:solidFill>
                          <a:latin typeface="Arial" panose="020B0604020202020204" pitchFamily="34" charset="0"/>
                          <a:cs typeface="Arial" panose="020B0604020202020204" pitchFamily="34" charset="0"/>
                        </a:rPr>
                        <a:t> (</a:t>
                      </a:r>
                      <a:r>
                        <a:rPr lang="de-DE" sz="900" b="0" baseline="0" dirty="0" smtClean="0">
                          <a:solidFill>
                            <a:schemeClr val="bg2"/>
                          </a:solidFill>
                          <a:latin typeface="Arial" panose="020B0604020202020204" pitchFamily="34" charset="0"/>
                          <a:cs typeface="Arial" panose="020B0604020202020204" pitchFamily="34" charset="0"/>
                        </a:rPr>
                        <a:t>360 g ± 22.7 g; 0.8 lb ± 0.05 lb)</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Ultra-portable, small and lightweight enough to stow with your laptop and take almost anywhere.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3615">
                <a:tc>
                  <a:txBody>
                    <a:bodyPr/>
                    <a:lstStyle/>
                    <a:p>
                      <a:pPr algn="l"/>
                      <a:r>
                        <a:rPr lang="en-US" sz="900" b="1" dirty="0" smtClean="0">
                          <a:solidFill>
                            <a:schemeClr val="bg2"/>
                          </a:solidFill>
                          <a:latin typeface="+mj-lt"/>
                        </a:rPr>
                        <a:t>Designed for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DLP® and BrilliantColor™ technology deliver clarity and color accuracy, and native WXGA (1280x800) resolution and 10,000:1 dynamic contrast ratio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dirty="0" smtClean="0">
                          <a:solidFill>
                            <a:schemeClr val="bg2"/>
                          </a:solidFill>
                          <a:latin typeface="Arial" panose="020B0604020202020204" pitchFamily="34" charset="0"/>
                          <a:cs typeface="Arial" panose="020B0604020202020204" pitchFamily="34" charset="0"/>
                        </a:rPr>
                        <a:t>Images are crisp and beautiful, and full support for 720p HD resolution means you can project your media with exceptional image clarity and color.</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gn="l"/>
                      <a:r>
                        <a:rPr lang="en-US" sz="900" b="1" dirty="0" smtClean="0">
                          <a:solidFill>
                            <a:schemeClr val="bg2"/>
                          </a:solidFill>
                          <a:latin typeface="+mj-lt"/>
                        </a:rPr>
                        <a:t>Bright projection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500 ANSI lumens (max.)</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Presentations shine, even in bright, ambient-light environments.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gn="l"/>
                      <a:r>
                        <a:rPr lang="en-US" sz="900" b="1" dirty="0" smtClean="0">
                          <a:solidFill>
                            <a:schemeClr val="bg2"/>
                          </a:solidFill>
                          <a:latin typeface="+mj-lt"/>
                        </a:rPr>
                        <a:t>Long projection life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Mercury-free LED technology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The M318WL provides up to 20,000 hours (Normal Mode) of service and does not require LED/lamp/bulb replacement.</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gn="l"/>
                      <a:r>
                        <a:rPr lang="en-US" sz="900" b="1" dirty="0" smtClean="0">
                          <a:solidFill>
                            <a:schemeClr val="bg2"/>
                          </a:solidFill>
                          <a:latin typeface="+mj-lt"/>
                        </a:rPr>
                        <a:t>Flexible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HDMI, USB port or optional wireless connection</a:t>
                      </a:r>
                      <a:r>
                        <a:rPr lang="en-US" sz="900" b="0" baseline="0" dirty="0" smtClean="0">
                          <a:solidFill>
                            <a:schemeClr val="bg2"/>
                          </a:solidFill>
                          <a:latin typeface="Arial" panose="020B0604020202020204" pitchFamily="34" charset="0"/>
                          <a:cs typeface="Arial" panose="020B0604020202020204" pitchFamily="34" charset="0"/>
                        </a:rPr>
                        <a:t> </a:t>
                      </a:r>
                      <a:br>
                        <a:rPr lang="en-US" sz="900" b="0" baseline="0" dirty="0" smtClean="0">
                          <a:solidFill>
                            <a:schemeClr val="bg2"/>
                          </a:solidFill>
                          <a:latin typeface="Arial" panose="020B0604020202020204" pitchFamily="34" charset="0"/>
                          <a:cs typeface="Arial" panose="020B0604020202020204" pitchFamily="34" charset="0"/>
                        </a:rPr>
                      </a:br>
                      <a:r>
                        <a:rPr lang="en-US" sz="900" b="0" baseline="0" dirty="0" smtClean="0">
                          <a:solidFill>
                            <a:schemeClr val="bg2"/>
                          </a:solidFill>
                          <a:latin typeface="Arial" panose="020B0604020202020204" pitchFamily="34" charset="0"/>
                          <a:cs typeface="Arial" panose="020B0604020202020204" pitchFamily="34" charset="0"/>
                        </a:rPr>
                        <a:t>(sold separately)</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Project from an array of digital cameras, DVD or DVR player, video game consoles, mobile devices, including laptops, tablets and smartphones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1323">
                <a:tc>
                  <a:txBody>
                    <a:bodyPr/>
                    <a:lstStyle/>
                    <a:p>
                      <a:pPr algn="l"/>
                      <a:r>
                        <a:rPr lang="en-US" sz="900" b="1" dirty="0" smtClean="0">
                          <a:solidFill>
                            <a:schemeClr val="bg2"/>
                          </a:solidFill>
                          <a:latin typeface="+mj-lt"/>
                        </a:rPr>
                        <a:t>Connect wirelessly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Optional wireless USB dongle (sold separately) enables wireless features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Connect the M115HD to a laptop without cables or project from your Android or iOS mobile device using the free </a:t>
                      </a:r>
                      <a:r>
                        <a:rPr lang="en-US" sz="900" b="0" dirty="0" err="1" smtClean="0">
                          <a:solidFill>
                            <a:schemeClr val="bg2"/>
                          </a:solidFill>
                          <a:latin typeface="Arial" panose="020B0604020202020204" pitchFamily="34" charset="0"/>
                          <a:cs typeface="Arial" panose="020B0604020202020204" pitchFamily="34" charset="0"/>
                        </a:rPr>
                        <a:t>WiFi</a:t>
                      </a:r>
                      <a:r>
                        <a:rPr lang="en-US" sz="900" b="0" dirty="0" smtClean="0">
                          <a:solidFill>
                            <a:schemeClr val="bg2"/>
                          </a:solidFill>
                          <a:latin typeface="Arial" panose="020B0604020202020204" pitchFamily="34" charset="0"/>
                          <a:cs typeface="Arial" panose="020B0604020202020204" pitchFamily="34" charset="0"/>
                        </a:rPr>
                        <a:t> Doc app (available from the App Store or Google Play). Project from a smartphone via a compatible adapter or cable.</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8790">
                <a:tc>
                  <a:txBody>
                    <a:bodyPr/>
                    <a:lstStyle/>
                    <a:p>
                      <a:pPr algn="l"/>
                      <a:r>
                        <a:rPr lang="en-US" sz="900" b="1" dirty="0" smtClean="0">
                          <a:solidFill>
                            <a:schemeClr val="bg2"/>
                          </a:solidFill>
                          <a:latin typeface="+mj-lt"/>
                        </a:rPr>
                        <a:t>PC-Free Presentation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7GB internal flash memory</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Store and project Adobe PDF, Microsoft PowerPoint, Word and Excel files, as well as images and videos on the internal 7GB flash memory, a USB flash drive, or a microSD card for direct projection using the Office Viewer or Multimedia Viewer features.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7196">
                <a:tc>
                  <a:txBody>
                    <a:bodyPr/>
                    <a:lstStyle/>
                    <a:p>
                      <a:pPr algn="l"/>
                      <a:r>
                        <a:rPr lang="en-US" sz="900" b="1" dirty="0" smtClean="0">
                          <a:solidFill>
                            <a:schemeClr val="bg2"/>
                          </a:solidFill>
                          <a:latin typeface="+mj-lt"/>
                        </a:rPr>
                        <a:t>Accessorize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Add optional accessories like the wireless dongle, miniature height-adjustable tripod and credit card-sized remote control.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7013">
                <a:tc>
                  <a:txBody>
                    <a:bodyPr/>
                    <a:lstStyle/>
                    <a:p>
                      <a:pPr algn="l"/>
                      <a:r>
                        <a:rPr lang="en-US" sz="900" b="1" dirty="0" smtClean="0">
                          <a:solidFill>
                            <a:schemeClr val="bg2"/>
                          </a:solidFill>
                          <a:latin typeface="+mj-lt"/>
                        </a:rPr>
                        <a:t>Wireless audio streaming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Wirelessly stream sound to a Bluetooth-compatible sound system, speaker, </a:t>
                      </a:r>
                      <a:r>
                        <a:rPr lang="en-US" sz="900" b="0" dirty="0" err="1" smtClean="0">
                          <a:solidFill>
                            <a:schemeClr val="bg2"/>
                          </a:solidFill>
                          <a:latin typeface="Arial" panose="020B0604020202020204" pitchFamily="34" charset="0"/>
                          <a:cs typeface="Arial" panose="020B0604020202020204" pitchFamily="34" charset="0"/>
                        </a:rPr>
                        <a:t>soundbar</a:t>
                      </a:r>
                      <a:r>
                        <a:rPr lang="en-US" sz="900" b="0" dirty="0" smtClean="0">
                          <a:solidFill>
                            <a:schemeClr val="bg2"/>
                          </a:solidFill>
                          <a:latin typeface="Arial" panose="020B0604020202020204" pitchFamily="34" charset="0"/>
                          <a:cs typeface="Arial" panose="020B0604020202020204" pitchFamily="34" charset="0"/>
                        </a:rPr>
                        <a:t>, or headphones</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Big sound completes</a:t>
                      </a:r>
                      <a:r>
                        <a:rPr lang="en-US" sz="900" b="0" baseline="0" dirty="0" smtClean="0">
                          <a:solidFill>
                            <a:schemeClr val="bg2"/>
                          </a:solidFill>
                          <a:latin typeface="Arial" panose="020B0604020202020204" pitchFamily="34" charset="0"/>
                          <a:cs typeface="Arial" panose="020B0604020202020204" pitchFamily="34" charset="0"/>
                        </a:rPr>
                        <a:t> a </a:t>
                      </a:r>
                      <a:r>
                        <a:rPr lang="en-US" sz="900" b="0" dirty="0" smtClean="0">
                          <a:solidFill>
                            <a:schemeClr val="bg2"/>
                          </a:solidFill>
                          <a:latin typeface="Arial" panose="020B0604020202020204" pitchFamily="34" charset="0"/>
                          <a:cs typeface="Arial" panose="020B0604020202020204" pitchFamily="34" charset="0"/>
                        </a:rPr>
                        <a:t>big viewing experience — no wires necessary.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64099">
                <a:tc>
                  <a:txBody>
                    <a:bodyPr/>
                    <a:lstStyle/>
                    <a:p>
                      <a:pPr algn="l"/>
                      <a:r>
                        <a:rPr lang="en-US" sz="900" b="1" dirty="0" smtClean="0">
                          <a:solidFill>
                            <a:schemeClr val="bg2"/>
                          </a:solidFill>
                          <a:latin typeface="+mj-lt"/>
                        </a:rPr>
                        <a:t>2-year Advanced Exchange, extendable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9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008514"/>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10033390"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
        <p:nvSpPr>
          <p:cNvPr id="8" name="Rectangle 7"/>
          <p:cNvSpPr/>
          <p:nvPr/>
        </p:nvSpPr>
        <p:spPr>
          <a:xfrm>
            <a:off x="7350663" y="1807633"/>
            <a:ext cx="3231313" cy="424732"/>
          </a:xfrm>
          <a:prstGeom prst="rect">
            <a:avLst/>
          </a:prstGeom>
        </p:spPr>
        <p:txBody>
          <a:bodyPr wrap="square">
            <a:spAutoFit/>
          </a:bodyPr>
          <a:lstStyle/>
          <a:p>
            <a:pPr marL="66675" lvl="1" defTabSz="1219170">
              <a:lnSpc>
                <a:spcPct val="90000"/>
              </a:lnSpc>
              <a:spcAft>
                <a:spcPts val="600"/>
              </a:spcAft>
              <a:buClr>
                <a:srgbClr val="0085C3"/>
              </a:buClr>
              <a:defRPr/>
            </a:pPr>
            <a:r>
              <a:rPr lang="en-US" sz="1200" b="1" kern="0" dirty="0">
                <a:solidFill>
                  <a:srgbClr val="0085C3"/>
                </a:solidFill>
                <a:ea typeface="Museo For Dell" pitchFamily="2" charset="0"/>
                <a:hlinkClick r:id="rId6"/>
              </a:rPr>
              <a:t>For more information </a:t>
            </a:r>
            <a:r>
              <a:rPr lang="en-US" sz="1200" kern="0" dirty="0">
                <a:solidFill>
                  <a:srgbClr val="0085C3"/>
                </a:solidFill>
                <a:ea typeface="Museo For Dell" pitchFamily="2" charset="0"/>
                <a:hlinkClick r:id="rId6"/>
              </a:rPr>
              <a:t>click here to access the Projectors/LFD page on SalesEdge</a:t>
            </a:r>
            <a:endParaRPr lang="en-US" sz="1200" kern="0" dirty="0">
              <a:solidFill>
                <a:srgbClr val="0085C3"/>
              </a:solidFill>
              <a:ea typeface="Museo For Dell" pitchFamily="2" charset="0"/>
            </a:endParaRPr>
          </a:p>
        </p:txBody>
      </p:sp>
    </p:spTree>
    <p:extLst>
      <p:ext uri="{BB962C8B-B14F-4D97-AF65-F5344CB8AC3E}">
        <p14:creationId xmlns:p14="http://schemas.microsoft.com/office/powerpoint/2010/main" val="4218587696"/>
      </p:ext>
    </p:extLst>
  </p:cSld>
  <p:clrMapOvr>
    <a:masterClrMapping/>
  </p:clrMapOvr>
  <p:transition spd="med">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r="9026"/>
          <a:stretch/>
        </p:blipFill>
        <p:spPr>
          <a:xfrm>
            <a:off x="9577130" y="793009"/>
            <a:ext cx="2599592" cy="1971675"/>
          </a:xfrm>
          <a:prstGeom prst="rect">
            <a:avLst/>
          </a:prstGeom>
        </p:spPr>
      </p:pic>
      <p:sp>
        <p:nvSpPr>
          <p:cNvPr id="4" name="Title 3"/>
          <p:cNvSpPr>
            <a:spLocks noGrp="1"/>
          </p:cNvSpPr>
          <p:nvPr>
            <p:ph type="title"/>
          </p:nvPr>
        </p:nvSpPr>
        <p:spPr>
          <a:xfrm>
            <a:off x="269887" y="397352"/>
            <a:ext cx="10746457" cy="404403"/>
          </a:xfrm>
        </p:spPr>
        <p:txBody>
          <a:bodyPr>
            <a:noAutofit/>
          </a:bodyPr>
          <a:lstStyle/>
          <a:p>
            <a:pPr defTabSz="1036271">
              <a:defRPr/>
            </a:pPr>
            <a:r>
              <a:rPr lang="en-US" sz="2400" dirty="0">
                <a:solidFill>
                  <a:schemeClr val="accent4"/>
                </a:solidFill>
              </a:rPr>
              <a:t>Dell </a:t>
            </a:r>
            <a:r>
              <a:rPr lang="en-US" sz="2400" dirty="0" smtClean="0">
                <a:solidFill>
                  <a:schemeClr val="accent4"/>
                </a:solidFill>
              </a:rPr>
              <a:t>Mobile Projector </a:t>
            </a:r>
            <a:r>
              <a:rPr lang="en-US" sz="2400" dirty="0">
                <a:solidFill>
                  <a:schemeClr val="accent4"/>
                </a:solidFill>
              </a:rPr>
              <a:t>– </a:t>
            </a:r>
            <a:r>
              <a:rPr lang="en-US" sz="2400" dirty="0" smtClean="0">
                <a:solidFill>
                  <a:schemeClr val="accent4"/>
                </a:solidFill>
              </a:rPr>
              <a:t>M900HD</a:t>
            </a:r>
            <a:endParaRPr lang="en-US" sz="2400" dirty="0">
              <a:solidFill>
                <a:schemeClr val="accent4"/>
              </a:solidFill>
            </a:endParaRPr>
          </a:p>
        </p:txBody>
      </p:sp>
      <p:sp>
        <p:nvSpPr>
          <p:cNvPr id="6" name="Text Placeholder 5"/>
          <p:cNvSpPr>
            <a:spLocks noGrp="1"/>
          </p:cNvSpPr>
          <p:nvPr>
            <p:ph sz="half" idx="1"/>
          </p:nvPr>
        </p:nvSpPr>
        <p:spPr>
          <a:xfrm>
            <a:off x="269887" y="746597"/>
            <a:ext cx="10607039" cy="234177"/>
          </a:xfrm>
        </p:spPr>
        <p:txBody>
          <a:bodyPr>
            <a:noAutofit/>
          </a:bodyPr>
          <a:lstStyle/>
          <a:p>
            <a:r>
              <a:rPr lang="en-US" sz="1400" dirty="0">
                <a:solidFill>
                  <a:schemeClr val="tx1">
                    <a:lumMod val="60000"/>
                    <a:lumOff val="40000"/>
                  </a:schemeClr>
                </a:solidFill>
              </a:rPr>
              <a:t>Bring your own projector and present with confidence.</a:t>
            </a:r>
          </a:p>
        </p:txBody>
      </p:sp>
      <p:graphicFrame>
        <p:nvGraphicFramePr>
          <p:cNvPr id="9" name="Table 8"/>
          <p:cNvGraphicFramePr>
            <a:graphicFrameLocks noGrp="1" noChangeAspect="1"/>
          </p:cNvGraphicFramePr>
          <p:nvPr>
            <p:extLst>
              <p:ext uri="{D42A27DB-BD31-4B8C-83A1-F6EECF244321}">
                <p14:modId xmlns:p14="http://schemas.microsoft.com/office/powerpoint/2010/main" val="3252513088"/>
              </p:ext>
            </p:extLst>
          </p:nvPr>
        </p:nvGraphicFramePr>
        <p:xfrm>
          <a:off x="269887" y="1088752"/>
          <a:ext cx="11608924" cy="4888838"/>
        </p:xfrm>
        <a:graphic>
          <a:graphicData uri="http://schemas.openxmlformats.org/drawingml/2006/table">
            <a:tbl>
              <a:tblPr firstRow="1" bandRow="1"/>
              <a:tblGrid>
                <a:gridCol w="1780339"/>
                <a:gridCol w="3192618"/>
                <a:gridCol w="6635967"/>
              </a:tblGrid>
              <a:tr h="1100775">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Designed for the power user who has individual demands and is used to their own, individual devices.</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Gives mobile professionals control of their projection needs</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Offers professionals multiple connectivity options to allow them to use their different devices to connect and project</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Mobile professionals, businesses/educational institutions looking for mobile flexibility</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pPr algn="l"/>
                      <a:r>
                        <a:rPr lang="en-US" sz="900" b="1" dirty="0" smtClean="0">
                          <a:solidFill>
                            <a:schemeClr val="bg2"/>
                          </a:solidFill>
                          <a:latin typeface="+mj-lt"/>
                        </a:rPr>
                        <a:t>Wireless connectivity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9.1 x 6.5 x 1.7 inches (231mm x 165mm x 43.2mm) </a:t>
                      </a:r>
                    </a:p>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3.51 </a:t>
                      </a:r>
                      <a:r>
                        <a:rPr lang="en-US" sz="900" b="0" baseline="0" dirty="0" err="1" smtClean="0">
                          <a:solidFill>
                            <a:schemeClr val="bg2"/>
                          </a:solidFill>
                          <a:latin typeface="Arial" panose="020B0604020202020204" pitchFamily="34" charset="0"/>
                          <a:cs typeface="Arial" panose="020B0604020202020204" pitchFamily="34" charset="0"/>
                        </a:rPr>
                        <a:t>lbs</a:t>
                      </a:r>
                      <a:r>
                        <a:rPr lang="en-US" sz="900" b="0" baseline="0" dirty="0" smtClean="0">
                          <a:solidFill>
                            <a:schemeClr val="bg2"/>
                          </a:solidFill>
                          <a:latin typeface="Arial" panose="020B0604020202020204" pitchFamily="34" charset="0"/>
                          <a:cs typeface="Arial" panose="020B0604020202020204" pitchFamily="34" charset="0"/>
                        </a:rPr>
                        <a:t> (1.6 kg)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Ultra-portable, small and lightweight enough to stow with your laptop and take almost anywhere.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3615">
                <a:tc>
                  <a:txBody>
                    <a:bodyPr/>
                    <a:lstStyle/>
                    <a:p>
                      <a:pPr algn="l"/>
                      <a:r>
                        <a:rPr lang="en-US" sz="900" b="1" dirty="0" smtClean="0">
                          <a:solidFill>
                            <a:schemeClr val="bg2"/>
                          </a:solidFill>
                          <a:latin typeface="+mj-lt"/>
                        </a:rPr>
                        <a:t>Designed for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DLP® and BrilliantColor™ technology deliver clarity and color accuracy, and native WXGA (1280x800) resolution and 10,000:1 dynamic contrast ratio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dirty="0" smtClean="0">
                          <a:solidFill>
                            <a:schemeClr val="bg2"/>
                          </a:solidFill>
                          <a:latin typeface="Arial" panose="020B0604020202020204" pitchFamily="34" charset="0"/>
                          <a:cs typeface="Arial" panose="020B0604020202020204" pitchFamily="34" charset="0"/>
                        </a:rPr>
                        <a:t>Images are crisp and beautiful, and full support for 720p HD resolution means you can project your media with exceptional image clarity and color.</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gn="l"/>
                      <a:r>
                        <a:rPr lang="en-US" sz="900" b="1" dirty="0" smtClean="0">
                          <a:solidFill>
                            <a:schemeClr val="bg2"/>
                          </a:solidFill>
                          <a:latin typeface="+mj-lt"/>
                        </a:rPr>
                        <a:t>Bright projection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900 ANSI lumens (max.)</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Presentations shine, even in bright, ambient-light environments.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gn="l"/>
                      <a:r>
                        <a:rPr lang="en-US" sz="900" b="1" dirty="0" smtClean="0">
                          <a:solidFill>
                            <a:schemeClr val="bg2"/>
                          </a:solidFill>
                          <a:latin typeface="+mj-lt"/>
                        </a:rPr>
                        <a:t>Long projection life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Mercury-free LED technology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The M900HD provides up to 30,000 hours (Normal Mode) of service and does not require LED/lamp/bulb replacement.</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gn="l"/>
                      <a:r>
                        <a:rPr lang="en-US" sz="900" b="1" dirty="0" smtClean="0">
                          <a:solidFill>
                            <a:schemeClr val="bg2"/>
                          </a:solidFill>
                          <a:latin typeface="+mj-lt"/>
                        </a:rPr>
                        <a:t>Flexible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HDMI, VGA, USB port or optional wireless connection</a:t>
                      </a:r>
                      <a:r>
                        <a:rPr lang="en-US" sz="900" b="0" baseline="0" dirty="0" smtClean="0">
                          <a:solidFill>
                            <a:schemeClr val="bg2"/>
                          </a:solidFill>
                          <a:latin typeface="Arial" panose="020B0604020202020204" pitchFamily="34" charset="0"/>
                          <a:cs typeface="Arial" panose="020B0604020202020204" pitchFamily="34" charset="0"/>
                        </a:rPr>
                        <a:t> </a:t>
                      </a:r>
                      <a:br>
                        <a:rPr lang="en-US" sz="900" b="0" baseline="0" dirty="0" smtClean="0">
                          <a:solidFill>
                            <a:schemeClr val="bg2"/>
                          </a:solidFill>
                          <a:latin typeface="Arial" panose="020B0604020202020204" pitchFamily="34" charset="0"/>
                          <a:cs typeface="Arial" panose="020B0604020202020204" pitchFamily="34" charset="0"/>
                        </a:rPr>
                      </a:br>
                      <a:r>
                        <a:rPr lang="en-US" sz="900" b="0" baseline="0" dirty="0" smtClean="0">
                          <a:solidFill>
                            <a:schemeClr val="bg2"/>
                          </a:solidFill>
                          <a:latin typeface="Arial" panose="020B0604020202020204" pitchFamily="34" charset="0"/>
                          <a:cs typeface="Arial" panose="020B0604020202020204" pitchFamily="34" charset="0"/>
                        </a:rPr>
                        <a:t>(sold separately)</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Project from an array of digital cameras, DVD or DVR player, video game consoles, mobile devices, including laptops, tablets and smartphones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1323">
                <a:tc>
                  <a:txBody>
                    <a:bodyPr/>
                    <a:lstStyle/>
                    <a:p>
                      <a:pPr algn="l"/>
                      <a:r>
                        <a:rPr lang="en-US" sz="900" b="1" dirty="0" smtClean="0">
                          <a:solidFill>
                            <a:schemeClr val="bg2"/>
                          </a:solidFill>
                          <a:latin typeface="+mj-lt"/>
                        </a:rPr>
                        <a:t>Connect wirelessly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Optional wireless USB dongle (sold separately) enables wireless features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Connect the M900HD to a laptop without cables or project from your Android or iOS mobile device using the free </a:t>
                      </a:r>
                      <a:r>
                        <a:rPr lang="en-US" sz="900" b="0" dirty="0" err="1" smtClean="0">
                          <a:solidFill>
                            <a:schemeClr val="bg2"/>
                          </a:solidFill>
                          <a:latin typeface="Arial" panose="020B0604020202020204" pitchFamily="34" charset="0"/>
                          <a:cs typeface="Arial" panose="020B0604020202020204" pitchFamily="34" charset="0"/>
                        </a:rPr>
                        <a:t>WiFi</a:t>
                      </a:r>
                      <a:r>
                        <a:rPr lang="en-US" sz="900" b="0" dirty="0" smtClean="0">
                          <a:solidFill>
                            <a:schemeClr val="bg2"/>
                          </a:solidFill>
                          <a:latin typeface="Arial" panose="020B0604020202020204" pitchFamily="34" charset="0"/>
                          <a:cs typeface="Arial" panose="020B0604020202020204" pitchFamily="34" charset="0"/>
                        </a:rPr>
                        <a:t> Doc app (available from the App Store or Google Play). Project from a smartphone via a compatible adapter or cable.</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8790">
                <a:tc>
                  <a:txBody>
                    <a:bodyPr/>
                    <a:lstStyle/>
                    <a:p>
                      <a:pPr algn="l"/>
                      <a:r>
                        <a:rPr lang="en-US" sz="900" b="1" dirty="0" smtClean="0">
                          <a:solidFill>
                            <a:schemeClr val="bg2"/>
                          </a:solidFill>
                          <a:latin typeface="+mj-lt"/>
                        </a:rPr>
                        <a:t>PC-Free Presentation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2GB internal flash memory</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Store and project Adobe PDF, Microsoft PowerPoint, Word and Excel files, as well as images and videos on the internal 2GB flash memory, a USB flash drive, or a </a:t>
                      </a:r>
                      <a:r>
                        <a:rPr lang="en-US" sz="900" b="0" dirty="0" err="1" smtClean="0">
                          <a:solidFill>
                            <a:schemeClr val="bg2"/>
                          </a:solidFill>
                          <a:latin typeface="Arial" panose="020B0604020202020204" pitchFamily="34" charset="0"/>
                          <a:cs typeface="Arial" panose="020B0604020202020204" pitchFamily="34" charset="0"/>
                        </a:rPr>
                        <a:t>microSD</a:t>
                      </a:r>
                      <a:r>
                        <a:rPr lang="en-US" sz="900" b="0" dirty="0" smtClean="0">
                          <a:solidFill>
                            <a:schemeClr val="bg2"/>
                          </a:solidFill>
                          <a:latin typeface="Arial" panose="020B0604020202020204" pitchFamily="34" charset="0"/>
                          <a:cs typeface="Arial" panose="020B0604020202020204" pitchFamily="34" charset="0"/>
                        </a:rPr>
                        <a:t> card for direct projection using the Office Viewer or Multimedia Viewer features.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7196">
                <a:tc>
                  <a:txBody>
                    <a:bodyPr/>
                    <a:lstStyle/>
                    <a:p>
                      <a:pPr algn="l"/>
                      <a:r>
                        <a:rPr lang="en-US" sz="900" b="1" dirty="0" smtClean="0">
                          <a:solidFill>
                            <a:schemeClr val="bg2"/>
                          </a:solidFill>
                          <a:latin typeface="+mj-lt"/>
                        </a:rPr>
                        <a:t>Accessorize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Add optional accessories like the wireless dongle, miniature height-adjustable tripod and credit card-sized remote control. </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67013">
                <a:tc>
                  <a:txBody>
                    <a:bodyPr/>
                    <a:lstStyle/>
                    <a:p>
                      <a:pPr algn="l"/>
                      <a:r>
                        <a:rPr lang="en-US" sz="900" b="1" dirty="0" smtClean="0">
                          <a:solidFill>
                            <a:schemeClr val="bg2"/>
                          </a:solidFill>
                          <a:latin typeface="+mj-lt"/>
                        </a:rPr>
                        <a:t>Wireless audio streaming</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Wirelessly stream sound to a Bluetooth-compatible sound system, speaker, </a:t>
                      </a:r>
                      <a:r>
                        <a:rPr lang="en-US" sz="900" b="0" dirty="0" err="1" smtClean="0">
                          <a:solidFill>
                            <a:schemeClr val="bg2"/>
                          </a:solidFill>
                          <a:latin typeface="Arial" panose="020B0604020202020204" pitchFamily="34" charset="0"/>
                          <a:cs typeface="Arial" panose="020B0604020202020204" pitchFamily="34" charset="0"/>
                        </a:rPr>
                        <a:t>soundbar</a:t>
                      </a:r>
                      <a:r>
                        <a:rPr lang="en-US" sz="900" b="0" dirty="0" smtClean="0">
                          <a:solidFill>
                            <a:schemeClr val="bg2"/>
                          </a:solidFill>
                          <a:latin typeface="Arial" panose="020B0604020202020204" pitchFamily="34" charset="0"/>
                          <a:cs typeface="Arial" panose="020B0604020202020204" pitchFamily="34" charset="0"/>
                        </a:rPr>
                        <a:t>, or headphones</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Big sound completes</a:t>
                      </a:r>
                      <a:r>
                        <a:rPr lang="en-US" sz="900" b="0" baseline="0" dirty="0" smtClean="0">
                          <a:solidFill>
                            <a:schemeClr val="bg2"/>
                          </a:solidFill>
                          <a:latin typeface="Arial" panose="020B0604020202020204" pitchFamily="34" charset="0"/>
                          <a:cs typeface="Arial" panose="020B0604020202020204" pitchFamily="34" charset="0"/>
                        </a:rPr>
                        <a:t> a </a:t>
                      </a:r>
                      <a:r>
                        <a:rPr lang="en-US" sz="900" b="0" dirty="0" smtClean="0">
                          <a:solidFill>
                            <a:schemeClr val="bg2"/>
                          </a:solidFill>
                          <a:latin typeface="Arial" panose="020B0604020202020204" pitchFamily="34" charset="0"/>
                          <a:cs typeface="Arial" panose="020B0604020202020204" pitchFamily="34" charset="0"/>
                        </a:rPr>
                        <a:t>big viewing experience — no wires necessary.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64099">
                <a:tc>
                  <a:txBody>
                    <a:bodyPr/>
                    <a:lstStyle/>
                    <a:p>
                      <a:pPr algn="l"/>
                      <a:r>
                        <a:rPr lang="en-US" sz="900" b="1" dirty="0" smtClean="0">
                          <a:solidFill>
                            <a:schemeClr val="bg2"/>
                          </a:solidFill>
                          <a:latin typeface="+mj-lt"/>
                        </a:rPr>
                        <a:t>1-year Advanced Exchange, extendable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9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042070"/>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
        <p:nvSpPr>
          <p:cNvPr id="29" name="Rectangle 28"/>
          <p:cNvSpPr/>
          <p:nvPr/>
        </p:nvSpPr>
        <p:spPr>
          <a:xfrm>
            <a:off x="8149285" y="1867122"/>
            <a:ext cx="3231313" cy="424732"/>
          </a:xfrm>
          <a:prstGeom prst="rect">
            <a:avLst/>
          </a:prstGeom>
        </p:spPr>
        <p:txBody>
          <a:bodyPr wrap="square">
            <a:spAutoFit/>
          </a:bodyPr>
          <a:lstStyle/>
          <a:p>
            <a:pPr marL="66675" lvl="1" defTabSz="1219170">
              <a:lnSpc>
                <a:spcPct val="90000"/>
              </a:lnSpc>
              <a:spcAft>
                <a:spcPts val="600"/>
              </a:spcAft>
              <a:buClr>
                <a:srgbClr val="0085C3"/>
              </a:buClr>
              <a:defRPr/>
            </a:pPr>
            <a:r>
              <a:rPr lang="en-US" sz="1200" b="1" kern="0" dirty="0">
                <a:solidFill>
                  <a:srgbClr val="0085C3"/>
                </a:solidFill>
                <a:ea typeface="Museo For Dell" pitchFamily="2" charset="0"/>
                <a:hlinkClick r:id="rId6"/>
              </a:rPr>
              <a:t>For more information </a:t>
            </a:r>
            <a:r>
              <a:rPr lang="en-US" sz="1200" kern="0" dirty="0">
                <a:solidFill>
                  <a:srgbClr val="0085C3"/>
                </a:solidFill>
                <a:ea typeface="Museo For Dell" pitchFamily="2" charset="0"/>
                <a:hlinkClick r:id="rId6"/>
              </a:rPr>
              <a:t>click here to access the Projectors/LFD page on SalesEdge</a:t>
            </a:r>
            <a:endParaRPr lang="en-US" sz="1200" kern="0" dirty="0">
              <a:solidFill>
                <a:srgbClr val="0085C3"/>
              </a:solidFill>
              <a:ea typeface="Museo For Dell" pitchFamily="2" charset="0"/>
            </a:endParaRPr>
          </a:p>
        </p:txBody>
      </p:sp>
    </p:spTree>
    <p:extLst>
      <p:ext uri="{BB962C8B-B14F-4D97-AF65-F5344CB8AC3E}">
        <p14:creationId xmlns:p14="http://schemas.microsoft.com/office/powerpoint/2010/main" val="4269845021"/>
      </p:ext>
    </p:extLst>
  </p:cSld>
  <p:clrMapOvr>
    <a:masterClrMapping/>
  </p:clrMapOvr>
  <p:transition spd="med">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6848" y="600654"/>
            <a:ext cx="1584960" cy="15849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9191" y="2547637"/>
            <a:ext cx="8290560" cy="2771732"/>
          </a:xfrm>
          <a:prstGeom prst="rect">
            <a:avLst/>
          </a:prstGeom>
        </p:spPr>
      </p:pic>
      <p:pic>
        <p:nvPicPr>
          <p:cNvPr id="25" name="Picture 24" descr="xs13_lnb_0065rb60_gy_web-ppt.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3157" y="857331"/>
            <a:ext cx="1504108" cy="1101667"/>
          </a:xfrm>
          <a:prstGeom prst="rect">
            <a:avLst/>
          </a:prstGeom>
        </p:spPr>
      </p:pic>
      <p:sp>
        <p:nvSpPr>
          <p:cNvPr id="2" name="Title 1"/>
          <p:cNvSpPr>
            <a:spLocks noGrp="1"/>
          </p:cNvSpPr>
          <p:nvPr>
            <p:ph type="title"/>
          </p:nvPr>
        </p:nvSpPr>
        <p:spPr>
          <a:xfrm>
            <a:off x="365759" y="278625"/>
            <a:ext cx="10607040" cy="853440"/>
          </a:xfrm>
        </p:spPr>
        <p:txBody>
          <a:bodyPr>
            <a:normAutofit/>
          </a:bodyPr>
          <a:lstStyle/>
          <a:p>
            <a:r>
              <a:rPr lang="en-US" sz="3200" dirty="0"/>
              <a:t> High mobility meets ultra connectivity </a:t>
            </a:r>
          </a:p>
        </p:txBody>
      </p:sp>
      <p:cxnSp>
        <p:nvCxnSpPr>
          <p:cNvPr id="9" name="Straight Connector 8"/>
          <p:cNvCxnSpPr/>
          <p:nvPr/>
        </p:nvCxnSpPr>
        <p:spPr>
          <a:xfrm>
            <a:off x="2122667" y="2086046"/>
            <a:ext cx="678180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49451" y="2097476"/>
            <a:ext cx="0" cy="128800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descr="pro_S500_S500wi_F4-3.jpg"/>
          <p:cNvPicPr>
            <a:picLocks noChangeAspect="1"/>
          </p:cNvPicPr>
          <p:nvPr/>
        </p:nvPicPr>
        <p:blipFill>
          <a:blip r:embed="rId6" cstate="print"/>
          <a:srcRect l="13333" t="15292" r="19000" b="14948"/>
          <a:stretch>
            <a:fillRect/>
          </a:stretch>
        </p:blipFill>
        <p:spPr>
          <a:xfrm>
            <a:off x="5506462" y="2275284"/>
            <a:ext cx="574105" cy="522356"/>
          </a:xfrm>
          <a:prstGeom prst="rect">
            <a:avLst/>
          </a:prstGeom>
        </p:spPr>
      </p:pic>
      <p:sp>
        <p:nvSpPr>
          <p:cNvPr id="26" name="TextBox 25"/>
          <p:cNvSpPr txBox="1"/>
          <p:nvPr/>
        </p:nvSpPr>
        <p:spPr>
          <a:xfrm>
            <a:off x="2184400" y="1800295"/>
            <a:ext cx="1270000" cy="307776"/>
          </a:xfrm>
          <a:prstGeom prst="rect">
            <a:avLst/>
          </a:prstGeom>
          <a:noFill/>
        </p:spPr>
        <p:txBody>
          <a:bodyPr wrap="square" lIns="121917" tIns="60958" rIns="121917" bIns="60958" rtlCol="0">
            <a:spAutoFit/>
          </a:bodyPr>
          <a:lstStyle/>
          <a:p>
            <a:pPr marL="311143" indent="-311143">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Notebook*</a:t>
            </a:r>
          </a:p>
        </p:txBody>
      </p:sp>
      <p:pic>
        <p:nvPicPr>
          <p:cNvPr id="27" name="Picture 26" descr="dell_venue_phone_english_09100019_0000f00_web-ppt.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79905" y="1000200"/>
            <a:ext cx="612745" cy="951400"/>
          </a:xfrm>
          <a:prstGeom prst="rect">
            <a:avLst/>
          </a:prstGeom>
        </p:spPr>
      </p:pic>
      <p:sp>
        <p:nvSpPr>
          <p:cNvPr id="28" name="TextBox 27"/>
          <p:cNvSpPr txBox="1"/>
          <p:nvPr/>
        </p:nvSpPr>
        <p:spPr>
          <a:xfrm>
            <a:off x="4013203" y="1800295"/>
            <a:ext cx="2755900" cy="307776"/>
          </a:xfrm>
          <a:prstGeom prst="rect">
            <a:avLst/>
          </a:prstGeom>
          <a:noFill/>
        </p:spPr>
        <p:txBody>
          <a:bodyPr wrap="square" lIns="121917" tIns="60958" rIns="121917" bIns="60958" rtlCol="0">
            <a:spAutoFit/>
          </a:bodyPr>
          <a:lstStyle/>
          <a:p>
            <a:pPr marL="311143" indent="-311143">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Android or iOS smart phone**</a:t>
            </a:r>
          </a:p>
        </p:txBody>
      </p:sp>
      <p:sp>
        <p:nvSpPr>
          <p:cNvPr id="30" name="TextBox 29"/>
          <p:cNvSpPr txBox="1"/>
          <p:nvPr/>
        </p:nvSpPr>
        <p:spPr>
          <a:xfrm>
            <a:off x="6845303" y="1800295"/>
            <a:ext cx="2120900" cy="307776"/>
          </a:xfrm>
          <a:prstGeom prst="rect">
            <a:avLst/>
          </a:prstGeom>
          <a:noFill/>
        </p:spPr>
        <p:txBody>
          <a:bodyPr wrap="square" lIns="121917" tIns="60958" rIns="121917" bIns="60958" rtlCol="0">
            <a:spAutoFit/>
          </a:bodyPr>
          <a:lstStyle/>
          <a:p>
            <a:pPr marL="311143" indent="-311143">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Android or iOS tablet**</a:t>
            </a:r>
          </a:p>
        </p:txBody>
      </p:sp>
      <p:pic>
        <p:nvPicPr>
          <p:cNvPr id="34" name="Picture 33" descr="usb_flash_drive.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9439889" y="965910"/>
            <a:ext cx="969360" cy="854448"/>
          </a:xfrm>
          <a:prstGeom prst="rect">
            <a:avLst/>
          </a:prstGeom>
        </p:spPr>
      </p:pic>
      <p:grpSp>
        <p:nvGrpSpPr>
          <p:cNvPr id="8" name="Group 43"/>
          <p:cNvGrpSpPr/>
          <p:nvPr/>
        </p:nvGrpSpPr>
        <p:grpSpPr>
          <a:xfrm>
            <a:off x="5849451" y="2131766"/>
            <a:ext cx="4223047" cy="826483"/>
            <a:chOff x="4803776" y="1781175"/>
            <a:chExt cx="3489992" cy="688736"/>
          </a:xfrm>
        </p:grpSpPr>
        <p:cxnSp>
          <p:nvCxnSpPr>
            <p:cNvPr id="37" name="Straight Connector 36"/>
            <p:cNvCxnSpPr/>
            <p:nvPr/>
          </p:nvCxnSpPr>
          <p:spPr>
            <a:xfrm>
              <a:off x="4803776" y="2469911"/>
              <a:ext cx="348999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953375" y="1781175"/>
              <a:ext cx="0" cy="68580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9075457" y="1800295"/>
            <a:ext cx="2120900" cy="307776"/>
          </a:xfrm>
          <a:prstGeom prst="rect">
            <a:avLst/>
          </a:prstGeom>
          <a:noFill/>
        </p:spPr>
        <p:txBody>
          <a:bodyPr wrap="square" lIns="121917" tIns="60958" rIns="121917" bIns="60958" rtlCol="0">
            <a:spAutoFit/>
          </a:bodyPr>
          <a:lstStyle/>
          <a:p>
            <a:pPr marL="311143" indent="-311143" algn="ct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USB flash drive</a:t>
            </a:r>
          </a:p>
        </p:txBody>
      </p:sp>
      <p:grpSp>
        <p:nvGrpSpPr>
          <p:cNvPr id="13" name="Group 45"/>
          <p:cNvGrpSpPr/>
          <p:nvPr/>
        </p:nvGrpSpPr>
        <p:grpSpPr>
          <a:xfrm flipV="1">
            <a:off x="1320800" y="2411114"/>
            <a:ext cx="3301597" cy="974371"/>
            <a:chOff x="4803776" y="1781175"/>
            <a:chExt cx="3159124" cy="688736"/>
          </a:xfrm>
        </p:grpSpPr>
        <p:cxnSp>
          <p:nvCxnSpPr>
            <p:cNvPr id="47" name="Straight Connector 46"/>
            <p:cNvCxnSpPr/>
            <p:nvPr/>
          </p:nvCxnSpPr>
          <p:spPr>
            <a:xfrm>
              <a:off x="4803776" y="2469911"/>
              <a:ext cx="315912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953375" y="1781175"/>
              <a:ext cx="0" cy="68580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406400" y="2577535"/>
            <a:ext cx="1409699" cy="307776"/>
          </a:xfrm>
          <a:prstGeom prst="rect">
            <a:avLst/>
          </a:prstGeom>
          <a:noFill/>
        </p:spPr>
        <p:txBody>
          <a:bodyPr wrap="square" lIns="121917" tIns="60958" rIns="121917" bIns="60958" rtlCol="0">
            <a:spAutoFit/>
          </a:bodyPr>
          <a:lstStyle/>
          <a:p>
            <a:pP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SD card</a:t>
            </a:r>
          </a:p>
        </p:txBody>
      </p:sp>
      <p:cxnSp>
        <p:nvCxnSpPr>
          <p:cNvPr id="52" name="Straight Connector 51"/>
          <p:cNvCxnSpPr/>
          <p:nvPr/>
        </p:nvCxnSpPr>
        <p:spPr>
          <a:xfrm>
            <a:off x="1428559" y="3720551"/>
            <a:ext cx="130829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9555" y="3474329"/>
            <a:ext cx="1409699" cy="492443"/>
          </a:xfrm>
          <a:prstGeom prst="rect">
            <a:avLst/>
          </a:prstGeom>
          <a:noFill/>
        </p:spPr>
        <p:txBody>
          <a:bodyPr wrap="square" lIns="121917" tIns="60958" rIns="121917" bIns="60958" rtlCol="0">
            <a:spAutoFit/>
          </a:bodyPr>
          <a:lstStyle/>
          <a:p>
            <a:pP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Security </a:t>
            </a:r>
            <a:br>
              <a:rPr lang="en-US" sz="1300" dirty="0">
                <a:solidFill>
                  <a:schemeClr val="bg2"/>
                </a:solidFill>
                <a:latin typeface="Arial" panose="020B0604020202020204" pitchFamily="34" charset="0"/>
                <a:cs typeface="Arial" panose="020B0604020202020204" pitchFamily="34" charset="0"/>
              </a:rPr>
            </a:br>
            <a:r>
              <a:rPr lang="en-US" sz="1300" dirty="0">
                <a:solidFill>
                  <a:schemeClr val="bg2"/>
                </a:solidFill>
                <a:latin typeface="Arial" panose="020B0604020202020204" pitchFamily="34" charset="0"/>
                <a:cs typeface="Arial" panose="020B0604020202020204" pitchFamily="34" charset="0"/>
              </a:rPr>
              <a:t>lock slot</a:t>
            </a:r>
          </a:p>
        </p:txBody>
      </p:sp>
      <p:sp>
        <p:nvSpPr>
          <p:cNvPr id="74" name="TextBox 73"/>
          <p:cNvSpPr txBox="1"/>
          <p:nvPr/>
        </p:nvSpPr>
        <p:spPr>
          <a:xfrm>
            <a:off x="322106" y="4589786"/>
            <a:ext cx="1333500" cy="307776"/>
          </a:xfrm>
          <a:prstGeom prst="rect">
            <a:avLst/>
          </a:prstGeom>
          <a:noFill/>
        </p:spPr>
        <p:txBody>
          <a:bodyPr wrap="square" lIns="121917" tIns="60958" rIns="121917" bIns="60958" rtlCol="0">
            <a:spAutoFit/>
          </a:bodyPr>
          <a:lstStyle/>
          <a:p>
            <a:pP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Power supply </a:t>
            </a:r>
          </a:p>
        </p:txBody>
      </p:sp>
      <p:pic>
        <p:nvPicPr>
          <p:cNvPr id="81" name="Picture 80" descr="sony_dvpsr200p_cddvd_a2566403_web-ppt.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63691" y="5406468"/>
            <a:ext cx="1591029" cy="559612"/>
          </a:xfrm>
          <a:prstGeom prst="rect">
            <a:avLst/>
          </a:prstGeom>
        </p:spPr>
      </p:pic>
      <p:pic>
        <p:nvPicPr>
          <p:cNvPr id="1030" name="Picture 6" descr="Consoles">
            <a:hlinkClick r:id="rId10"/>
          </p:cNvPr>
          <p:cNvPicPr>
            <a:picLocks noChangeAspect="1" noChangeArrowheads="1"/>
          </p:cNvPicPr>
          <p:nvPr/>
        </p:nvPicPr>
        <p:blipFill>
          <a:blip r:embed="rId11" cstate="print"/>
          <a:srcRect l="8046" t="23690" r="7126"/>
          <a:stretch>
            <a:fillRect/>
          </a:stretch>
        </p:blipFill>
        <p:spPr bwMode="auto">
          <a:xfrm>
            <a:off x="4756746" y="5229296"/>
            <a:ext cx="1115421" cy="877824"/>
          </a:xfrm>
          <a:prstGeom prst="rect">
            <a:avLst/>
          </a:prstGeom>
          <a:noFill/>
        </p:spPr>
      </p:pic>
      <p:sp>
        <p:nvSpPr>
          <p:cNvPr id="84" name="TextBox 83"/>
          <p:cNvSpPr txBox="1"/>
          <p:nvPr/>
        </p:nvSpPr>
        <p:spPr>
          <a:xfrm>
            <a:off x="2565399" y="5988704"/>
            <a:ext cx="1409699" cy="307776"/>
          </a:xfrm>
          <a:prstGeom prst="rect">
            <a:avLst/>
          </a:prstGeom>
          <a:noFill/>
        </p:spPr>
        <p:txBody>
          <a:bodyPr wrap="square" lIns="121917" tIns="60958" rIns="121917" bIns="60958" rtlCol="0">
            <a:spAutoFit/>
          </a:bodyPr>
          <a:lstStyle/>
          <a:p>
            <a:pP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DVD player</a:t>
            </a:r>
          </a:p>
        </p:txBody>
      </p:sp>
      <p:sp>
        <p:nvSpPr>
          <p:cNvPr id="85" name="TextBox 84"/>
          <p:cNvSpPr txBox="1"/>
          <p:nvPr/>
        </p:nvSpPr>
        <p:spPr>
          <a:xfrm>
            <a:off x="4597399" y="5988704"/>
            <a:ext cx="1616053" cy="307776"/>
          </a:xfrm>
          <a:prstGeom prst="rect">
            <a:avLst/>
          </a:prstGeom>
          <a:noFill/>
        </p:spPr>
        <p:txBody>
          <a:bodyPr wrap="square" lIns="121917" tIns="60958" rIns="121917" bIns="60958" rtlCol="0">
            <a:spAutoFit/>
          </a:bodyPr>
          <a:lstStyle/>
          <a:p>
            <a:pP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Gaming system</a:t>
            </a:r>
          </a:p>
        </p:txBody>
      </p:sp>
      <p:grpSp>
        <p:nvGrpSpPr>
          <p:cNvPr id="15" name="Group 88"/>
          <p:cNvGrpSpPr/>
          <p:nvPr/>
        </p:nvGrpSpPr>
        <p:grpSpPr>
          <a:xfrm>
            <a:off x="6654580" y="5240726"/>
            <a:ext cx="1935937" cy="877824"/>
            <a:chOff x="5699125" y="4305300"/>
            <a:chExt cx="1388745" cy="731520"/>
          </a:xfrm>
        </p:grpSpPr>
        <p:pic>
          <p:nvPicPr>
            <p:cNvPr id="1032" name="Picture 8" descr="EOS Rebel T2i 18.0 MP Digital SLR Camera with EF-S 18-135 mm f/3.5-5.6 IS Zoom Lens">
              <a:hlinkClick r:id="rId12"/>
            </p:cNvPr>
            <p:cNvPicPr>
              <a:picLocks noChangeAspect="1" noChangeArrowheads="1"/>
            </p:cNvPicPr>
            <p:nvPr/>
          </p:nvPicPr>
          <p:blipFill>
            <a:blip r:embed="rId13" cstate="print"/>
            <a:srcRect/>
            <a:stretch>
              <a:fillRect/>
            </a:stretch>
          </p:blipFill>
          <p:spPr bwMode="auto">
            <a:xfrm>
              <a:off x="5699125" y="4343400"/>
              <a:ext cx="640080" cy="640080"/>
            </a:xfrm>
            <a:prstGeom prst="rect">
              <a:avLst/>
            </a:prstGeom>
            <a:noFill/>
          </p:spPr>
        </p:pic>
        <p:pic>
          <p:nvPicPr>
            <p:cNvPr id="1034" name="Picture 10" descr="Handycam HDR-XR160 160 GB HDD 30X Zoom Digital Camcorder">
              <a:hlinkClick r:id="rId14"/>
            </p:cNvPr>
            <p:cNvPicPr>
              <a:picLocks noChangeAspect="1" noChangeArrowheads="1"/>
            </p:cNvPicPr>
            <p:nvPr/>
          </p:nvPicPr>
          <p:blipFill>
            <a:blip r:embed="rId15" cstate="print"/>
            <a:srcRect/>
            <a:stretch>
              <a:fillRect/>
            </a:stretch>
          </p:blipFill>
          <p:spPr bwMode="auto">
            <a:xfrm>
              <a:off x="6356350" y="4305300"/>
              <a:ext cx="731520" cy="731520"/>
            </a:xfrm>
            <a:prstGeom prst="rect">
              <a:avLst/>
            </a:prstGeom>
            <a:noFill/>
          </p:spPr>
        </p:pic>
      </p:grpSp>
      <p:sp>
        <p:nvSpPr>
          <p:cNvPr id="86" name="TextBox 85"/>
          <p:cNvSpPr txBox="1"/>
          <p:nvPr/>
        </p:nvSpPr>
        <p:spPr>
          <a:xfrm>
            <a:off x="6324600" y="5988704"/>
            <a:ext cx="2616201" cy="307776"/>
          </a:xfrm>
          <a:prstGeom prst="rect">
            <a:avLst/>
          </a:prstGeom>
          <a:noFill/>
        </p:spPr>
        <p:txBody>
          <a:bodyPr wrap="square" lIns="121917" tIns="60958" rIns="121917" bIns="60958" rtlCol="0">
            <a:spAutoFit/>
          </a:bodyPr>
          <a:lstStyle/>
          <a:p>
            <a:pP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Digital camera/video camera</a:t>
            </a:r>
          </a:p>
        </p:txBody>
      </p:sp>
      <p:cxnSp>
        <p:nvCxnSpPr>
          <p:cNvPr id="93" name="Straight Connector 92"/>
          <p:cNvCxnSpPr/>
          <p:nvPr/>
        </p:nvCxnSpPr>
        <p:spPr>
          <a:xfrm>
            <a:off x="5283200" y="3549087"/>
            <a:ext cx="0" cy="118203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6" name="Group 99"/>
          <p:cNvGrpSpPr/>
          <p:nvPr/>
        </p:nvGrpSpPr>
        <p:grpSpPr>
          <a:xfrm>
            <a:off x="2344999" y="4904176"/>
            <a:ext cx="6261100" cy="316617"/>
            <a:chOff x="2105026" y="4067175"/>
            <a:chExt cx="4914899" cy="104775"/>
          </a:xfrm>
        </p:grpSpPr>
        <p:cxnSp>
          <p:nvCxnSpPr>
            <p:cNvPr id="92" name="Straight Connector 91"/>
            <p:cNvCxnSpPr/>
            <p:nvPr/>
          </p:nvCxnSpPr>
          <p:spPr>
            <a:xfrm>
              <a:off x="2105026" y="4171949"/>
              <a:ext cx="491489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411484" y="4067175"/>
              <a:ext cx="0" cy="10477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9" name="Rectangle 98"/>
          <p:cNvSpPr/>
          <p:nvPr/>
        </p:nvSpPr>
        <p:spPr>
          <a:xfrm>
            <a:off x="698740" y="6274705"/>
            <a:ext cx="10497617" cy="492438"/>
          </a:xfrm>
          <a:prstGeom prst="rect">
            <a:avLst/>
          </a:prstGeom>
          <a:solidFill>
            <a:schemeClr val="tx2"/>
          </a:solidFill>
        </p:spPr>
        <p:txBody>
          <a:bodyPr wrap="square" lIns="121917" tIns="60958" rIns="121917" bIns="60958">
            <a:spAutoFit/>
          </a:bodyPr>
          <a:lstStyle/>
          <a:p>
            <a:r>
              <a:rPr lang="en-US" sz="800" dirty="0">
                <a:solidFill>
                  <a:schemeClr val="bg2"/>
                </a:solidFill>
                <a:latin typeface="Arial" panose="020B0604020202020204" pitchFamily="34" charset="0"/>
                <a:cs typeface="Arial" panose="020B0604020202020204" pitchFamily="34" charset="0"/>
              </a:rPr>
              <a:t>   *PC must have a wireless card or be connected to a wireless network and have the projector software installed for proper function. </a:t>
            </a:r>
          </a:p>
          <a:p>
            <a:r>
              <a:rPr lang="en-US" sz="800" dirty="0">
                <a:solidFill>
                  <a:schemeClr val="bg2"/>
                </a:solidFill>
                <a:latin typeface="Arial" panose="020B0604020202020204" pitchFamily="34" charset="0"/>
                <a:cs typeface="Arial" panose="020B0604020202020204" pitchFamily="34" charset="0"/>
              </a:rPr>
              <a:t>**Mobile device must be either iPhone, iPad, or Android phone /tablet, and have wireless settings enabled. APP and applications must </a:t>
            </a:r>
            <a:r>
              <a:rPr lang="en-US" sz="800" dirty="0" smtClean="0">
                <a:solidFill>
                  <a:schemeClr val="bg2"/>
                </a:solidFill>
                <a:latin typeface="Arial" panose="020B0604020202020204" pitchFamily="34" charset="0"/>
                <a:cs typeface="Arial" panose="020B0604020202020204" pitchFamily="34" charset="0"/>
              </a:rPr>
              <a:t>be </a:t>
            </a:r>
            <a:r>
              <a:rPr lang="en-US" sz="800" dirty="0">
                <a:solidFill>
                  <a:schemeClr val="bg2"/>
                </a:solidFill>
                <a:latin typeface="Arial" panose="020B0604020202020204" pitchFamily="34" charset="0"/>
                <a:cs typeface="Arial" panose="020B0604020202020204" pitchFamily="34" charset="0"/>
              </a:rPr>
              <a:t>downloaded and mobile device connected to Dell M900HD wireless network for proper function. </a:t>
            </a:r>
          </a:p>
        </p:txBody>
      </p:sp>
      <p:sp>
        <p:nvSpPr>
          <p:cNvPr id="90" name="TextBox 89"/>
          <p:cNvSpPr txBox="1"/>
          <p:nvPr/>
        </p:nvSpPr>
        <p:spPr>
          <a:xfrm>
            <a:off x="4424395" y="4570662"/>
            <a:ext cx="1706880" cy="455509"/>
          </a:xfrm>
          <a:prstGeom prst="rect">
            <a:avLst/>
          </a:prstGeom>
          <a:solidFill>
            <a:schemeClr val="tx2"/>
          </a:solidFill>
          <a:ln w="3175">
            <a:solidFill>
              <a:schemeClr val="accent4"/>
            </a:solidFill>
          </a:ln>
        </p:spPr>
        <p:txBody>
          <a:bodyPr wrap="square" lIns="121917" tIns="60958" rIns="121917" bIns="60958" rtlCol="0">
            <a:spAutoFit/>
          </a:bodyPr>
          <a:lstStyle/>
          <a:p>
            <a:pPr>
              <a:lnSpc>
                <a:spcPct val="90000"/>
              </a:lnSpc>
              <a:spcBef>
                <a:spcPts val="133"/>
              </a:spcBef>
              <a:spcAft>
                <a:spcPts val="133"/>
              </a:spcAft>
              <a:buClr>
                <a:schemeClr val="bg1"/>
              </a:buClr>
            </a:pPr>
            <a:r>
              <a:rPr lang="en-US" sz="1200" dirty="0">
                <a:solidFill>
                  <a:schemeClr val="bg2"/>
                </a:solidFill>
                <a:latin typeface="Arial" panose="020B0604020202020204" pitchFamily="34" charset="0"/>
                <a:cs typeface="Arial" panose="020B0604020202020204" pitchFamily="34" charset="0"/>
              </a:rPr>
              <a:t>HDMI cable required and sold separately</a:t>
            </a:r>
          </a:p>
        </p:txBody>
      </p:sp>
      <p:grpSp>
        <p:nvGrpSpPr>
          <p:cNvPr id="17" name="Group 109"/>
          <p:cNvGrpSpPr/>
          <p:nvPr/>
        </p:nvGrpSpPr>
        <p:grpSpPr>
          <a:xfrm>
            <a:off x="6283765" y="3571873"/>
            <a:ext cx="3640804" cy="1085783"/>
            <a:chOff x="4508502" y="3400422"/>
            <a:chExt cx="2625722" cy="904819"/>
          </a:xfrm>
        </p:grpSpPr>
        <p:grpSp>
          <p:nvGrpSpPr>
            <p:cNvPr id="18" name="Group 100"/>
            <p:cNvGrpSpPr/>
            <p:nvPr/>
          </p:nvGrpSpPr>
          <p:grpSpPr>
            <a:xfrm rot="5400000" flipH="1">
              <a:off x="5692774" y="2216150"/>
              <a:ext cx="257178" cy="2625722"/>
              <a:chOff x="3730507" y="2164854"/>
              <a:chExt cx="168275" cy="625972"/>
            </a:xfrm>
          </p:grpSpPr>
          <p:cxnSp>
            <p:nvCxnSpPr>
              <p:cNvPr id="105" name="Straight Connector 104"/>
              <p:cNvCxnSpPr/>
              <p:nvPr/>
            </p:nvCxnSpPr>
            <p:spPr>
              <a:xfrm flipV="1">
                <a:off x="3735652" y="2164854"/>
                <a:ext cx="0" cy="62597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3730507" y="2790825"/>
                <a:ext cx="168275"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p:nvPr/>
          </p:nvCxnSpPr>
          <p:spPr>
            <a:xfrm flipV="1">
              <a:off x="7127881" y="3648012"/>
              <a:ext cx="0" cy="65722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11" name="TextBox 110"/>
          <p:cNvSpPr txBox="1"/>
          <p:nvPr/>
        </p:nvSpPr>
        <p:spPr>
          <a:xfrm>
            <a:off x="5997554" y="2411114"/>
            <a:ext cx="1927247" cy="307776"/>
          </a:xfrm>
          <a:prstGeom prst="rect">
            <a:avLst/>
          </a:prstGeom>
          <a:noFill/>
        </p:spPr>
        <p:txBody>
          <a:bodyPr wrap="square" lIns="121917" tIns="60958" rIns="121917" bIns="60958" rtlCol="0">
            <a:spAutoFit/>
          </a:bodyPr>
          <a:lstStyle/>
          <a:p>
            <a:pP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Optional USB dongle</a:t>
            </a:r>
          </a:p>
        </p:txBody>
      </p:sp>
      <p:sp>
        <p:nvSpPr>
          <p:cNvPr id="63" name="TextBox 62"/>
          <p:cNvSpPr txBox="1"/>
          <p:nvPr/>
        </p:nvSpPr>
        <p:spPr>
          <a:xfrm>
            <a:off x="1422400" y="2826170"/>
            <a:ext cx="1907772" cy="523216"/>
          </a:xfrm>
          <a:prstGeom prst="rect">
            <a:avLst/>
          </a:prstGeom>
          <a:solidFill>
            <a:schemeClr val="accent4"/>
          </a:solidFill>
        </p:spPr>
        <p:txBody>
          <a:bodyPr wrap="square" lIns="121917" tIns="60958" rIns="121917" bIns="60958" rtlCol="0">
            <a:spAutoFit/>
          </a:bodyPr>
          <a:lstStyle/>
          <a:p>
            <a:r>
              <a:rPr lang="en-US" sz="1300" dirty="0">
                <a:solidFill>
                  <a:schemeClr val="tx2"/>
                </a:solidFill>
                <a:latin typeface="Arial" panose="020B0604020202020204" pitchFamily="34" charset="0"/>
                <a:cs typeface="Arial" panose="020B0604020202020204" pitchFamily="34" charset="0"/>
              </a:rPr>
              <a:t>Dell Mobile Projector - M900HD</a:t>
            </a:r>
          </a:p>
        </p:txBody>
      </p:sp>
      <p:pic>
        <p:nvPicPr>
          <p:cNvPr id="4098" name="Picture 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103748" y="2465775"/>
            <a:ext cx="669195" cy="50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TextBox 76"/>
          <p:cNvSpPr txBox="1"/>
          <p:nvPr/>
        </p:nvSpPr>
        <p:spPr>
          <a:xfrm>
            <a:off x="10037310" y="2967671"/>
            <a:ext cx="2017903" cy="492443"/>
          </a:xfrm>
          <a:prstGeom prst="rect">
            <a:avLst/>
          </a:prstGeom>
          <a:noFill/>
        </p:spPr>
        <p:txBody>
          <a:bodyPr wrap="square" lIns="121917" tIns="60958" rIns="121917" bIns="60958" rtlCol="0">
            <a:spAutoFit/>
          </a:bodyPr>
          <a:lstStyle/>
          <a:p>
            <a:pP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USB Connectivity from Notebook to Projector</a:t>
            </a:r>
          </a:p>
        </p:txBody>
      </p:sp>
      <p:grpSp>
        <p:nvGrpSpPr>
          <p:cNvPr id="73" name="Group 45"/>
          <p:cNvGrpSpPr/>
          <p:nvPr/>
        </p:nvGrpSpPr>
        <p:grpSpPr>
          <a:xfrm>
            <a:off x="1655605" y="4140102"/>
            <a:ext cx="2146695" cy="617220"/>
            <a:chOff x="4803776" y="1781175"/>
            <a:chExt cx="3159124" cy="688736"/>
          </a:xfrm>
        </p:grpSpPr>
        <p:cxnSp>
          <p:nvCxnSpPr>
            <p:cNvPr id="75" name="Straight Connector 74"/>
            <p:cNvCxnSpPr/>
            <p:nvPr/>
          </p:nvCxnSpPr>
          <p:spPr>
            <a:xfrm>
              <a:off x="4803776" y="2469911"/>
              <a:ext cx="315912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953375" y="1781175"/>
              <a:ext cx="0" cy="68580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9467996" y="5173026"/>
            <a:ext cx="2270147" cy="307776"/>
          </a:xfrm>
          <a:prstGeom prst="rect">
            <a:avLst/>
          </a:prstGeom>
          <a:noFill/>
        </p:spPr>
        <p:txBody>
          <a:bodyPr wrap="square" lIns="121917" tIns="60958" rIns="121917" bIns="60958" rtlCol="0">
            <a:spAutoFit/>
          </a:bodyPr>
          <a:lstStyle/>
          <a:p>
            <a:pPr>
              <a:lnSpc>
                <a:spcPct val="90000"/>
              </a:lnSpc>
              <a:spcBef>
                <a:spcPts val="133"/>
              </a:spcBef>
              <a:spcAft>
                <a:spcPts val="133"/>
              </a:spcAft>
              <a:buClr>
                <a:schemeClr val="bg1"/>
              </a:buClr>
            </a:pPr>
            <a:r>
              <a:rPr lang="en-US" sz="1300" dirty="0">
                <a:solidFill>
                  <a:schemeClr val="bg2"/>
                </a:solidFill>
                <a:latin typeface="Arial" panose="020B0604020202020204" pitchFamily="34" charset="0"/>
                <a:cs typeface="Arial" panose="020B0604020202020204" pitchFamily="34" charset="0"/>
              </a:rPr>
              <a:t>Audio out</a:t>
            </a:r>
          </a:p>
        </p:txBody>
      </p:sp>
      <p:pic>
        <p:nvPicPr>
          <p:cNvPr id="80" name="Picture 79"/>
          <p:cNvPicPr>
            <a:picLocks noChangeAspect="1"/>
          </p:cNvPicPr>
          <p:nvPr/>
        </p:nvPicPr>
        <p:blipFill rotWithShape="1">
          <a:blip r:embed="rId17" cstate="email">
            <a:extLst>
              <a:ext uri="{28A0092B-C50C-407E-A947-70E740481C1C}">
                <a14:useLocalDpi xmlns:a14="http://schemas.microsoft.com/office/drawing/2010/main"/>
              </a:ext>
            </a:extLst>
          </a:blip>
          <a:srcRect t="14253" b="19512"/>
          <a:stretch/>
        </p:blipFill>
        <p:spPr>
          <a:xfrm>
            <a:off x="9553743" y="4610877"/>
            <a:ext cx="1219200" cy="605767"/>
          </a:xfrm>
          <a:prstGeom prst="rect">
            <a:avLst/>
          </a:prstGeom>
        </p:spPr>
      </p:pic>
      <p:pic>
        <p:nvPicPr>
          <p:cNvPr id="82" name="Picture 81"/>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772943" y="4632256"/>
            <a:ext cx="731520" cy="731520"/>
          </a:xfrm>
          <a:prstGeom prst="rect">
            <a:avLst/>
          </a:prstGeom>
        </p:spPr>
      </p:pic>
      <p:pic>
        <p:nvPicPr>
          <p:cNvPr id="3" name="Picture 2" descr="http://snpi.dell.com/snp/images/products/large/en-us~A7047327/A7047327.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06400" y="164027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1">
            <a:hlinkClick r:id="rId20"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02059415"/>
      </p:ext>
    </p:extLst>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solidFill>
                  <a:schemeClr val="bg1"/>
                </a:solidFill>
              </a:rPr>
              <a:t>Dell Interactive Projectors</a:t>
            </a:r>
            <a:endParaRPr lang="en-US" sz="3200" dirty="0">
              <a:solidFill>
                <a:schemeClr val="bg1"/>
              </a:solidFill>
            </a:endParaRPr>
          </a:p>
        </p:txBody>
      </p:sp>
      <p:sp>
        <p:nvSpPr>
          <p:cNvPr id="14" name="Rectangle 13"/>
          <p:cNvSpPr/>
          <p:nvPr/>
        </p:nvSpPr>
        <p:spPr>
          <a:xfrm>
            <a:off x="365759" y="818268"/>
            <a:ext cx="10003192" cy="492438"/>
          </a:xfrm>
          <a:prstGeom prst="rect">
            <a:avLst/>
          </a:prstGeom>
        </p:spPr>
        <p:txBody>
          <a:bodyPr wrap="square" lIns="121917" tIns="60958" rIns="121917" bIns="60958">
            <a:spAutoFit/>
          </a:bodyPr>
          <a:lstStyle/>
          <a:p>
            <a:r>
              <a:rPr lang="en-US" sz="1200" dirty="0">
                <a:solidFill>
                  <a:schemeClr val="bg2"/>
                </a:solidFill>
                <a:latin typeface="Arial" panose="020B0604020202020204" pitchFamily="34" charset="0"/>
                <a:cs typeface="Arial" panose="020B0604020202020204" pitchFamily="34" charset="0"/>
              </a:rPr>
              <a:t>Ideal for classrooms, small conference rooms, and offices, Dell interactive projectors allow interact with and control your content on screen, so lessons and presentations are more collaborative.</a:t>
            </a:r>
          </a:p>
        </p:txBody>
      </p:sp>
      <p:graphicFrame>
        <p:nvGraphicFramePr>
          <p:cNvPr id="21" name="Table 1043"/>
          <p:cNvGraphicFramePr>
            <a:graphicFrameLocks noGrp="1"/>
          </p:cNvGraphicFramePr>
          <p:nvPr>
            <p:extLst/>
          </p:nvPr>
        </p:nvGraphicFramePr>
        <p:xfrm>
          <a:off x="551481" y="3080729"/>
          <a:ext cx="7899500" cy="2219989"/>
        </p:xfrm>
        <a:graphic>
          <a:graphicData uri="http://schemas.openxmlformats.org/drawingml/2006/table">
            <a:tbl>
              <a:tblPr firstRow="1" bandRow="1">
                <a:tableStyleId>{2D5ABB26-0587-4C30-8999-92F81FD0307C}</a:tableStyleId>
              </a:tblPr>
              <a:tblGrid>
                <a:gridCol w="2047340"/>
                <a:gridCol w="3070459"/>
                <a:gridCol w="2781701"/>
              </a:tblGrid>
              <a:tr h="278487">
                <a:tc>
                  <a:txBody>
                    <a:bodyPr/>
                    <a:lstStyle/>
                    <a:p>
                      <a:r>
                        <a:rPr lang="en-US" sz="1000" b="1" dirty="0" smtClean="0">
                          <a:solidFill>
                            <a:schemeClr val="bg2"/>
                          </a:solidFill>
                          <a:latin typeface="Arial" panose="020B0604020202020204" pitchFamily="34" charset="0"/>
                          <a:cs typeface="Arial" panose="020B0604020202020204" pitchFamily="34" charset="0"/>
                        </a:rPr>
                        <a:t>Lumens:</a:t>
                      </a: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3400 ANSI Lumens (Max.)</a:t>
                      </a:r>
                      <a:endParaRPr lang="en-US" sz="10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3400 ANSI Lumens (Max.)</a:t>
                      </a:r>
                      <a:endParaRPr lang="en-US" sz="1000" dirty="0">
                        <a:solidFill>
                          <a:schemeClr val="bg2"/>
                        </a:solidFill>
                        <a:latin typeface="Arial" panose="020B0604020202020204" pitchFamily="34" charset="0"/>
                        <a:cs typeface="Arial" panose="020B0604020202020204" pitchFamily="34" charset="0"/>
                      </a:endParaRPr>
                    </a:p>
                  </a:txBody>
                  <a:tcPr marL="121920" marR="121920">
                    <a:solidFill>
                      <a:srgbClr val="AAAAAA"/>
                    </a:solidFill>
                  </a:tcPr>
                </a:tc>
              </a:tr>
              <a:tr h="2624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Resolution:</a:t>
                      </a:r>
                    </a:p>
                  </a:txBody>
                  <a:tcPr marL="121920" marR="1219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1920x1080 Full HD</a:t>
                      </a:r>
                    </a:p>
                  </a:txBody>
                  <a:tcPr marL="121920" marR="1219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2"/>
                          </a:solidFill>
                          <a:latin typeface="Arial" panose="020B0604020202020204" pitchFamily="34" charset="0"/>
                          <a:cs typeface="Arial" panose="020B0604020202020204" pitchFamily="34" charset="0"/>
                        </a:rPr>
                        <a:t>1920x1080 Full HD</a:t>
                      </a:r>
                    </a:p>
                  </a:txBody>
                  <a:tcPr marL="121920" marR="121920" anchor="ctr"/>
                </a:tc>
              </a:tr>
              <a:tr h="3186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Contrast ratio:</a:t>
                      </a:r>
                    </a:p>
                  </a:txBody>
                  <a:tcPr marL="121920" marR="121920" anchor="ctr">
                    <a:solidFill>
                      <a:srgbClr val="AAAAAA"/>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1800:1 typical</a:t>
                      </a:r>
                    </a:p>
                  </a:txBody>
                  <a:tcPr marL="121920" marR="121920" anchor="ctr">
                    <a:solidFill>
                      <a:srgbClr val="AAAAAA"/>
                    </a:solidFill>
                  </a:tcPr>
                </a:tc>
                <a:tc>
                  <a:txBody>
                    <a:bodyPr/>
                    <a:lstStyle/>
                    <a:p>
                      <a:r>
                        <a:rPr lang="en-US" sz="1000" dirty="0" smtClean="0">
                          <a:solidFill>
                            <a:schemeClr val="bg2"/>
                          </a:solidFill>
                          <a:latin typeface="Arial" panose="020B0604020202020204" pitchFamily="34" charset="0"/>
                          <a:cs typeface="Arial" panose="020B0604020202020204" pitchFamily="34" charset="0"/>
                        </a:rPr>
                        <a:t>1800:1 typical</a:t>
                      </a:r>
                    </a:p>
                  </a:txBody>
                  <a:tcPr marL="121920" marR="121920" anchor="ctr">
                    <a:solidFill>
                      <a:srgbClr val="AAAAAA"/>
                    </a:solidFill>
                  </a:tcPr>
                </a:tc>
              </a:tr>
              <a:tr h="25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Aspect ratio:</a:t>
                      </a:r>
                    </a:p>
                  </a:txBody>
                  <a:tcPr marL="121920" marR="121920"/>
                </a:tc>
                <a:tc>
                  <a:txBody>
                    <a:bodyPr/>
                    <a:lstStyle/>
                    <a:p>
                      <a:r>
                        <a:rPr lang="en-US" sz="1000" dirty="0" smtClean="0">
                          <a:solidFill>
                            <a:schemeClr val="bg2"/>
                          </a:solidFill>
                          <a:latin typeface="Arial" panose="020B0604020202020204" pitchFamily="34" charset="0"/>
                          <a:cs typeface="Arial" panose="020B0604020202020204" pitchFamily="34" charset="0"/>
                        </a:rPr>
                        <a:t>16:9</a:t>
                      </a:r>
                      <a:endParaRPr lang="en-US" sz="1000" dirty="0">
                        <a:solidFill>
                          <a:schemeClr val="bg2"/>
                        </a:solidFill>
                        <a:latin typeface="Arial" panose="020B0604020202020204" pitchFamily="34" charset="0"/>
                        <a:cs typeface="Arial" panose="020B0604020202020204" pitchFamily="34" charset="0"/>
                      </a:endParaRPr>
                    </a:p>
                  </a:txBody>
                  <a:tcPr marL="121920" marR="121920"/>
                </a:tc>
                <a:tc>
                  <a:txBody>
                    <a:bodyPr/>
                    <a:lstStyle/>
                    <a:p>
                      <a:r>
                        <a:rPr lang="en-US" sz="1000" dirty="0" smtClean="0">
                          <a:solidFill>
                            <a:schemeClr val="bg2"/>
                          </a:solidFill>
                          <a:latin typeface="Arial" panose="020B0604020202020204" pitchFamily="34" charset="0"/>
                          <a:cs typeface="Arial" panose="020B0604020202020204" pitchFamily="34" charset="0"/>
                        </a:rPr>
                        <a:t>16:9</a:t>
                      </a:r>
                      <a:endParaRPr lang="en-US" sz="1000" dirty="0">
                        <a:solidFill>
                          <a:schemeClr val="bg2"/>
                        </a:solidFill>
                        <a:latin typeface="Arial" panose="020B0604020202020204" pitchFamily="34" charset="0"/>
                        <a:cs typeface="Arial" panose="020B0604020202020204" pitchFamily="34" charset="0"/>
                      </a:endParaRPr>
                    </a:p>
                  </a:txBody>
                  <a:tcPr marL="121920" marR="121920"/>
                </a:tc>
              </a:tr>
              <a:tr h="4422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Projection screen size:</a:t>
                      </a:r>
                    </a:p>
                  </a:txBody>
                  <a:tcPr marL="121920" marR="121920" anchor="ctr">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dirty="0" smtClean="0">
                          <a:solidFill>
                            <a:schemeClr val="bg2"/>
                          </a:solidFill>
                          <a:latin typeface="Arial" panose="020B0604020202020204" pitchFamily="34" charset="0"/>
                          <a:cs typeface="Arial" panose="020B0604020202020204" pitchFamily="34" charset="0"/>
                        </a:rPr>
                        <a:t>70” ~ 100” </a:t>
                      </a:r>
                      <a:br>
                        <a:rPr lang="pt-BR" sz="1000" dirty="0" smtClean="0">
                          <a:solidFill>
                            <a:schemeClr val="bg2"/>
                          </a:solidFill>
                          <a:latin typeface="Arial" panose="020B0604020202020204" pitchFamily="34" charset="0"/>
                          <a:cs typeface="Arial" panose="020B0604020202020204" pitchFamily="34" charset="0"/>
                        </a:rPr>
                      </a:br>
                      <a:r>
                        <a:rPr lang="pt-BR" sz="1000" dirty="0" smtClean="0">
                          <a:solidFill>
                            <a:schemeClr val="bg2"/>
                          </a:solidFill>
                          <a:latin typeface="Arial" panose="020B0604020202020204" pitchFamily="34" charset="0"/>
                          <a:cs typeface="Arial" panose="020B0604020202020204" pitchFamily="34" charset="0"/>
                        </a:rPr>
                        <a:t>(1.77m ~ 2.54m) (diagonal)</a:t>
                      </a:r>
                    </a:p>
                  </a:txBody>
                  <a:tcPr marL="121920" marR="121920" anchor="ctr">
                    <a:solidFill>
                      <a:srgbClr val="AA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dirty="0" smtClean="0">
                          <a:solidFill>
                            <a:schemeClr val="bg2"/>
                          </a:solidFill>
                          <a:latin typeface="Arial" panose="020B0604020202020204" pitchFamily="34" charset="0"/>
                          <a:cs typeface="Arial" panose="020B0604020202020204" pitchFamily="34" charset="0"/>
                        </a:rPr>
                        <a:t>70” ~ 100” </a:t>
                      </a:r>
                      <a:br>
                        <a:rPr lang="pt-BR" sz="1000" dirty="0" smtClean="0">
                          <a:solidFill>
                            <a:schemeClr val="bg2"/>
                          </a:solidFill>
                          <a:latin typeface="Arial" panose="020B0604020202020204" pitchFamily="34" charset="0"/>
                          <a:cs typeface="Arial" panose="020B0604020202020204" pitchFamily="34" charset="0"/>
                        </a:rPr>
                      </a:br>
                      <a:r>
                        <a:rPr lang="pt-BR" sz="1000" dirty="0" smtClean="0">
                          <a:solidFill>
                            <a:schemeClr val="bg2"/>
                          </a:solidFill>
                          <a:latin typeface="Arial" panose="020B0604020202020204" pitchFamily="34" charset="0"/>
                          <a:cs typeface="Arial" panose="020B0604020202020204" pitchFamily="34" charset="0"/>
                        </a:rPr>
                        <a:t>(1.77m ~ 2.54m) (diagonal)</a:t>
                      </a:r>
                    </a:p>
                  </a:txBody>
                  <a:tcPr marL="121920" marR="121920" anchor="ctr">
                    <a:solidFill>
                      <a:srgbClr val="AAAAAA"/>
                    </a:solidFill>
                  </a:tcPr>
                </a:tc>
              </a:tr>
              <a:tr h="4162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Dimensions:</a:t>
                      </a:r>
                      <a:br>
                        <a:rPr lang="en-US" sz="1000" b="1" dirty="0" smtClean="0">
                          <a:solidFill>
                            <a:schemeClr val="bg2"/>
                          </a:solidFill>
                          <a:latin typeface="Arial" panose="020B0604020202020204" pitchFamily="34" charset="0"/>
                          <a:cs typeface="Arial" panose="020B0604020202020204" pitchFamily="34" charset="0"/>
                        </a:rPr>
                      </a:br>
                      <a:r>
                        <a:rPr lang="en-US" sz="1000" b="1" dirty="0" smtClean="0">
                          <a:solidFill>
                            <a:schemeClr val="bg2"/>
                          </a:solidFill>
                          <a:latin typeface="Arial" panose="020B0604020202020204" pitchFamily="34" charset="0"/>
                          <a:cs typeface="Arial" panose="020B0604020202020204" pitchFamily="34" charset="0"/>
                        </a:rPr>
                        <a:t>(W x H x D)</a:t>
                      </a:r>
                    </a:p>
                  </a:txBody>
                  <a:tcPr marL="121920" marR="121920"/>
                </a:tc>
                <a:tc>
                  <a:txBody>
                    <a:bodyPr/>
                    <a:lstStyle/>
                    <a:p>
                      <a:r>
                        <a:rPr lang="en-US" sz="1000" dirty="0" smtClean="0">
                          <a:solidFill>
                            <a:schemeClr val="bg2"/>
                          </a:solidFill>
                          <a:latin typeface="Arial" panose="020B0604020202020204" pitchFamily="34" charset="0"/>
                          <a:cs typeface="Arial" panose="020B0604020202020204" pitchFamily="34" charset="0"/>
                        </a:rPr>
                        <a:t>15.1" x 12.5" x 4.1" </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(357mm x 231mm x 367 mm)</a:t>
                      </a:r>
                    </a:p>
                  </a:txBody>
                  <a:tcPr marL="121920" marR="121920"/>
                </a:tc>
                <a:tc>
                  <a:txBody>
                    <a:bodyPr/>
                    <a:lstStyle/>
                    <a:p>
                      <a:r>
                        <a:rPr lang="en-US" sz="1000" dirty="0" smtClean="0">
                          <a:solidFill>
                            <a:schemeClr val="bg2"/>
                          </a:solidFill>
                          <a:latin typeface="Arial" panose="020B0604020202020204" pitchFamily="34" charset="0"/>
                          <a:cs typeface="Arial" panose="020B0604020202020204" pitchFamily="34" charset="0"/>
                        </a:rPr>
                        <a:t>15.1" x 12.5" x 4.1" </a:t>
                      </a:r>
                      <a:br>
                        <a:rPr lang="en-US" sz="1000" dirty="0" smtClean="0">
                          <a:solidFill>
                            <a:schemeClr val="bg2"/>
                          </a:solidFill>
                          <a:latin typeface="Arial" panose="020B0604020202020204" pitchFamily="34" charset="0"/>
                          <a:cs typeface="Arial" panose="020B0604020202020204" pitchFamily="34" charset="0"/>
                        </a:rPr>
                      </a:br>
                      <a:r>
                        <a:rPr lang="en-US" sz="1000" dirty="0" smtClean="0">
                          <a:solidFill>
                            <a:schemeClr val="bg2"/>
                          </a:solidFill>
                          <a:latin typeface="Arial" panose="020B0604020202020204" pitchFamily="34" charset="0"/>
                          <a:cs typeface="Arial" panose="020B0604020202020204" pitchFamily="34" charset="0"/>
                        </a:rPr>
                        <a:t>(357mm x 231mm x 367 mm)</a:t>
                      </a:r>
                    </a:p>
                  </a:txBody>
                  <a:tcPr marL="121920" marR="121920"/>
                </a:tc>
              </a:tr>
              <a:tr h="2478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Arial" panose="020B0604020202020204" pitchFamily="34" charset="0"/>
                          <a:cs typeface="Arial" panose="020B0604020202020204" pitchFamily="34" charset="0"/>
                        </a:rPr>
                        <a:t>Weight:</a:t>
                      </a:r>
                    </a:p>
                  </a:txBody>
                  <a:tcPr marL="121920" marR="121920">
                    <a:solidFill>
                      <a:srgbClr val="AAAAAA"/>
                    </a:solidFill>
                  </a:tcPr>
                </a:tc>
                <a:tc>
                  <a:txBody>
                    <a:bodyPr/>
                    <a:lstStyle/>
                    <a:p>
                      <a:r>
                        <a:rPr lang="de-DE" sz="1000" dirty="0" smtClean="0">
                          <a:solidFill>
                            <a:schemeClr val="bg2"/>
                          </a:solidFill>
                          <a:latin typeface="Arial" panose="020B0604020202020204" pitchFamily="34" charset="0"/>
                          <a:cs typeface="Arial" panose="020B0604020202020204" pitchFamily="34" charset="0"/>
                        </a:rPr>
                        <a:t>10.6 lbs (4.8 kg)</a:t>
                      </a:r>
                    </a:p>
                  </a:txBody>
                  <a:tcPr marL="121920" marR="121920">
                    <a:solidFill>
                      <a:srgbClr val="AAAAAA"/>
                    </a:solidFill>
                  </a:tcPr>
                </a:tc>
                <a:tc>
                  <a:txBody>
                    <a:bodyPr/>
                    <a:lstStyle/>
                    <a:p>
                      <a:r>
                        <a:rPr lang="de-DE" sz="1000" dirty="0" smtClean="0">
                          <a:solidFill>
                            <a:schemeClr val="bg2"/>
                          </a:solidFill>
                          <a:latin typeface="Arial" panose="020B0604020202020204" pitchFamily="34" charset="0"/>
                          <a:cs typeface="Arial" panose="020B0604020202020204" pitchFamily="34" charset="0"/>
                        </a:rPr>
                        <a:t>10.6 lbs (4.8 kg)</a:t>
                      </a:r>
                    </a:p>
                  </a:txBody>
                  <a:tcPr marL="121920" marR="121920">
                    <a:solidFill>
                      <a:srgbClr val="AAAAAA"/>
                    </a:solidFill>
                  </a:tcPr>
                </a:tc>
              </a:tr>
            </a:tbl>
          </a:graphicData>
        </a:graphic>
      </p:graphicFrame>
      <p:sp>
        <p:nvSpPr>
          <p:cNvPr id="49" name="Rectangle 48"/>
          <p:cNvSpPr/>
          <p:nvPr/>
        </p:nvSpPr>
        <p:spPr>
          <a:xfrm>
            <a:off x="487309" y="6049054"/>
            <a:ext cx="10488301" cy="246217"/>
          </a:xfrm>
          <a:prstGeom prst="rect">
            <a:avLst/>
          </a:prstGeom>
          <a:solidFill>
            <a:schemeClr val="tx2"/>
          </a:solidFill>
        </p:spPr>
        <p:txBody>
          <a:bodyPr wrap="square" lIns="121917" tIns="60958" rIns="121917" bIns="60958">
            <a:spAutoFit/>
          </a:bodyPr>
          <a:lstStyle/>
          <a:p>
            <a:r>
              <a:rPr lang="en-US" sz="800" dirty="0" smtClean="0">
                <a:solidFill>
                  <a:schemeClr val="bg2"/>
                </a:solidFill>
                <a:latin typeface="Arial" panose="020B0604020202020204" pitchFamily="34" charset="0"/>
                <a:cs typeface="Arial" panose="020B0604020202020204" pitchFamily="34" charset="0"/>
              </a:rPr>
              <a:t>Wireless</a:t>
            </a:r>
            <a:r>
              <a:rPr lang="en-US" sz="800" dirty="0">
                <a:solidFill>
                  <a:schemeClr val="bg2"/>
                </a:solidFill>
                <a:latin typeface="Arial" panose="020B0604020202020204" pitchFamily="34" charset="0"/>
                <a:cs typeface="Arial" panose="020B0604020202020204" pitchFamily="34" charset="0"/>
              </a:rPr>
              <a:t>: PC must have a wireless card or be connected to a wireless network and have the projector software installed for proper function</a:t>
            </a:r>
            <a:r>
              <a:rPr lang="en-US" sz="800" dirty="0" smtClean="0">
                <a:solidFill>
                  <a:schemeClr val="bg2"/>
                </a:solidFill>
                <a:latin typeface="Arial" panose="020B0604020202020204" pitchFamily="34" charset="0"/>
                <a:cs typeface="Arial" panose="020B0604020202020204" pitchFamily="34" charset="0"/>
              </a:rPr>
              <a:t>.</a:t>
            </a:r>
          </a:p>
        </p:txBody>
      </p:sp>
      <p:grpSp>
        <p:nvGrpSpPr>
          <p:cNvPr id="37" name="Group 36"/>
          <p:cNvGrpSpPr/>
          <p:nvPr/>
        </p:nvGrpSpPr>
        <p:grpSpPr>
          <a:xfrm>
            <a:off x="5419269" y="5474454"/>
            <a:ext cx="1275339" cy="473834"/>
            <a:chOff x="4214477" y="5687776"/>
            <a:chExt cx="956504" cy="473835"/>
          </a:xfrm>
        </p:grpSpPr>
        <p:sp>
          <p:nvSpPr>
            <p:cNvPr id="43" name="Rectangle 42"/>
            <p:cNvSpPr/>
            <p:nvPr/>
          </p:nvSpPr>
          <p:spPr>
            <a:xfrm>
              <a:off x="4503348" y="5930779"/>
              <a:ext cx="667633" cy="230832"/>
            </a:xfrm>
            <a:prstGeom prst="rect">
              <a:avLst/>
            </a:prstGeom>
          </p:spPr>
          <p:txBody>
            <a:bodyPr wrap="square">
              <a:spAutoFit/>
            </a:bodyPr>
            <a:lstStyle/>
            <a:p>
              <a:pPr>
                <a:defRPr/>
              </a:pPr>
              <a:r>
                <a:rPr lang="en-US" sz="900" dirty="0">
                  <a:solidFill>
                    <a:schemeClr val="bg2"/>
                  </a:solidFill>
                  <a:latin typeface="Arial" panose="020B0604020202020204" pitchFamily="34" charset="0"/>
                  <a:cs typeface="Arial" panose="020B0604020202020204" pitchFamily="34" charset="0"/>
                </a:rPr>
                <a:t>interactive</a:t>
              </a:r>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477" y="5687776"/>
              <a:ext cx="350480" cy="457201"/>
            </a:xfrm>
            <a:prstGeom prst="rect">
              <a:avLst/>
            </a:prstGeom>
          </p:spPr>
        </p:pic>
      </p:grpSp>
      <p:grpSp>
        <p:nvGrpSpPr>
          <p:cNvPr id="4" name="Group 3"/>
          <p:cNvGrpSpPr/>
          <p:nvPr/>
        </p:nvGrpSpPr>
        <p:grpSpPr>
          <a:xfrm>
            <a:off x="4166924" y="5480123"/>
            <a:ext cx="1338418" cy="469445"/>
            <a:chOff x="5523788" y="4236575"/>
            <a:chExt cx="1003814" cy="352083"/>
          </a:xfrm>
        </p:grpSpPr>
        <p:sp>
          <p:nvSpPr>
            <p:cNvPr id="41" name="Rectangle 40"/>
            <p:cNvSpPr/>
            <p:nvPr/>
          </p:nvSpPr>
          <p:spPr>
            <a:xfrm>
              <a:off x="5782852" y="4415534"/>
              <a:ext cx="744750" cy="173124"/>
            </a:xfrm>
            <a:prstGeom prst="rect">
              <a:avLst/>
            </a:prstGeom>
          </p:spPr>
          <p:txBody>
            <a:bodyPr wrap="square">
              <a:spAutoFit/>
            </a:bodyPr>
            <a:lstStyle/>
            <a:p>
              <a:pPr>
                <a:defRPr/>
              </a:pPr>
              <a:r>
                <a:rPr lang="en-US" sz="900" dirty="0">
                  <a:solidFill>
                    <a:schemeClr val="bg2"/>
                  </a:solidFill>
                  <a:latin typeface="Arial" panose="020B0604020202020204" pitchFamily="34" charset="0"/>
                  <a:cs typeface="Arial" panose="020B0604020202020204" pitchFamily="34" charset="0"/>
                </a:rPr>
                <a:t>short throw</a:t>
              </a:r>
            </a:p>
          </p:txBody>
        </p:sp>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788" y="4236575"/>
              <a:ext cx="313908" cy="342900"/>
            </a:xfrm>
            <a:prstGeom prst="rect">
              <a:avLst/>
            </a:prstGeom>
          </p:spPr>
        </p:pic>
      </p:grpSp>
      <p:grpSp>
        <p:nvGrpSpPr>
          <p:cNvPr id="15" name="Group 14"/>
          <p:cNvGrpSpPr/>
          <p:nvPr/>
        </p:nvGrpSpPr>
        <p:grpSpPr>
          <a:xfrm>
            <a:off x="1791621" y="5476171"/>
            <a:ext cx="1347965" cy="467670"/>
            <a:chOff x="1733115" y="4225000"/>
            <a:chExt cx="1010974" cy="350753"/>
          </a:xfrm>
        </p:grpSpPr>
        <p:sp>
          <p:nvSpPr>
            <p:cNvPr id="28" name="Rectangle 27"/>
            <p:cNvSpPr/>
            <p:nvPr/>
          </p:nvSpPr>
          <p:spPr>
            <a:xfrm>
              <a:off x="1987670" y="4298754"/>
              <a:ext cx="756419" cy="276999"/>
            </a:xfrm>
            <a:prstGeom prst="rect">
              <a:avLst/>
            </a:prstGeom>
          </p:spPr>
          <p:txBody>
            <a:bodyPr wrap="square">
              <a:spAutoFit/>
            </a:bodyPr>
            <a:lstStyle/>
            <a:p>
              <a:pPr>
                <a:defRPr/>
              </a:pPr>
              <a:r>
                <a:rPr lang="en-US" sz="900" dirty="0">
                  <a:solidFill>
                    <a:schemeClr val="bg2"/>
                  </a:solidFill>
                  <a:latin typeface="Arial" panose="020B0604020202020204" pitchFamily="34" charset="0"/>
                  <a:cs typeface="Arial" panose="020B0604020202020204" pitchFamily="34" charset="0"/>
                </a:rPr>
                <a:t>wireless optional</a:t>
              </a:r>
            </a:p>
          </p:txBody>
        </p:sp>
        <p:pic>
          <p:nvPicPr>
            <p:cNvPr id="88" name="Pictur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3115" y="4225000"/>
              <a:ext cx="300038" cy="342900"/>
            </a:xfrm>
            <a:prstGeom prst="rect">
              <a:avLst/>
            </a:prstGeom>
          </p:spPr>
        </p:pic>
      </p:grpSp>
      <p:grpSp>
        <p:nvGrpSpPr>
          <p:cNvPr id="9" name="Group 8"/>
          <p:cNvGrpSpPr/>
          <p:nvPr/>
        </p:nvGrpSpPr>
        <p:grpSpPr>
          <a:xfrm>
            <a:off x="2612399" y="1316841"/>
            <a:ext cx="2197033" cy="1708299"/>
            <a:chOff x="5344976" y="1316841"/>
            <a:chExt cx="2197033" cy="1708299"/>
          </a:xfrm>
        </p:grpSpPr>
        <p:sp>
          <p:nvSpPr>
            <p:cNvPr id="70" name="Text Box 104"/>
            <p:cNvSpPr txBox="1">
              <a:spLocks noChangeArrowheads="1"/>
            </p:cNvSpPr>
            <p:nvPr/>
          </p:nvSpPr>
          <p:spPr bwMode="auto">
            <a:xfrm>
              <a:off x="5344976" y="1316841"/>
              <a:ext cx="1880150" cy="384721"/>
            </a:xfrm>
            <a:prstGeom prst="rect">
              <a:avLst/>
            </a:prstGeom>
            <a:noFill/>
            <a:ln w="9525">
              <a:noFill/>
              <a:miter lim="800000"/>
              <a:headEnd/>
              <a:tailEnd/>
            </a:ln>
            <a:effectLst/>
          </p:spPr>
          <p:txBody>
            <a:bodyPr wrap="square">
              <a:spAutoFit/>
            </a:bodyPr>
            <a:lstStyle/>
            <a:p>
              <a:r>
                <a:rPr lang="en-GB" sz="1900" b="1" dirty="0" smtClean="0">
                  <a:solidFill>
                    <a:schemeClr val="bg1"/>
                  </a:solidFill>
                  <a:latin typeface="Arial" panose="020B0604020202020204" pitchFamily="34" charset="0"/>
                  <a:cs typeface="Arial" panose="020B0604020202020204" pitchFamily="34" charset="0"/>
                </a:rPr>
                <a:t>S560P</a:t>
              </a:r>
              <a:endParaRPr lang="en-GB" sz="1200" b="1" dirty="0">
                <a:solidFill>
                  <a:schemeClr val="bg1"/>
                </a:solidFill>
                <a:latin typeface="Arial" panose="020B0604020202020204" pitchFamily="34" charset="0"/>
                <a:cs typeface="Arial" panose="020B0604020202020204" pitchFamily="34" charset="0"/>
              </a:endParaRPr>
            </a:p>
          </p:txBody>
        </p:sp>
        <p:pic>
          <p:nvPicPr>
            <p:cNvPr id="10" name="Picture 1039"/>
            <p:cNvPicPr>
              <a:picLocks noChangeAspect="1"/>
            </p:cNvPicPr>
            <p:nvPr/>
          </p:nvPicPr>
          <p:blipFill>
            <a:blip r:embed="rId6"/>
            <a:stretch>
              <a:fillRect/>
            </a:stretch>
          </p:blipFill>
          <p:spPr>
            <a:xfrm>
              <a:off x="5357981" y="1653663"/>
              <a:ext cx="1818152" cy="757918"/>
            </a:xfrm>
            <a:prstGeom prst="rect">
              <a:avLst/>
            </a:prstGeom>
          </p:spPr>
        </p:pic>
        <p:grpSp>
          <p:nvGrpSpPr>
            <p:cNvPr id="8" name="Group 7"/>
            <p:cNvGrpSpPr/>
            <p:nvPr/>
          </p:nvGrpSpPr>
          <p:grpSpPr>
            <a:xfrm>
              <a:off x="5379618" y="2513196"/>
              <a:ext cx="2162391" cy="511944"/>
              <a:chOff x="5379618" y="2513196"/>
              <a:chExt cx="2162391" cy="511944"/>
            </a:xfrm>
          </p:grpSpPr>
          <p:pic>
            <p:nvPicPr>
              <p:cNvPr id="16" name="Picture 1040"/>
              <p:cNvPicPr>
                <a:picLocks noChangeAspect="1"/>
              </p:cNvPicPr>
              <p:nvPr/>
            </p:nvPicPr>
            <p:blipFill>
              <a:blip r:embed="rId7"/>
              <a:stretch>
                <a:fillRect/>
              </a:stretch>
            </p:blipFill>
            <p:spPr>
              <a:xfrm>
                <a:off x="5379618" y="2513196"/>
                <a:ext cx="2162391" cy="511944"/>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93" y="2528984"/>
                <a:ext cx="424054" cy="484632"/>
              </a:xfrm>
              <a:prstGeom prst="rect">
                <a:avLst/>
              </a:prstGeom>
            </p:spPr>
          </p:pic>
        </p:grpSp>
      </p:grpSp>
      <p:grpSp>
        <p:nvGrpSpPr>
          <p:cNvPr id="17" name="Group 16"/>
          <p:cNvGrpSpPr/>
          <p:nvPr/>
        </p:nvGrpSpPr>
        <p:grpSpPr>
          <a:xfrm>
            <a:off x="5720535" y="1311423"/>
            <a:ext cx="2164531" cy="1709121"/>
            <a:chOff x="8453112" y="1311423"/>
            <a:chExt cx="2164531" cy="1709121"/>
          </a:xfrm>
        </p:grpSpPr>
        <p:sp>
          <p:nvSpPr>
            <p:cNvPr id="82" name="Text Box 104"/>
            <p:cNvSpPr txBox="1">
              <a:spLocks noChangeArrowheads="1"/>
            </p:cNvSpPr>
            <p:nvPr/>
          </p:nvSpPr>
          <p:spPr bwMode="auto">
            <a:xfrm>
              <a:off x="8453112" y="1311423"/>
              <a:ext cx="1880150" cy="384721"/>
            </a:xfrm>
            <a:prstGeom prst="rect">
              <a:avLst/>
            </a:prstGeom>
            <a:noFill/>
            <a:ln w="9525">
              <a:noFill/>
              <a:miter lim="800000"/>
              <a:headEnd/>
              <a:tailEnd/>
            </a:ln>
            <a:effectLst/>
          </p:spPr>
          <p:txBody>
            <a:bodyPr wrap="square">
              <a:spAutoFit/>
            </a:bodyPr>
            <a:lstStyle/>
            <a:p>
              <a:r>
                <a:rPr lang="en-GB" sz="1900" b="1" dirty="0" smtClean="0">
                  <a:solidFill>
                    <a:schemeClr val="bg1"/>
                  </a:solidFill>
                  <a:latin typeface="Arial" panose="020B0604020202020204" pitchFamily="34" charset="0"/>
                  <a:cs typeface="Arial" panose="020B0604020202020204" pitchFamily="34" charset="0"/>
                </a:rPr>
                <a:t>S560T</a:t>
              </a:r>
              <a:endParaRPr lang="en-GB" sz="1200" b="1" dirty="0">
                <a:solidFill>
                  <a:schemeClr val="bg1"/>
                </a:solidFill>
                <a:latin typeface="Arial" panose="020B0604020202020204" pitchFamily="34" charset="0"/>
                <a:cs typeface="Arial" panose="020B0604020202020204" pitchFamily="34" charset="0"/>
              </a:endParaRPr>
            </a:p>
          </p:txBody>
        </p:sp>
        <p:pic>
          <p:nvPicPr>
            <p:cNvPr id="18" name="Picture 1041"/>
            <p:cNvPicPr>
              <a:picLocks noChangeAspect="1"/>
            </p:cNvPicPr>
            <p:nvPr/>
          </p:nvPicPr>
          <p:blipFill>
            <a:blip r:embed="rId8"/>
            <a:stretch>
              <a:fillRect/>
            </a:stretch>
          </p:blipFill>
          <p:spPr>
            <a:xfrm>
              <a:off x="8712994" y="1681332"/>
              <a:ext cx="1828800" cy="691252"/>
            </a:xfrm>
            <a:prstGeom prst="rect">
              <a:avLst/>
            </a:prstGeom>
          </p:spPr>
        </p:pic>
        <p:grpSp>
          <p:nvGrpSpPr>
            <p:cNvPr id="11" name="Group 10"/>
            <p:cNvGrpSpPr/>
            <p:nvPr/>
          </p:nvGrpSpPr>
          <p:grpSpPr>
            <a:xfrm>
              <a:off x="8455252" y="2508600"/>
              <a:ext cx="2162391" cy="511944"/>
              <a:chOff x="8455252" y="2508600"/>
              <a:chExt cx="2162391" cy="511944"/>
            </a:xfrm>
          </p:grpSpPr>
          <p:pic>
            <p:nvPicPr>
              <p:cNvPr id="93" name="Picture 1042"/>
              <p:cNvPicPr>
                <a:picLocks noChangeAspect="1"/>
              </p:cNvPicPr>
              <p:nvPr/>
            </p:nvPicPr>
            <p:blipFill>
              <a:blip r:embed="rId7"/>
              <a:stretch>
                <a:fillRect/>
              </a:stretch>
            </p:blipFill>
            <p:spPr>
              <a:xfrm>
                <a:off x="8455252" y="2508600"/>
                <a:ext cx="2162391" cy="511944"/>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5678" y="2526749"/>
                <a:ext cx="424054" cy="484632"/>
              </a:xfrm>
              <a:prstGeom prst="rect">
                <a:avLst/>
              </a:prstGeom>
            </p:spPr>
          </p:pic>
        </p:grpSp>
      </p:grpSp>
      <p:sp>
        <p:nvSpPr>
          <p:cNvPr id="27" name="TextBox 1">
            <a:hlinkClick r:id="rId9"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738835579"/>
      </p:ext>
    </p:extLst>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pPr defTabSz="1036271">
              <a:defRPr/>
            </a:pPr>
            <a:r>
              <a:rPr lang="en-US" sz="2400" dirty="0">
                <a:solidFill>
                  <a:schemeClr val="accent4"/>
                </a:solidFill>
              </a:rPr>
              <a:t>Dell Interactive Projector – S560T</a:t>
            </a:r>
          </a:p>
        </p:txBody>
      </p:sp>
      <p:sp>
        <p:nvSpPr>
          <p:cNvPr id="6" name="Text Placeholder 5"/>
          <p:cNvSpPr>
            <a:spLocks noGrp="1"/>
          </p:cNvSpPr>
          <p:nvPr>
            <p:ph sz="half" idx="1"/>
          </p:nvPr>
        </p:nvSpPr>
        <p:spPr>
          <a:xfrm>
            <a:off x="269887" y="746597"/>
            <a:ext cx="10607039" cy="234177"/>
          </a:xfrm>
        </p:spPr>
        <p:txBody>
          <a:bodyPr>
            <a:noAutofit/>
          </a:bodyPr>
          <a:lstStyle/>
          <a:p>
            <a:r>
              <a:rPr lang="en-US" sz="1400" dirty="0">
                <a:solidFill>
                  <a:schemeClr val="tx1">
                    <a:lumMod val="60000"/>
                    <a:lumOff val="40000"/>
                  </a:schemeClr>
                </a:solidFill>
              </a:rPr>
              <a:t>Engage audiences with multi-touch, interactive presentations in Full HD resolution, ideal for group collaboration. </a:t>
            </a:r>
          </a:p>
        </p:txBody>
      </p:sp>
      <p:graphicFrame>
        <p:nvGraphicFramePr>
          <p:cNvPr id="9" name="Table 8"/>
          <p:cNvGraphicFramePr>
            <a:graphicFrameLocks noGrp="1" noChangeAspect="1"/>
          </p:cNvGraphicFramePr>
          <p:nvPr>
            <p:extLst>
              <p:ext uri="{D42A27DB-BD31-4B8C-83A1-F6EECF244321}">
                <p14:modId xmlns:p14="http://schemas.microsoft.com/office/powerpoint/2010/main" val="4018834216"/>
              </p:ext>
            </p:extLst>
          </p:nvPr>
        </p:nvGraphicFramePr>
        <p:xfrm>
          <a:off x="269887" y="1088752"/>
          <a:ext cx="11608924" cy="5036857"/>
        </p:xfrm>
        <a:graphic>
          <a:graphicData uri="http://schemas.openxmlformats.org/drawingml/2006/table">
            <a:tbl>
              <a:tblPr firstRow="1" bandRow="1"/>
              <a:tblGrid>
                <a:gridCol w="1780339"/>
                <a:gridCol w="3192618"/>
                <a:gridCol w="831505"/>
                <a:gridCol w="5804462"/>
              </a:tblGrid>
              <a:tr h="1100775">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Designed as an updated and improved version of the S520 with easier setup and installation, </a:t>
                      </a:r>
                      <a:br>
                        <a:rPr kumimoji="0" lang="en-US" sz="1000" b="0" i="0" u="none" strike="noStrike" kern="1200" cap="none" spc="0" normalizeH="0" baseline="0" noProof="0" dirty="0" smtClean="0">
                          <a:ln>
                            <a:noFill/>
                          </a:ln>
                          <a:solidFill>
                            <a:schemeClr val="bg2"/>
                          </a:solidFill>
                          <a:effectLst/>
                          <a:uLnTx/>
                          <a:uFillTx/>
                          <a:latin typeface="+mn-lt"/>
                          <a:ea typeface="+mn-ea"/>
                          <a:cs typeface="+mn-cs"/>
                        </a:rPr>
                      </a:br>
                      <a:r>
                        <a:rPr kumimoji="0" lang="en-US" sz="1000" b="0" i="0" u="none" strike="noStrike" kern="1200" cap="none" spc="0" normalizeH="0" baseline="0" noProof="0" dirty="0" smtClean="0">
                          <a:ln>
                            <a:noFill/>
                          </a:ln>
                          <a:solidFill>
                            <a:schemeClr val="bg2"/>
                          </a:solidFill>
                          <a:effectLst/>
                          <a:uLnTx/>
                          <a:uFillTx/>
                          <a:latin typeface="+mn-lt"/>
                          <a:ea typeface="+mn-ea"/>
                          <a:cs typeface="+mn-cs"/>
                        </a:rPr>
                        <a:t>more features and more compatibility</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100000"/>
                        </a:lnSpc>
                        <a:spcBef>
                          <a:spcPts val="0"/>
                        </a:spcBef>
                        <a:spcAft>
                          <a:spcPts val="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Educational institutions, businesses and organizations</a:t>
                      </a:r>
                    </a:p>
                    <a:p>
                      <a:pPr marL="176213" marR="0" lvl="1" indent="-109538"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Classes, training programs, collaborative meetings</a:t>
                      </a:r>
                    </a:p>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100" b="1" kern="0" dirty="0" smtClean="0">
                          <a:solidFill>
                            <a:srgbClr val="0085C3"/>
                          </a:solidFill>
                          <a:ea typeface="Museo For Dell" pitchFamily="2" charset="0"/>
                          <a:hlinkClick r:id="rId3"/>
                        </a:rPr>
                        <a:t>For more information </a:t>
                      </a:r>
                      <a:r>
                        <a:rPr lang="en-US" sz="1100" kern="0" dirty="0" smtClean="0">
                          <a:solidFill>
                            <a:srgbClr val="0085C3"/>
                          </a:solidFill>
                          <a:ea typeface="Museo For Dell" pitchFamily="2" charset="0"/>
                          <a:hlinkClick r:id="rId3"/>
                        </a:rPr>
                        <a:t>click here to access the Projectors/LFD page on SalesEdge</a:t>
                      </a:r>
                      <a:endParaRPr lang="en-US" sz="1100" kern="0" dirty="0" smtClean="0">
                        <a:solidFill>
                          <a:srgbClr val="0085C3"/>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chemeClr val="accent4"/>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Char char="•"/>
                        <a:tabLst/>
                        <a:defRPr/>
                      </a:pPr>
                      <a:r>
                        <a:rPr lang="en-US" sz="1000" kern="0" dirty="0" smtClean="0">
                          <a:solidFill>
                            <a:schemeClr val="bg2"/>
                          </a:solidFill>
                          <a:ea typeface="Museo For Dell" pitchFamily="2" charset="0"/>
                        </a:rPr>
                        <a:t>Dell Wall Mount for Dell Projector S560T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pPr algn="l"/>
                      <a:r>
                        <a:rPr lang="en-US" sz="900" b="1" dirty="0" smtClean="0">
                          <a:solidFill>
                            <a:schemeClr val="bg2"/>
                          </a:solidFill>
                          <a:latin typeface="+mj-lt"/>
                        </a:rPr>
                        <a:t>Touch interactivity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rgbClr val="000000"/>
                          </a:solidFill>
                          <a:latin typeface="Arial" panose="020B0604020202020204" pitchFamily="34" charset="0"/>
                          <a:cs typeface="Arial" panose="020B0604020202020204" pitchFamily="34" charset="0"/>
                        </a:rPr>
                        <a:t>Up to 10 touch points </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rgbClr val="000000"/>
                          </a:solidFill>
                          <a:latin typeface="Arial" panose="020B0604020202020204" pitchFamily="34" charset="0"/>
                          <a:cs typeface="Arial" panose="020B0604020202020204" pitchFamily="34" charset="0"/>
                        </a:rPr>
                        <a:t>Teachers, students, and employees to use their hands naturally on screen for impressive interaction. Users can seamlessly switch between using hands and stylus pens without changing settings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algn="l"/>
                      <a:r>
                        <a:rPr lang="en-US" sz="900" b="1" dirty="0" smtClean="0">
                          <a:solidFill>
                            <a:schemeClr val="bg2"/>
                          </a:solidFill>
                          <a:latin typeface="+mj-lt"/>
                        </a:rPr>
                        <a:t>Versatile projection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rgbClr val="000000"/>
                          </a:solidFill>
                          <a:latin typeface="Arial" panose="020B0604020202020204" pitchFamily="34" charset="0"/>
                          <a:cs typeface="Arial" panose="020B0604020202020204" pitchFamily="34" charset="0"/>
                        </a:rPr>
                        <a:t>Turn virtually any wall or whiteboard into a 100” interactive touch screen.</a:t>
                      </a: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Sketching made simple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rgbClr val="000000"/>
                          </a:solidFill>
                          <a:latin typeface="Arial" panose="020B0604020202020204" pitchFamily="34" charset="0"/>
                          <a:cs typeface="Arial" panose="020B0604020202020204" pitchFamily="34" charset="0"/>
                        </a:rPr>
                        <a:t>The included stylus pens allow a natural, easy writing or drawing experience.</a:t>
                      </a: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Project brilliantly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rgbClr val="000000"/>
                          </a:solidFill>
                          <a:latin typeface="Arial" panose="020B0604020202020204" pitchFamily="34" charset="0"/>
                          <a:cs typeface="Arial" panose="020B0604020202020204" pitchFamily="34" charset="0"/>
                        </a:rPr>
                        <a:t>Full HD 1080p resolution (1920 x 1080), 3,400 ANSI lumens and a 16:9 aspect ratio </a:t>
                      </a:r>
                      <a:endParaRPr lang="en-US" sz="9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rgbClr val="000000"/>
                          </a:solidFill>
                          <a:latin typeface="Arial" panose="020B0604020202020204" pitchFamily="34" charset="0"/>
                          <a:cs typeface="Arial" panose="020B0604020202020204" pitchFamily="34" charset="0"/>
                        </a:rPr>
                        <a:t>Text and images will be displayed with crystal clarity.</a:t>
                      </a: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Flexible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HDMI, VGA, USB, component video/RGB, composite video input,</a:t>
                      </a:r>
                      <a:r>
                        <a:rPr lang="en-US" sz="900" b="0" baseline="0" dirty="0" smtClean="0">
                          <a:solidFill>
                            <a:schemeClr val="bg2"/>
                          </a:solidFill>
                          <a:latin typeface="Arial" panose="020B0604020202020204" pitchFamily="34" charset="0"/>
                          <a:cs typeface="Arial" panose="020B0604020202020204" pitchFamily="34" charset="0"/>
                        </a:rPr>
                        <a:t> audio input/output, microphone, </a:t>
                      </a:r>
                      <a:r>
                        <a:rPr lang="en-US" sz="900" b="0" dirty="0" smtClean="0">
                          <a:solidFill>
                            <a:schemeClr val="bg2"/>
                          </a:solidFill>
                          <a:latin typeface="Arial" panose="020B0604020202020204" pitchFamily="34" charset="0"/>
                          <a:cs typeface="Arial" panose="020B0604020202020204" pitchFamily="34" charset="0"/>
                        </a:rPr>
                        <a:t>optional wireless connection</a:t>
                      </a:r>
                      <a:r>
                        <a:rPr lang="en-US" sz="900" b="0" baseline="0" dirty="0" smtClean="0">
                          <a:solidFill>
                            <a:schemeClr val="bg2"/>
                          </a:solidFill>
                          <a:latin typeface="Arial" panose="020B0604020202020204" pitchFamily="34" charset="0"/>
                          <a:cs typeface="Arial" panose="020B0604020202020204" pitchFamily="34" charset="0"/>
                        </a:rPr>
                        <a:t> (sold separately)</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Plug and play from multiple devices, allowing users with different systems to easily connect.</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241323">
                <a:tc>
                  <a:txBody>
                    <a:bodyPr/>
                    <a:lstStyle/>
                    <a:p>
                      <a:pPr algn="l"/>
                      <a:r>
                        <a:rPr lang="en-US" sz="900" b="1" dirty="0" smtClean="0">
                          <a:solidFill>
                            <a:schemeClr val="bg2"/>
                          </a:solidFill>
                          <a:latin typeface="+mj-lt"/>
                        </a:rPr>
                        <a:t>Connect wirelessly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Optional Dell Wireless Module – WR517 (sold separately)</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Project wirelessly via the optional Dell Wireless Module – WR517 (sold separately).</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67013">
                <a:tc>
                  <a:txBody>
                    <a:bodyPr/>
                    <a:lstStyle/>
                    <a:p>
                      <a:pPr algn="l"/>
                      <a:r>
                        <a:rPr lang="en-US" sz="900" b="1" dirty="0" smtClean="0">
                          <a:solidFill>
                            <a:schemeClr val="bg2"/>
                          </a:solidFill>
                          <a:latin typeface="+mj-lt"/>
                        </a:rPr>
                        <a:t>Interactive software (included)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dirty="0" err="1" smtClean="0">
                          <a:solidFill>
                            <a:srgbClr val="000000"/>
                          </a:solidFill>
                          <a:effectLst/>
                          <a:latin typeface="Arial" panose="020B0604020202020204" pitchFamily="34" charset="0"/>
                          <a:cs typeface="Arial" panose="020B0604020202020204" pitchFamily="34" charset="0"/>
                        </a:rPr>
                        <a:t>DisplayNote</a:t>
                      </a:r>
                      <a:r>
                        <a:rPr lang="en-US" sz="900" dirty="0" smtClean="0">
                          <a:solidFill>
                            <a:srgbClr val="000000"/>
                          </a:solidFill>
                          <a:effectLst/>
                          <a:latin typeface="Arial" panose="020B0604020202020204" pitchFamily="34" charset="0"/>
                          <a:cs typeface="Arial" panose="020B0604020202020204" pitchFamily="34" charset="0"/>
                        </a:rPr>
                        <a:t>;</a:t>
                      </a:r>
                      <a:r>
                        <a:rPr lang="en-US" sz="900" baseline="0" dirty="0" smtClean="0">
                          <a:solidFill>
                            <a:srgbClr val="000000"/>
                          </a:solidFill>
                          <a:effectLst/>
                          <a:latin typeface="Arial" panose="020B0604020202020204" pitchFamily="34" charset="0"/>
                          <a:cs typeface="Arial" panose="020B0604020202020204" pitchFamily="34" charset="0"/>
                        </a:rPr>
                        <a:t> </a:t>
                      </a:r>
                      <a:r>
                        <a:rPr lang="en-US" sz="900" dirty="0" err="1" smtClean="0">
                          <a:solidFill>
                            <a:srgbClr val="000000"/>
                          </a:solidFill>
                          <a:effectLst/>
                          <a:latin typeface="Arial" panose="020B0604020202020204" pitchFamily="34" charset="0"/>
                          <a:cs typeface="Arial" panose="020B0604020202020204" pitchFamily="34" charset="0"/>
                        </a:rPr>
                        <a:t>eCorinth</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a:buNone/>
                      </a:pPr>
                      <a:r>
                        <a:rPr lang="en-US" sz="900" dirty="0" err="1" smtClean="0">
                          <a:solidFill>
                            <a:srgbClr val="000000"/>
                          </a:solidFill>
                          <a:effectLst/>
                          <a:latin typeface="Arial" panose="020B0604020202020204" pitchFamily="34" charset="0"/>
                          <a:cs typeface="Arial" panose="020B0604020202020204" pitchFamily="34" charset="0"/>
                        </a:rPr>
                        <a:t>DisplayNote</a:t>
                      </a:r>
                      <a:r>
                        <a:rPr lang="en-US" sz="900" dirty="0" smtClean="0">
                          <a:solidFill>
                            <a:srgbClr val="000000"/>
                          </a:solidFill>
                          <a:effectLst/>
                          <a:latin typeface="Arial" panose="020B0604020202020204" pitchFamily="34" charset="0"/>
                          <a:cs typeface="Arial" panose="020B0604020202020204" pitchFamily="34" charset="0"/>
                        </a:rPr>
                        <a:t> allows presenters to share their computer screen with the S560T, while other users can take screen shots, make notes and save content on their own device. Content libraries and software from </a:t>
                      </a:r>
                      <a:r>
                        <a:rPr lang="en-US" sz="900" dirty="0" err="1" smtClean="0">
                          <a:solidFill>
                            <a:srgbClr val="000000"/>
                          </a:solidFill>
                          <a:effectLst/>
                          <a:latin typeface="Arial" panose="020B0604020202020204" pitchFamily="34" charset="0"/>
                          <a:cs typeface="Arial" panose="020B0604020202020204" pitchFamily="34" charset="0"/>
                        </a:rPr>
                        <a:t>eCorinth</a:t>
                      </a:r>
                      <a:r>
                        <a:rPr lang="en-US" sz="900" dirty="0" smtClean="0">
                          <a:solidFill>
                            <a:srgbClr val="000000"/>
                          </a:solidFill>
                          <a:effectLst/>
                          <a:latin typeface="Arial" panose="020B0604020202020204" pitchFamily="34" charset="0"/>
                          <a:cs typeface="Arial" panose="020B0604020202020204" pitchFamily="34" charset="0"/>
                        </a:rPr>
                        <a:t> (optional) provide educators with a wide variety of visually immersive content. </a:t>
                      </a:r>
                      <a:endParaRPr lang="en-US" sz="900" dirty="0">
                        <a:solidFill>
                          <a:srgbClr val="000000"/>
                        </a:solidFill>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64099">
                <a:tc>
                  <a:txBody>
                    <a:bodyPr/>
                    <a:lstStyle/>
                    <a:p>
                      <a:pPr algn="l"/>
                      <a:r>
                        <a:rPr lang="en-US" sz="900" b="1" kern="1200" dirty="0" smtClean="0">
                          <a:solidFill>
                            <a:schemeClr val="bg2"/>
                          </a:solidFill>
                          <a:latin typeface="+mn-lt"/>
                          <a:ea typeface="+mn-ea"/>
                          <a:cs typeface="+mn-cs"/>
                        </a:rPr>
                        <a:t>2-year Advanced Exchange Service and Limited Hardware warranty for projector unit;</a:t>
                      </a:r>
                      <a:r>
                        <a:rPr lang="en-US" sz="900" b="1" kern="1200" baseline="0" dirty="0" smtClean="0">
                          <a:solidFill>
                            <a:schemeClr val="bg2"/>
                          </a:solidFill>
                          <a:latin typeface="+mn-lt"/>
                          <a:ea typeface="+mn-ea"/>
                          <a:cs typeface="+mn-cs"/>
                        </a:rPr>
                        <a:t> </a:t>
                      </a:r>
                      <a:r>
                        <a:rPr lang="en-US" sz="900" b="1" kern="1200" dirty="0" smtClean="0">
                          <a:solidFill>
                            <a:schemeClr val="bg2"/>
                          </a:solidFill>
                          <a:latin typeface="+mn-lt"/>
                          <a:ea typeface="+mn-ea"/>
                          <a:cs typeface="+mn-cs"/>
                        </a:rPr>
                        <a:t>1-year lamp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9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grpSp>
        <p:nvGrpSpPr>
          <p:cNvPr id="23" name="Group 22"/>
          <p:cNvGrpSpPr/>
          <p:nvPr/>
        </p:nvGrpSpPr>
        <p:grpSpPr>
          <a:xfrm flipV="1">
            <a:off x="288549" y="1042070"/>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30" name="Picture 29"/>
          <p:cNvPicPr>
            <a:picLocks noChangeAspect="1"/>
          </p:cNvPicPr>
          <p:nvPr/>
        </p:nvPicPr>
        <p:blipFill>
          <a:blip r:embed="rId6"/>
          <a:stretch>
            <a:fillRect/>
          </a:stretch>
        </p:blipFill>
        <p:spPr>
          <a:xfrm>
            <a:off x="9036386" y="1119483"/>
            <a:ext cx="2927493" cy="1280160"/>
          </a:xfrm>
          <a:prstGeom prst="rect">
            <a:avLst/>
          </a:prstGeom>
        </p:spPr>
      </p:pic>
    </p:spTree>
    <p:extLst>
      <p:ext uri="{BB962C8B-B14F-4D97-AF65-F5344CB8AC3E}">
        <p14:creationId xmlns:p14="http://schemas.microsoft.com/office/powerpoint/2010/main" val="3189085354"/>
      </p:ext>
    </p:extLst>
  </p:cSld>
  <p:clrMapOvr>
    <a:masterClrMapping/>
  </p:clrMapOvr>
  <p:transition spd="med">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pPr defTabSz="1036271">
              <a:defRPr/>
            </a:pPr>
            <a:r>
              <a:rPr lang="en-US" sz="2400" dirty="0">
                <a:solidFill>
                  <a:schemeClr val="accent4"/>
                </a:solidFill>
              </a:rPr>
              <a:t>Dell Interactive Projector – </a:t>
            </a:r>
            <a:r>
              <a:rPr lang="en-US" sz="2400" dirty="0" smtClean="0">
                <a:solidFill>
                  <a:schemeClr val="accent4"/>
                </a:solidFill>
              </a:rPr>
              <a:t>S560P</a:t>
            </a:r>
            <a:endParaRPr lang="en-US" sz="2400" dirty="0">
              <a:solidFill>
                <a:schemeClr val="accent4"/>
              </a:solidFill>
            </a:endParaRPr>
          </a:p>
        </p:txBody>
      </p:sp>
      <p:sp>
        <p:nvSpPr>
          <p:cNvPr id="6" name="Text Placeholder 5"/>
          <p:cNvSpPr>
            <a:spLocks noGrp="1"/>
          </p:cNvSpPr>
          <p:nvPr>
            <p:ph sz="half" idx="1"/>
          </p:nvPr>
        </p:nvSpPr>
        <p:spPr>
          <a:xfrm>
            <a:off x="269888" y="746597"/>
            <a:ext cx="9016726" cy="234177"/>
          </a:xfrm>
        </p:spPr>
        <p:txBody>
          <a:bodyPr>
            <a:noAutofit/>
          </a:bodyPr>
          <a:lstStyle/>
          <a:p>
            <a:r>
              <a:rPr lang="en-US" sz="1400" dirty="0">
                <a:solidFill>
                  <a:schemeClr val="tx1">
                    <a:lumMod val="60000"/>
                    <a:lumOff val="40000"/>
                  </a:schemeClr>
                </a:solidFill>
              </a:rPr>
              <a:t>Invite group collaboration with engaging IR pen-based projections featuring Full HD, easy setup and compatibility across multiple devices.</a:t>
            </a:r>
          </a:p>
        </p:txBody>
      </p:sp>
      <p:graphicFrame>
        <p:nvGraphicFramePr>
          <p:cNvPr id="9" name="Table 8"/>
          <p:cNvGraphicFramePr>
            <a:graphicFrameLocks noGrp="1" noChangeAspect="1"/>
          </p:cNvGraphicFramePr>
          <p:nvPr>
            <p:extLst>
              <p:ext uri="{D42A27DB-BD31-4B8C-83A1-F6EECF244321}">
                <p14:modId xmlns:p14="http://schemas.microsoft.com/office/powerpoint/2010/main" val="1915348534"/>
              </p:ext>
            </p:extLst>
          </p:nvPr>
        </p:nvGraphicFramePr>
        <p:xfrm>
          <a:off x="269887" y="1315255"/>
          <a:ext cx="11608924" cy="4760528"/>
        </p:xfrm>
        <a:graphic>
          <a:graphicData uri="http://schemas.openxmlformats.org/drawingml/2006/table">
            <a:tbl>
              <a:tblPr firstRow="1" bandRow="1"/>
              <a:tblGrid>
                <a:gridCol w="1780339"/>
                <a:gridCol w="3192618"/>
                <a:gridCol w="831505"/>
                <a:gridCol w="5804462"/>
              </a:tblGrid>
              <a:tr h="1100775">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Designed as an updated and improved version of the S520 with easier setup and installation, </a:t>
                      </a:r>
                      <a:br>
                        <a:rPr kumimoji="0" lang="en-US" sz="1000" b="0" i="0" u="none" strike="noStrike" kern="1200" cap="none" spc="0" normalizeH="0" baseline="0" noProof="0" dirty="0" smtClean="0">
                          <a:ln>
                            <a:noFill/>
                          </a:ln>
                          <a:solidFill>
                            <a:schemeClr val="bg2"/>
                          </a:solidFill>
                          <a:effectLst/>
                          <a:uLnTx/>
                          <a:uFillTx/>
                          <a:latin typeface="+mn-lt"/>
                          <a:ea typeface="+mn-ea"/>
                          <a:cs typeface="+mn-cs"/>
                        </a:rPr>
                      </a:br>
                      <a:r>
                        <a:rPr kumimoji="0" lang="en-US" sz="1000" b="0" i="0" u="none" strike="noStrike" kern="1200" cap="none" spc="0" normalizeH="0" baseline="0" noProof="0" dirty="0" smtClean="0">
                          <a:ln>
                            <a:noFill/>
                          </a:ln>
                          <a:solidFill>
                            <a:schemeClr val="bg2"/>
                          </a:solidFill>
                          <a:effectLst/>
                          <a:uLnTx/>
                          <a:uFillTx/>
                          <a:latin typeface="+mn-lt"/>
                          <a:ea typeface="+mn-ea"/>
                          <a:cs typeface="+mn-cs"/>
                        </a:rPr>
                        <a:t>more features and more compatibility</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j-lt"/>
                          <a:ea typeface="Museo For Dell" pitchFamily="2" charset="0"/>
                          <a:cs typeface="+mn-cs"/>
                        </a:rPr>
                        <a:t>Ideal for whom?</a:t>
                      </a:r>
                    </a:p>
                    <a:p>
                      <a:pPr marL="176213" marR="0" lvl="1" indent="-109538" algn="l" defTabSz="1219170" rtl="0" eaLnBrk="1" fontAlgn="auto" latinLnBrk="0" hangingPunct="1">
                        <a:lnSpc>
                          <a:spcPct val="100000"/>
                        </a:lnSpc>
                        <a:spcBef>
                          <a:spcPts val="0"/>
                        </a:spcBef>
                        <a:spcAft>
                          <a:spcPts val="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Educational institutions, businesses and organizations</a:t>
                      </a:r>
                    </a:p>
                    <a:p>
                      <a:pPr marL="176213" marR="0" lvl="1" indent="-109538"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Classes, training programs, collaborative meetings</a:t>
                      </a:r>
                    </a:p>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100" b="1" kern="0" dirty="0" smtClean="0">
                          <a:solidFill>
                            <a:srgbClr val="0085C3"/>
                          </a:solidFill>
                          <a:ea typeface="Museo For Dell" pitchFamily="2" charset="0"/>
                          <a:hlinkClick r:id="rId3"/>
                        </a:rPr>
                        <a:t>For more information </a:t>
                      </a:r>
                      <a:r>
                        <a:rPr lang="en-US" sz="1100" kern="0" dirty="0" smtClean="0">
                          <a:solidFill>
                            <a:srgbClr val="0085C3"/>
                          </a:solidFill>
                          <a:ea typeface="Museo For Dell" pitchFamily="2" charset="0"/>
                          <a:hlinkClick r:id="rId3"/>
                        </a:rPr>
                        <a:t>click here to access the Projectors/LFD page on SalesEdge</a:t>
                      </a:r>
                      <a:endParaRPr lang="en-US" sz="1100" kern="0" dirty="0" smtClean="0">
                        <a:solidFill>
                          <a:srgbClr val="0085C3"/>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chemeClr val="accent4"/>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Char char="•"/>
                        <a:tabLst/>
                        <a:defRPr/>
                      </a:pPr>
                      <a:r>
                        <a:rPr lang="en-US" sz="1000" kern="0" dirty="0" smtClean="0">
                          <a:solidFill>
                            <a:schemeClr val="bg2"/>
                          </a:solidFill>
                          <a:ea typeface="Museo For Dell" pitchFamily="2" charset="0"/>
                        </a:rPr>
                        <a:t>Dell Wall Mount for Dell Projector S560T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pPr algn="l"/>
                      <a:r>
                        <a:rPr lang="en-US" sz="900" b="1" dirty="0" smtClean="0">
                          <a:solidFill>
                            <a:schemeClr val="bg2"/>
                          </a:solidFill>
                          <a:latin typeface="+mj-lt"/>
                        </a:rPr>
                        <a:t>Pen-based interactivity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rgbClr val="000000"/>
                          </a:solidFill>
                          <a:latin typeface="Arial" panose="020B0604020202020204" pitchFamily="34" charset="0"/>
                          <a:cs typeface="Arial" panose="020B0604020202020204" pitchFamily="34" charset="0"/>
                        </a:rPr>
                        <a:t>2 active stylus pens are included</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Allows a natural, easy writing or drawing experience on the screen during presentations.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algn="l"/>
                      <a:r>
                        <a:rPr lang="en-US" sz="900" b="1" dirty="0" smtClean="0">
                          <a:solidFill>
                            <a:schemeClr val="bg2"/>
                          </a:solidFill>
                          <a:latin typeface="+mj-lt"/>
                        </a:rPr>
                        <a:t>Versatile projection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rgbClr val="000000"/>
                          </a:solidFill>
                          <a:latin typeface="Arial" panose="020B0604020202020204" pitchFamily="34" charset="0"/>
                          <a:cs typeface="Arial" panose="020B0604020202020204" pitchFamily="34" charset="0"/>
                        </a:rPr>
                        <a:t>Turn virtually any wall or whiteboard into a 100” interactive screen.</a:t>
                      </a: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Project brilliantly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rgbClr val="000000"/>
                          </a:solidFill>
                          <a:latin typeface="Arial" panose="020B0604020202020204" pitchFamily="34" charset="0"/>
                          <a:cs typeface="Arial" panose="020B0604020202020204" pitchFamily="34" charset="0"/>
                        </a:rPr>
                        <a:t>Full HD 1080p resolution (1920 x 1080), 3,400 ANSI lumens and a 16:9 aspect ratio </a:t>
                      </a:r>
                      <a:endParaRPr lang="en-US" sz="9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rgbClr val="000000"/>
                          </a:solidFill>
                          <a:latin typeface="Arial" panose="020B0604020202020204" pitchFamily="34" charset="0"/>
                          <a:cs typeface="Arial" panose="020B0604020202020204" pitchFamily="34" charset="0"/>
                        </a:rPr>
                        <a:t>Text and images will be displayed with crystal clarity.</a:t>
                      </a: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Flexible connectivity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HDMI, VGA, USB, component video/RGB, composite video input,</a:t>
                      </a:r>
                      <a:r>
                        <a:rPr lang="en-US" sz="900" b="0" baseline="0" dirty="0" smtClean="0">
                          <a:solidFill>
                            <a:schemeClr val="bg2"/>
                          </a:solidFill>
                          <a:latin typeface="Arial" panose="020B0604020202020204" pitchFamily="34" charset="0"/>
                          <a:cs typeface="Arial" panose="020B0604020202020204" pitchFamily="34" charset="0"/>
                        </a:rPr>
                        <a:t> audio input/output, microphone, </a:t>
                      </a:r>
                      <a:r>
                        <a:rPr lang="en-US" sz="900" b="0" dirty="0" smtClean="0">
                          <a:solidFill>
                            <a:schemeClr val="bg2"/>
                          </a:solidFill>
                          <a:latin typeface="Arial" panose="020B0604020202020204" pitchFamily="34" charset="0"/>
                          <a:cs typeface="Arial" panose="020B0604020202020204" pitchFamily="34" charset="0"/>
                        </a:rPr>
                        <a:t>optional wireless connection</a:t>
                      </a:r>
                      <a:r>
                        <a:rPr lang="en-US" sz="900" b="0" baseline="0" dirty="0" smtClean="0">
                          <a:solidFill>
                            <a:schemeClr val="bg2"/>
                          </a:solidFill>
                          <a:latin typeface="Arial" panose="020B0604020202020204" pitchFamily="34" charset="0"/>
                          <a:cs typeface="Arial" panose="020B0604020202020204" pitchFamily="34" charset="0"/>
                        </a:rPr>
                        <a:t> (sold separately)</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Plug and play from multiple devices, allowing users with different systems to easily connect.</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241323">
                <a:tc>
                  <a:txBody>
                    <a:bodyPr/>
                    <a:lstStyle/>
                    <a:p>
                      <a:pPr algn="l"/>
                      <a:r>
                        <a:rPr lang="en-US" sz="900" b="1" dirty="0" smtClean="0">
                          <a:solidFill>
                            <a:schemeClr val="bg2"/>
                          </a:solidFill>
                          <a:latin typeface="+mj-lt"/>
                        </a:rPr>
                        <a:t>Connect wirelessly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Project wirelessly via the optional Dell Wireless Module – WR517 (sold separately).</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67013">
                <a:tc>
                  <a:txBody>
                    <a:bodyPr/>
                    <a:lstStyle/>
                    <a:p>
                      <a:pPr algn="l"/>
                      <a:r>
                        <a:rPr lang="en-US" sz="900" b="1" dirty="0" smtClean="0">
                          <a:solidFill>
                            <a:schemeClr val="bg2"/>
                          </a:solidFill>
                          <a:latin typeface="+mj-lt"/>
                        </a:rPr>
                        <a:t>Interactive software (included)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dirty="0" err="1" smtClean="0">
                          <a:solidFill>
                            <a:srgbClr val="000000"/>
                          </a:solidFill>
                          <a:effectLst/>
                          <a:latin typeface="Arial" panose="020B0604020202020204" pitchFamily="34" charset="0"/>
                          <a:cs typeface="Arial" panose="020B0604020202020204" pitchFamily="34" charset="0"/>
                        </a:rPr>
                        <a:t>DisplayNote</a:t>
                      </a:r>
                      <a:r>
                        <a:rPr lang="en-US" sz="900" dirty="0" smtClean="0">
                          <a:solidFill>
                            <a:srgbClr val="000000"/>
                          </a:solidFill>
                          <a:effectLst/>
                          <a:latin typeface="Arial" panose="020B0604020202020204" pitchFamily="34" charset="0"/>
                          <a:cs typeface="Arial" panose="020B0604020202020204" pitchFamily="34" charset="0"/>
                        </a:rPr>
                        <a:t>;</a:t>
                      </a:r>
                      <a:r>
                        <a:rPr lang="en-US" sz="900" baseline="0" dirty="0" smtClean="0">
                          <a:solidFill>
                            <a:srgbClr val="000000"/>
                          </a:solidFill>
                          <a:effectLst/>
                          <a:latin typeface="Arial" panose="020B0604020202020204" pitchFamily="34" charset="0"/>
                          <a:cs typeface="Arial" panose="020B0604020202020204" pitchFamily="34" charset="0"/>
                        </a:rPr>
                        <a:t> </a:t>
                      </a:r>
                      <a:r>
                        <a:rPr lang="en-US" sz="900" dirty="0" err="1" smtClean="0">
                          <a:solidFill>
                            <a:srgbClr val="000000"/>
                          </a:solidFill>
                          <a:effectLst/>
                          <a:latin typeface="Arial" panose="020B0604020202020204" pitchFamily="34" charset="0"/>
                          <a:cs typeface="Arial" panose="020B0604020202020204" pitchFamily="34" charset="0"/>
                        </a:rPr>
                        <a:t>eCorinth</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a:buNone/>
                      </a:pPr>
                      <a:r>
                        <a:rPr lang="en-US" sz="900" dirty="0" err="1" smtClean="0">
                          <a:solidFill>
                            <a:srgbClr val="000000"/>
                          </a:solidFill>
                          <a:effectLst/>
                          <a:latin typeface="Arial" panose="020B0604020202020204" pitchFamily="34" charset="0"/>
                          <a:cs typeface="Arial" panose="020B0604020202020204" pitchFamily="34" charset="0"/>
                        </a:rPr>
                        <a:t>DisplayNote</a:t>
                      </a:r>
                      <a:r>
                        <a:rPr lang="en-US" sz="900" dirty="0" smtClean="0">
                          <a:solidFill>
                            <a:srgbClr val="000000"/>
                          </a:solidFill>
                          <a:effectLst/>
                          <a:latin typeface="Arial" panose="020B0604020202020204" pitchFamily="34" charset="0"/>
                          <a:cs typeface="Arial" panose="020B0604020202020204" pitchFamily="34" charset="0"/>
                        </a:rPr>
                        <a:t> allows presenters to share their computer screen with the S560T, while other users can take screen shots, make notes and save content on their own device. Content libraries and software from </a:t>
                      </a:r>
                      <a:r>
                        <a:rPr lang="en-US" sz="900" dirty="0" err="1" smtClean="0">
                          <a:solidFill>
                            <a:srgbClr val="000000"/>
                          </a:solidFill>
                          <a:effectLst/>
                          <a:latin typeface="Arial" panose="020B0604020202020204" pitchFamily="34" charset="0"/>
                          <a:cs typeface="Arial" panose="020B0604020202020204" pitchFamily="34" charset="0"/>
                        </a:rPr>
                        <a:t>eCorinth</a:t>
                      </a:r>
                      <a:r>
                        <a:rPr lang="en-US" sz="900" dirty="0" smtClean="0">
                          <a:solidFill>
                            <a:srgbClr val="000000"/>
                          </a:solidFill>
                          <a:effectLst/>
                          <a:latin typeface="Arial" panose="020B0604020202020204" pitchFamily="34" charset="0"/>
                          <a:cs typeface="Arial" panose="020B0604020202020204" pitchFamily="34" charset="0"/>
                        </a:rPr>
                        <a:t> (optional) provide educators with a wide variety of visually immersive content. </a:t>
                      </a:r>
                      <a:endParaRPr lang="en-US" sz="900" dirty="0">
                        <a:solidFill>
                          <a:srgbClr val="000000"/>
                        </a:solidFill>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64099">
                <a:tc>
                  <a:txBody>
                    <a:bodyPr/>
                    <a:lstStyle/>
                    <a:p>
                      <a:pPr algn="l"/>
                      <a:r>
                        <a:rPr lang="en-US" sz="900" b="1" kern="1200" dirty="0" smtClean="0">
                          <a:solidFill>
                            <a:schemeClr val="bg2"/>
                          </a:solidFill>
                          <a:latin typeface="+mn-lt"/>
                          <a:ea typeface="+mn-ea"/>
                          <a:cs typeface="+mn-cs"/>
                        </a:rPr>
                        <a:t>2-year Advanced Exchange Service and Limited Hardware warranty for projector unit;</a:t>
                      </a:r>
                      <a:r>
                        <a:rPr lang="en-US" sz="900" b="1" kern="1200" baseline="0" dirty="0" smtClean="0">
                          <a:solidFill>
                            <a:schemeClr val="bg2"/>
                          </a:solidFill>
                          <a:latin typeface="+mn-lt"/>
                          <a:ea typeface="+mn-ea"/>
                          <a:cs typeface="+mn-cs"/>
                        </a:rPr>
                        <a:t> </a:t>
                      </a:r>
                      <a:r>
                        <a:rPr lang="en-US" sz="900" b="1" kern="1200" dirty="0" smtClean="0">
                          <a:solidFill>
                            <a:schemeClr val="bg2"/>
                          </a:solidFill>
                          <a:latin typeface="+mn-lt"/>
                          <a:ea typeface="+mn-ea"/>
                          <a:cs typeface="+mn-cs"/>
                        </a:rPr>
                        <a:t>1-year lamp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endParaRPr lang="en-US" sz="900" dirty="0" smtClean="0">
                        <a:solidFill>
                          <a:schemeClr val="bg2"/>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grpSp>
        <p:nvGrpSpPr>
          <p:cNvPr id="23" name="Group 22"/>
          <p:cNvGrpSpPr/>
          <p:nvPr/>
        </p:nvGrpSpPr>
        <p:grpSpPr>
          <a:xfrm flipV="1">
            <a:off x="288549" y="1268573"/>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7649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30" name="Picture 29"/>
          <p:cNvPicPr>
            <a:picLocks noChangeAspect="1"/>
          </p:cNvPicPr>
          <p:nvPr/>
        </p:nvPicPr>
        <p:blipFill>
          <a:blip r:embed="rId6"/>
          <a:stretch>
            <a:fillRect/>
          </a:stretch>
        </p:blipFill>
        <p:spPr>
          <a:xfrm>
            <a:off x="9036386" y="1119483"/>
            <a:ext cx="2927493" cy="1280160"/>
          </a:xfrm>
          <a:prstGeom prst="rect">
            <a:avLst/>
          </a:prstGeom>
        </p:spPr>
      </p:pic>
    </p:spTree>
    <p:extLst>
      <p:ext uri="{BB962C8B-B14F-4D97-AF65-F5344CB8AC3E}">
        <p14:creationId xmlns:p14="http://schemas.microsoft.com/office/powerpoint/2010/main" val="1499582888"/>
      </p:ext>
    </p:extLst>
  </p:cSld>
  <p:clrMapOvr>
    <a:masterClrMapping/>
  </p:clrMapOvr>
  <p:transition spd="med">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7743" y="1496080"/>
            <a:ext cx="2011680" cy="2011680"/>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36563" y="1492045"/>
            <a:ext cx="2011680" cy="201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116084" y="1496080"/>
            <a:ext cx="2011680" cy="2011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677742" y="3738219"/>
            <a:ext cx="2011680" cy="2011680"/>
          </a:xfrm>
          <a:prstGeom prst="rect">
            <a:avLst/>
          </a:prstGeom>
          <a:solidFill>
            <a:srgbClr val="42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
          <p:cNvSpPr>
            <a:spLocks noGrp="1"/>
          </p:cNvSpPr>
          <p:nvPr>
            <p:ph type="title"/>
          </p:nvPr>
        </p:nvSpPr>
        <p:spPr/>
        <p:txBody>
          <a:bodyPr>
            <a:noAutofit/>
          </a:bodyPr>
          <a:lstStyle/>
          <a:p>
            <a:r>
              <a:rPr lang="en-US" sz="3600" dirty="0" smtClean="0"/>
              <a:t>Accessories and services</a:t>
            </a:r>
            <a:endParaRPr lang="en-US" sz="3600" dirty="0"/>
          </a:p>
        </p:txBody>
      </p:sp>
      <p:sp>
        <p:nvSpPr>
          <p:cNvPr id="33" name="Rectangle 32"/>
          <p:cNvSpPr/>
          <p:nvPr/>
        </p:nvSpPr>
        <p:spPr>
          <a:xfrm>
            <a:off x="436563" y="3738219"/>
            <a:ext cx="2011680" cy="20116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362516" y="3738219"/>
            <a:ext cx="2011680" cy="2011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116084" y="3738219"/>
            <a:ext cx="2011680" cy="2011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362516" y="1492045"/>
            <a:ext cx="2011680" cy="2011680"/>
          </a:xfrm>
          <a:prstGeom prst="rect">
            <a:avLst/>
          </a:prstGeom>
          <a:solidFill>
            <a:srgbClr val="6E2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003" y="1611190"/>
            <a:ext cx="1828800" cy="1348304"/>
          </a:xfrm>
          <a:prstGeom prst="rect">
            <a:avLst/>
          </a:prstGeom>
        </p:spPr>
      </p:pic>
      <p:pic>
        <p:nvPicPr>
          <p:cNvPr id="48" name="Picture 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9535" y="1597030"/>
            <a:ext cx="1443788" cy="1097280"/>
          </a:xfrm>
          <a:prstGeom prst="rect">
            <a:avLst/>
          </a:prstGeom>
        </p:spPr>
      </p:pic>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04073" y="1915843"/>
            <a:ext cx="1540544" cy="1097280"/>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1364" y="3780752"/>
            <a:ext cx="636418" cy="1645920"/>
          </a:xfrm>
          <a:prstGeom prst="rect">
            <a:avLst/>
          </a:prstGeom>
        </p:spPr>
      </p:pic>
      <p:pic>
        <p:nvPicPr>
          <p:cNvPr id="51" name="Picture 5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1317" y="3949518"/>
            <a:ext cx="1643387" cy="1188720"/>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4916" y="3863547"/>
            <a:ext cx="1706880" cy="1255380"/>
          </a:xfrm>
          <a:prstGeom prst="rect">
            <a:avLst/>
          </a:prstGeom>
        </p:spPr>
      </p:pic>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36034" y="3042558"/>
            <a:ext cx="2155146" cy="1280160"/>
          </a:xfrm>
          <a:prstGeom prst="rect">
            <a:avLst/>
          </a:prstGeom>
        </p:spPr>
      </p:pic>
      <p:sp>
        <p:nvSpPr>
          <p:cNvPr id="54" name="TextBox 53"/>
          <p:cNvSpPr txBox="1"/>
          <p:nvPr/>
        </p:nvSpPr>
        <p:spPr>
          <a:xfrm>
            <a:off x="579064" y="3090586"/>
            <a:ext cx="1680050" cy="378944"/>
          </a:xfrm>
          <a:prstGeom prst="rect">
            <a:avLst/>
          </a:prstGeom>
          <a:noFill/>
        </p:spPr>
        <p:txBody>
          <a:bodyPr wrap="square" rtlCol="0">
            <a:noAutofit/>
          </a:bodyPr>
          <a:lstStyle/>
          <a:p>
            <a:pPr>
              <a:lnSpc>
                <a:spcPct val="90000"/>
              </a:lnSpc>
              <a:spcBef>
                <a:spcPts val="133"/>
              </a:spcBef>
              <a:spcAft>
                <a:spcPts val="133"/>
              </a:spcAft>
            </a:pPr>
            <a:r>
              <a:rPr lang="en-US" sz="1400" dirty="0">
                <a:solidFill>
                  <a:schemeClr val="tx2"/>
                </a:solidFill>
              </a:rPr>
              <a:t>Carrying cases</a:t>
            </a:r>
          </a:p>
        </p:txBody>
      </p:sp>
      <p:sp>
        <p:nvSpPr>
          <p:cNvPr id="55" name="TextBox 54"/>
          <p:cNvSpPr txBox="1"/>
          <p:nvPr/>
        </p:nvSpPr>
        <p:spPr>
          <a:xfrm>
            <a:off x="578628" y="5166736"/>
            <a:ext cx="1680050" cy="378944"/>
          </a:xfrm>
          <a:prstGeom prst="rect">
            <a:avLst/>
          </a:prstGeom>
          <a:noFill/>
        </p:spPr>
        <p:txBody>
          <a:bodyPr wrap="square" rtlCol="0">
            <a:noAutofit/>
          </a:bodyPr>
          <a:lstStyle/>
          <a:p>
            <a:pPr>
              <a:lnSpc>
                <a:spcPct val="90000"/>
              </a:lnSpc>
              <a:spcBef>
                <a:spcPts val="133"/>
              </a:spcBef>
              <a:spcAft>
                <a:spcPts val="133"/>
              </a:spcAft>
            </a:pPr>
            <a:r>
              <a:rPr lang="en-US" sz="1400" dirty="0">
                <a:solidFill>
                  <a:schemeClr val="tx2"/>
                </a:solidFill>
              </a:rPr>
              <a:t>Cable kits and extension cables</a:t>
            </a:r>
          </a:p>
        </p:txBody>
      </p:sp>
      <p:sp>
        <p:nvSpPr>
          <p:cNvPr id="56" name="TextBox 55"/>
          <p:cNvSpPr txBox="1"/>
          <p:nvPr/>
        </p:nvSpPr>
        <p:spPr>
          <a:xfrm>
            <a:off x="2824960" y="5166736"/>
            <a:ext cx="1723242" cy="532326"/>
          </a:xfrm>
          <a:prstGeom prst="rect">
            <a:avLst/>
          </a:prstGeom>
          <a:noFill/>
        </p:spPr>
        <p:txBody>
          <a:bodyPr wrap="square" rtlCol="0">
            <a:noAutofit/>
          </a:bodyPr>
          <a:lstStyle/>
          <a:p>
            <a:pPr>
              <a:lnSpc>
                <a:spcPct val="90000"/>
              </a:lnSpc>
              <a:spcBef>
                <a:spcPts val="133"/>
              </a:spcBef>
              <a:spcAft>
                <a:spcPts val="133"/>
              </a:spcAft>
            </a:pPr>
            <a:r>
              <a:rPr lang="en-US" sz="1400" dirty="0">
                <a:solidFill>
                  <a:schemeClr val="tx2"/>
                </a:solidFill>
              </a:rPr>
              <a:t>Ceiling &amp; </a:t>
            </a:r>
            <a:r>
              <a:rPr lang="en-US" sz="1400" dirty="0" smtClean="0">
                <a:solidFill>
                  <a:schemeClr val="tx2"/>
                </a:solidFill>
              </a:rPr>
              <a:t/>
            </a:r>
            <a:br>
              <a:rPr lang="en-US" sz="1400" dirty="0" smtClean="0">
                <a:solidFill>
                  <a:schemeClr val="tx2"/>
                </a:solidFill>
              </a:rPr>
            </a:br>
            <a:r>
              <a:rPr lang="en-US" sz="1400" dirty="0" smtClean="0">
                <a:solidFill>
                  <a:schemeClr val="tx2"/>
                </a:solidFill>
              </a:rPr>
              <a:t>wall </a:t>
            </a:r>
            <a:r>
              <a:rPr lang="en-US" sz="1400" dirty="0">
                <a:solidFill>
                  <a:schemeClr val="tx2"/>
                </a:solidFill>
              </a:rPr>
              <a:t>mounts</a:t>
            </a:r>
          </a:p>
        </p:txBody>
      </p:sp>
      <p:sp>
        <p:nvSpPr>
          <p:cNvPr id="57" name="TextBox 56"/>
          <p:cNvSpPr txBox="1"/>
          <p:nvPr/>
        </p:nvSpPr>
        <p:spPr>
          <a:xfrm>
            <a:off x="9519808" y="2900586"/>
            <a:ext cx="1723242" cy="532326"/>
          </a:xfrm>
          <a:prstGeom prst="rect">
            <a:avLst/>
          </a:prstGeom>
          <a:noFill/>
        </p:spPr>
        <p:txBody>
          <a:bodyPr wrap="square" rtlCol="0">
            <a:noAutofit/>
          </a:bodyPr>
          <a:lstStyle/>
          <a:p>
            <a:pPr>
              <a:lnSpc>
                <a:spcPct val="90000"/>
              </a:lnSpc>
              <a:spcBef>
                <a:spcPts val="133"/>
              </a:spcBef>
              <a:spcAft>
                <a:spcPts val="133"/>
              </a:spcAft>
            </a:pPr>
            <a:r>
              <a:rPr lang="en-US" sz="1400" dirty="0" smtClean="0">
                <a:solidFill>
                  <a:schemeClr val="tx2"/>
                </a:solidFill>
              </a:rPr>
              <a:t>Replacement lamps</a:t>
            </a:r>
            <a:endParaRPr lang="en-US" sz="1400" dirty="0">
              <a:solidFill>
                <a:schemeClr val="tx2"/>
              </a:solidFill>
            </a:endParaRPr>
          </a:p>
        </p:txBody>
      </p:sp>
      <p:sp>
        <p:nvSpPr>
          <p:cNvPr id="58" name="TextBox 57"/>
          <p:cNvSpPr txBox="1"/>
          <p:nvPr/>
        </p:nvSpPr>
        <p:spPr>
          <a:xfrm>
            <a:off x="7260303" y="3078651"/>
            <a:ext cx="1723242" cy="266223"/>
          </a:xfrm>
          <a:prstGeom prst="rect">
            <a:avLst/>
          </a:prstGeom>
          <a:noFill/>
        </p:spPr>
        <p:txBody>
          <a:bodyPr wrap="square" rtlCol="0">
            <a:noAutofit/>
          </a:bodyPr>
          <a:lstStyle/>
          <a:p>
            <a:pPr>
              <a:lnSpc>
                <a:spcPct val="90000"/>
              </a:lnSpc>
              <a:spcBef>
                <a:spcPts val="133"/>
              </a:spcBef>
              <a:spcAft>
                <a:spcPts val="133"/>
              </a:spcAft>
            </a:pPr>
            <a:r>
              <a:rPr lang="en-US" sz="1400" dirty="0" smtClean="0">
                <a:solidFill>
                  <a:schemeClr val="tx2"/>
                </a:solidFill>
              </a:rPr>
              <a:t>Remotes</a:t>
            </a:r>
            <a:endParaRPr lang="en-US" sz="1400" dirty="0">
              <a:solidFill>
                <a:schemeClr val="tx2"/>
              </a:solidFill>
            </a:endParaRPr>
          </a:p>
        </p:txBody>
      </p:sp>
      <p:sp>
        <p:nvSpPr>
          <p:cNvPr id="59" name="TextBox 58"/>
          <p:cNvSpPr txBox="1"/>
          <p:nvPr/>
        </p:nvSpPr>
        <p:spPr>
          <a:xfrm>
            <a:off x="9498554" y="5363170"/>
            <a:ext cx="1723242" cy="266163"/>
          </a:xfrm>
          <a:prstGeom prst="rect">
            <a:avLst/>
          </a:prstGeom>
          <a:noFill/>
        </p:spPr>
        <p:txBody>
          <a:bodyPr wrap="square" rtlCol="0">
            <a:noAutofit/>
          </a:bodyPr>
          <a:lstStyle/>
          <a:p>
            <a:pPr>
              <a:lnSpc>
                <a:spcPct val="90000"/>
              </a:lnSpc>
              <a:spcBef>
                <a:spcPts val="133"/>
              </a:spcBef>
              <a:spcAft>
                <a:spcPts val="133"/>
              </a:spcAft>
            </a:pPr>
            <a:r>
              <a:rPr lang="en-US" sz="1400" dirty="0" smtClean="0">
                <a:solidFill>
                  <a:schemeClr val="tx2"/>
                </a:solidFill>
              </a:rPr>
              <a:t>Screens</a:t>
            </a:r>
            <a:endParaRPr lang="en-US" sz="1400" dirty="0">
              <a:solidFill>
                <a:schemeClr val="tx2"/>
              </a:solidFill>
            </a:endParaRPr>
          </a:p>
        </p:txBody>
      </p:sp>
      <p:sp>
        <p:nvSpPr>
          <p:cNvPr id="5" name="Rectangle 4"/>
          <p:cNvSpPr/>
          <p:nvPr/>
        </p:nvSpPr>
        <p:spPr>
          <a:xfrm>
            <a:off x="7268122" y="4810931"/>
            <a:ext cx="1676496" cy="307777"/>
          </a:xfrm>
          <a:prstGeom prst="rect">
            <a:avLst/>
          </a:prstGeom>
        </p:spPr>
        <p:txBody>
          <a:bodyPr wrap="square">
            <a:spAutoFit/>
          </a:bodyPr>
          <a:lstStyle/>
          <a:p>
            <a:pPr marL="232828" indent="-232828">
              <a:spcBef>
                <a:spcPts val="800"/>
              </a:spcBef>
              <a:buNone/>
            </a:pPr>
            <a:r>
              <a:rPr lang="en-GB" sz="1400" kern="0" dirty="0" smtClean="0">
                <a:solidFill>
                  <a:schemeClr val="tx2"/>
                </a:solidFill>
              </a:rPr>
              <a:t>Services</a:t>
            </a:r>
            <a:endParaRPr lang="en-GB" sz="1400" kern="0" dirty="0">
              <a:solidFill>
                <a:schemeClr val="tx2"/>
              </a:solidFill>
            </a:endParaRPr>
          </a:p>
        </p:txBody>
      </p:sp>
      <p:sp>
        <p:nvSpPr>
          <p:cNvPr id="6" name="Rectangle 5"/>
          <p:cNvSpPr/>
          <p:nvPr/>
        </p:nvSpPr>
        <p:spPr>
          <a:xfrm>
            <a:off x="7272178" y="5059333"/>
            <a:ext cx="1679967" cy="592470"/>
          </a:xfrm>
          <a:prstGeom prst="rect">
            <a:avLst/>
          </a:prstGeom>
        </p:spPr>
        <p:txBody>
          <a:bodyPr wrap="square">
            <a:spAutoFit/>
          </a:bodyPr>
          <a:lstStyle/>
          <a:p>
            <a:pPr marL="119063" indent="-119063">
              <a:spcBef>
                <a:spcPts val="0"/>
              </a:spcBef>
              <a:spcAft>
                <a:spcPts val="300"/>
              </a:spcAft>
              <a:buFont typeface="Arial" panose="020B0604020202020204" pitchFamily="34" charset="0"/>
              <a:buChar char="•"/>
            </a:pPr>
            <a:r>
              <a:rPr lang="en-US" sz="1000" kern="0" dirty="0">
                <a:solidFill>
                  <a:schemeClr val="tx2"/>
                </a:solidFill>
              </a:rPr>
              <a:t>Advanced Exchange Service</a:t>
            </a:r>
            <a:r>
              <a:rPr lang="en-GB" sz="1000" kern="0" dirty="0">
                <a:solidFill>
                  <a:schemeClr val="tx2"/>
                </a:solidFill>
              </a:rPr>
              <a:t> </a:t>
            </a:r>
          </a:p>
          <a:p>
            <a:pPr marL="119063" indent="-119063">
              <a:spcBef>
                <a:spcPts val="0"/>
              </a:spcBef>
              <a:spcAft>
                <a:spcPts val="300"/>
              </a:spcAft>
              <a:buFont typeface="Arial" panose="020B0604020202020204" pitchFamily="34" charset="0"/>
              <a:buChar char="•"/>
            </a:pPr>
            <a:r>
              <a:rPr lang="en-GB" sz="1000" kern="0" dirty="0">
                <a:solidFill>
                  <a:schemeClr val="tx2"/>
                </a:solidFill>
              </a:rPr>
              <a:t>Complete Care</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6332" y="4086102"/>
            <a:ext cx="600075" cy="609600"/>
          </a:xfrm>
          <a:prstGeom prst="rect">
            <a:avLst/>
          </a:prstGeom>
        </p:spPr>
      </p:pic>
      <p:sp>
        <p:nvSpPr>
          <p:cNvPr id="29" name="TextBox 28"/>
          <p:cNvSpPr txBox="1"/>
          <p:nvPr/>
        </p:nvSpPr>
        <p:spPr>
          <a:xfrm>
            <a:off x="2797327" y="3087149"/>
            <a:ext cx="1723242" cy="311568"/>
          </a:xfrm>
          <a:prstGeom prst="rect">
            <a:avLst/>
          </a:prstGeom>
          <a:noFill/>
        </p:spPr>
        <p:txBody>
          <a:bodyPr wrap="square" rtlCol="0">
            <a:noAutofit/>
          </a:bodyPr>
          <a:lstStyle/>
          <a:p>
            <a:pPr>
              <a:lnSpc>
                <a:spcPct val="90000"/>
              </a:lnSpc>
              <a:spcBef>
                <a:spcPts val="133"/>
              </a:spcBef>
              <a:spcAft>
                <a:spcPts val="133"/>
              </a:spcAft>
            </a:pPr>
            <a:r>
              <a:rPr lang="en-US" sz="1400" dirty="0" smtClean="0">
                <a:solidFill>
                  <a:schemeClr val="tx2"/>
                </a:solidFill>
              </a:rPr>
              <a:t>Wireless dongles</a:t>
            </a:r>
            <a:endParaRPr lang="en-US" sz="1400" dirty="0">
              <a:solidFill>
                <a:schemeClr val="tx2"/>
              </a:solidFill>
            </a:endParaRP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4273" y="1944479"/>
            <a:ext cx="989350" cy="1005840"/>
          </a:xfrm>
          <a:prstGeom prst="rect">
            <a:avLst/>
          </a:prstGeom>
        </p:spPr>
      </p:pic>
      <p:sp>
        <p:nvSpPr>
          <p:cNvPr id="31" name="TextBox 1">
            <a:hlinkClick r:id="rId11"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1769559576"/>
      </p:ext>
    </p:extLst>
  </p:cSld>
  <p:clrMapOvr>
    <a:masterClrMapping/>
  </p:clrMapOvr>
  <p:transition spd="med">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01936"/>
            <a:ext cx="12193082" cy="5777559"/>
            <a:chOff x="-1082" y="-1"/>
            <a:chExt cx="12193082" cy="5777559"/>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2" y="-1"/>
              <a:ext cx="12193082" cy="5777559"/>
            </a:xfrm>
            <a:prstGeom prst="rect">
              <a:avLst/>
            </a:prstGeom>
          </p:spPr>
        </p:pic>
        <p:sp>
          <p:nvSpPr>
            <p:cNvPr id="5" name="TextBox 4"/>
            <p:cNvSpPr txBox="1"/>
            <p:nvPr/>
          </p:nvSpPr>
          <p:spPr>
            <a:xfrm>
              <a:off x="924411" y="2339468"/>
              <a:ext cx="7510169" cy="430887"/>
            </a:xfrm>
            <a:prstGeom prst="rect">
              <a:avLst/>
            </a:prstGeom>
            <a:noFill/>
          </p:spPr>
          <p:txBody>
            <a:bodyPr wrap="square" rtlCol="0">
              <a:spAutoFit/>
            </a:bodyPr>
            <a:lstStyle/>
            <a:p>
              <a:r>
                <a:rPr lang="en-US" sz="2200" dirty="0" smtClean="0">
                  <a:solidFill>
                    <a:srgbClr val="444444"/>
                  </a:solidFill>
                </a:rPr>
                <a:t>Perfectly complement your Dell systems. </a:t>
              </a:r>
              <a:endParaRPr lang="en-US" sz="2200" dirty="0">
                <a:solidFill>
                  <a:srgbClr val="444444"/>
                </a:solidFill>
              </a:endParaRPr>
            </a:p>
          </p:txBody>
        </p:sp>
        <p:sp>
          <p:nvSpPr>
            <p:cNvPr id="19" name="TextBox 18"/>
            <p:cNvSpPr txBox="1"/>
            <p:nvPr/>
          </p:nvSpPr>
          <p:spPr>
            <a:xfrm>
              <a:off x="924411" y="1615147"/>
              <a:ext cx="7378575" cy="769441"/>
            </a:xfrm>
            <a:prstGeom prst="rect">
              <a:avLst/>
            </a:prstGeom>
            <a:noFill/>
          </p:spPr>
          <p:txBody>
            <a:bodyPr wrap="square" rtlCol="0">
              <a:spAutoFit/>
            </a:bodyPr>
            <a:lstStyle/>
            <a:p>
              <a:r>
                <a:rPr lang="en-US" sz="4400" b="1" dirty="0" smtClean="0">
                  <a:solidFill>
                    <a:srgbClr val="444444"/>
                  </a:solidFill>
                </a:rPr>
                <a:t>Dell Client Peripherals </a:t>
              </a:r>
              <a:endParaRPr lang="en-US" sz="4400" b="1" dirty="0">
                <a:solidFill>
                  <a:srgbClr val="444444"/>
                </a:solidFill>
              </a:endParaRPr>
            </a:p>
          </p:txBody>
        </p:sp>
        <p:grpSp>
          <p:nvGrpSpPr>
            <p:cNvPr id="16" name="Group 15"/>
            <p:cNvGrpSpPr/>
            <p:nvPr/>
          </p:nvGrpSpPr>
          <p:grpSpPr>
            <a:xfrm flipV="1">
              <a:off x="1069180" y="3023020"/>
              <a:ext cx="3590284" cy="85939"/>
              <a:chOff x="-2198599" y="3158843"/>
              <a:chExt cx="2559474" cy="273977"/>
            </a:xfrm>
          </p:grpSpPr>
          <p:sp>
            <p:nvSpPr>
              <p:cNvPr id="17" name="Rectangle 16"/>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8" name="Rectangle 17"/>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20" name="TextBox 19">
              <a:hlinkClick r:id="rId4"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grpSp>
      <p:pic>
        <p:nvPicPr>
          <p:cNvPr id="2" name="Picture 1"/>
          <p:cNvPicPr>
            <a:picLocks noChangeAspect="1"/>
          </p:cNvPicPr>
          <p:nvPr/>
        </p:nvPicPr>
        <p:blipFill>
          <a:blip r:embed="rId5"/>
          <a:stretch>
            <a:fillRect/>
          </a:stretch>
        </p:blipFill>
        <p:spPr>
          <a:xfrm>
            <a:off x="8014219" y="3124958"/>
            <a:ext cx="3814039" cy="2802388"/>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pic>
        <p:nvPicPr>
          <p:cNvPr id="15" name="Picture 2" descr="E:\File\Artwork\client peripherals artwork\adapters\da100_adapter_lnb_00025bl00_bk.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572" t="23333" r="18973" b="9889"/>
          <a:stretch/>
        </p:blipFill>
        <p:spPr bwMode="auto">
          <a:xfrm>
            <a:off x="2328899" y="5015021"/>
            <a:ext cx="1374395" cy="9027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8"/>
          <a:stretch>
            <a:fillRect/>
          </a:stretch>
        </p:blipFill>
        <p:spPr>
          <a:xfrm>
            <a:off x="714632" y="4948078"/>
            <a:ext cx="1302378" cy="698626"/>
          </a:xfrm>
          <a:prstGeom prst="rect">
            <a:avLst/>
          </a:prstGeom>
        </p:spPr>
      </p:pic>
      <p:pic>
        <p:nvPicPr>
          <p:cNvPr id="23" name="Picture 22"/>
          <p:cNvPicPr>
            <a:picLocks noChangeAspect="1"/>
          </p:cNvPicPr>
          <p:nvPr/>
        </p:nvPicPr>
        <p:blipFill>
          <a:blip r:embed="rId9"/>
          <a:stretch>
            <a:fillRect/>
          </a:stretch>
        </p:blipFill>
        <p:spPr>
          <a:xfrm>
            <a:off x="6134402" y="3912594"/>
            <a:ext cx="1879817" cy="1878481"/>
          </a:xfrm>
          <a:prstGeom prst="rect">
            <a:avLst/>
          </a:prstGeom>
        </p:spPr>
      </p:pic>
      <p:pic>
        <p:nvPicPr>
          <p:cNvPr id="24" name="Picture 23"/>
          <p:cNvPicPr>
            <a:picLocks noChangeAspect="1"/>
          </p:cNvPicPr>
          <p:nvPr/>
        </p:nvPicPr>
        <p:blipFill>
          <a:blip r:embed="rId10"/>
          <a:stretch>
            <a:fillRect/>
          </a:stretch>
        </p:blipFill>
        <p:spPr>
          <a:xfrm>
            <a:off x="4015184" y="4666265"/>
            <a:ext cx="2226477" cy="1213230"/>
          </a:xfrm>
          <a:prstGeom prst="rect">
            <a:avLst/>
          </a:prstGeom>
        </p:spPr>
      </p:pic>
    </p:spTree>
    <p:extLst>
      <p:ext uri="{BB962C8B-B14F-4D97-AF65-F5344CB8AC3E}">
        <p14:creationId xmlns:p14="http://schemas.microsoft.com/office/powerpoint/2010/main" val="535381843"/>
      </p:ext>
    </p:extLst>
  </p:cSld>
  <p:clrMapOvr>
    <a:masterClrMapping/>
  </p:clrMapOvr>
  <p:transition spd="med">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3906" y="376035"/>
            <a:ext cx="10607040" cy="853440"/>
          </a:xfrm>
          <a:prstGeom prst="rect">
            <a:avLst/>
          </a:prstGeom>
        </p:spPr>
        <p:txBody>
          <a:bodyPr/>
          <a:lstStyle>
            <a:lvl1pPr algn="l" rtl="0" eaLnBrk="1" fontAlgn="base" hangingPunct="1">
              <a:lnSpc>
                <a:spcPct val="90000"/>
              </a:lnSpc>
              <a:spcBef>
                <a:spcPct val="0"/>
              </a:spcBef>
              <a:spcAft>
                <a:spcPct val="0"/>
              </a:spcAft>
              <a:defRPr sz="3733"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a:lstStyle>
          <a:p>
            <a:r>
              <a:rPr lang="en-US" sz="3600" kern="0" dirty="0" smtClean="0"/>
              <a:t>Dell Client Peripherals</a:t>
            </a:r>
            <a:endParaRPr lang="en-US" kern="0" dirty="0"/>
          </a:p>
        </p:txBody>
      </p:sp>
      <p:grpSp>
        <p:nvGrpSpPr>
          <p:cNvPr id="3" name="Group 6"/>
          <p:cNvGrpSpPr/>
          <p:nvPr/>
        </p:nvGrpSpPr>
        <p:grpSpPr>
          <a:xfrm flipV="1">
            <a:off x="453778" y="986357"/>
            <a:ext cx="2279352" cy="45719"/>
            <a:chOff x="-2198599" y="3158843"/>
            <a:chExt cx="2559474" cy="273977"/>
          </a:xfrm>
        </p:grpSpPr>
        <p:sp>
          <p:nvSpPr>
            <p:cNvPr id="4" name="Rectangle 7"/>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5" name="Rectangle 8"/>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6" name="Rectangle 9"/>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7" name="Rectangle 10"/>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8" name="Rectangle 11"/>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graphicFrame>
        <p:nvGraphicFramePr>
          <p:cNvPr id="51" name="Chart 50"/>
          <p:cNvGraphicFramePr/>
          <p:nvPr>
            <p:extLst>
              <p:ext uri="{D42A27DB-BD31-4B8C-83A1-F6EECF244321}">
                <p14:modId xmlns:p14="http://schemas.microsoft.com/office/powerpoint/2010/main" val="1678179977"/>
              </p:ext>
            </p:extLst>
          </p:nvPr>
        </p:nvGraphicFramePr>
        <p:xfrm>
          <a:off x="7317230" y="1536674"/>
          <a:ext cx="2146520" cy="3684506"/>
        </p:xfrm>
        <a:graphic>
          <a:graphicData uri="http://schemas.openxmlformats.org/drawingml/2006/chart">
            <c:chart xmlns:c="http://schemas.openxmlformats.org/drawingml/2006/chart" xmlns:r="http://schemas.openxmlformats.org/officeDocument/2006/relationships" r:id="rId2"/>
          </a:graphicData>
        </a:graphic>
      </p:graphicFrame>
      <p:sp>
        <p:nvSpPr>
          <p:cNvPr id="52" name="TextBox 51"/>
          <p:cNvSpPr txBox="1"/>
          <p:nvPr/>
        </p:nvSpPr>
        <p:spPr>
          <a:xfrm>
            <a:off x="7748329" y="2993228"/>
            <a:ext cx="1284326" cy="707886"/>
          </a:xfrm>
          <a:prstGeom prst="rect">
            <a:avLst/>
          </a:prstGeom>
          <a:noFill/>
        </p:spPr>
        <p:txBody>
          <a:bodyPr wrap="none" rtlCol="0">
            <a:spAutoFit/>
          </a:bodyPr>
          <a:lstStyle/>
          <a:p>
            <a:pPr algn="ctr">
              <a:spcBef>
                <a:spcPts val="0"/>
              </a:spcBef>
              <a:spcAft>
                <a:spcPts val="0"/>
              </a:spcAft>
              <a:buClr>
                <a:schemeClr val="bg1"/>
              </a:buClr>
            </a:pPr>
            <a:r>
              <a:rPr lang="en-US" sz="4000" dirty="0" smtClean="0"/>
              <a:t>100</a:t>
            </a:r>
            <a:r>
              <a:rPr lang="en-US" sz="3200" baseline="34000" dirty="0" smtClean="0"/>
              <a:t>%</a:t>
            </a:r>
          </a:p>
        </p:txBody>
      </p:sp>
      <p:graphicFrame>
        <p:nvGraphicFramePr>
          <p:cNvPr id="43" name="Chart 42"/>
          <p:cNvGraphicFramePr/>
          <p:nvPr>
            <p:extLst>
              <p:ext uri="{D42A27DB-BD31-4B8C-83A1-F6EECF244321}">
                <p14:modId xmlns:p14="http://schemas.microsoft.com/office/powerpoint/2010/main" val="3700489529"/>
              </p:ext>
            </p:extLst>
          </p:nvPr>
        </p:nvGraphicFramePr>
        <p:xfrm>
          <a:off x="2266510" y="1502652"/>
          <a:ext cx="2146520" cy="3684506"/>
        </p:xfrm>
        <a:graphic>
          <a:graphicData uri="http://schemas.openxmlformats.org/drawingml/2006/chart">
            <c:chart xmlns:c="http://schemas.openxmlformats.org/drawingml/2006/chart" xmlns:r="http://schemas.openxmlformats.org/officeDocument/2006/relationships" r:id="rId3"/>
          </a:graphicData>
        </a:graphic>
      </p:graphicFrame>
      <p:sp>
        <p:nvSpPr>
          <p:cNvPr id="39" name="Content Placeholder 4"/>
          <p:cNvSpPr txBox="1">
            <a:spLocks/>
          </p:cNvSpPr>
          <p:nvPr/>
        </p:nvSpPr>
        <p:spPr>
          <a:xfrm>
            <a:off x="7106169" y="4777729"/>
            <a:ext cx="2823760" cy="1107996"/>
          </a:xfrm>
          <a:prstGeom prst="rect">
            <a:avLst/>
          </a:prstGeom>
        </p:spPr>
        <p:txBody>
          <a:bodyPr wrap="square" lIns="0" tIns="0" rIns="0" bIns="0">
            <a:spAutoFit/>
          </a:bodyPr>
          <a:lstStyle>
            <a:lvl1pPr marL="0" indent="0" algn="l" rtl="0" eaLnBrk="1" fontAlgn="base" hangingPunct="1">
              <a:lnSpc>
                <a:spcPct val="100000"/>
              </a:lnSpc>
              <a:spcBef>
                <a:spcPts val="1200"/>
              </a:spcBef>
              <a:spcAft>
                <a:spcPts val="0"/>
              </a:spcAft>
              <a:buClr>
                <a:srgbClr val="AAAAAA"/>
              </a:buClr>
              <a:buFont typeface="Arial" pitchFamily="34" charset="0"/>
              <a:buNone/>
              <a:defRPr sz="1400">
                <a:solidFill>
                  <a:srgbClr val="000000"/>
                </a:solidFill>
                <a:latin typeface="Arial" panose="020B0604020202020204" pitchFamily="34" charset="0"/>
                <a:ea typeface="Museo Sans For Dell" pitchFamily="2" charset="0"/>
                <a:cs typeface="Arial" panose="020B0604020202020204" pitchFamily="34" charset="0"/>
              </a:defRPr>
            </a:lvl1pPr>
            <a:lvl2pPr marL="573088" indent="-231775"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chemeClr val="bg2"/>
                </a:solidFill>
                <a:latin typeface="Museo Sans For Dell" pitchFamily="2" charset="0"/>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300"/>
              </a:spcBef>
              <a:spcAft>
                <a:spcPts val="0"/>
              </a:spcAft>
              <a:buClr>
                <a:srgbClr val="AAAAAA"/>
              </a:buClr>
              <a:buFont typeface="Museo For Dell 300" pitchFamily="50" charset="0"/>
              <a:buChar char="–"/>
              <a:defRPr sz="1200">
                <a:solidFill>
                  <a:schemeClr val="tx1"/>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9pPr>
          </a:lstStyle>
          <a:p>
            <a:pPr algn="ctr" defTabSz="219822">
              <a:spcBef>
                <a:spcPts val="0"/>
              </a:spcBef>
            </a:pPr>
            <a:r>
              <a:rPr lang="en-US" sz="1800" kern="0" dirty="0">
                <a:solidFill>
                  <a:schemeClr val="tx1"/>
                </a:solidFill>
                <a:latin typeface="+mn-lt"/>
              </a:rPr>
              <a:t>of a desktop’s selling</a:t>
            </a:r>
          </a:p>
          <a:p>
            <a:pPr algn="ctr" defTabSz="219822">
              <a:spcBef>
                <a:spcPts val="0"/>
              </a:spcBef>
            </a:pPr>
            <a:r>
              <a:rPr lang="en-US" sz="1800" kern="0" dirty="0">
                <a:solidFill>
                  <a:schemeClr val="tx1"/>
                </a:solidFill>
                <a:latin typeface="+mn-lt"/>
              </a:rPr>
              <a:t>price is additionally spent</a:t>
            </a:r>
          </a:p>
          <a:p>
            <a:pPr algn="ctr" defTabSz="219822">
              <a:spcBef>
                <a:spcPts val="0"/>
              </a:spcBef>
            </a:pPr>
            <a:r>
              <a:rPr lang="en-US" sz="1800" kern="0" dirty="0">
                <a:solidFill>
                  <a:schemeClr val="tx1"/>
                </a:solidFill>
                <a:latin typeface="+mn-lt"/>
              </a:rPr>
              <a:t>on client peripherals</a:t>
            </a:r>
          </a:p>
          <a:p>
            <a:pPr algn="ctr" defTabSz="219822">
              <a:spcBef>
                <a:spcPts val="0"/>
              </a:spcBef>
            </a:pPr>
            <a:r>
              <a:rPr lang="en-US" sz="1800" kern="0" dirty="0">
                <a:solidFill>
                  <a:schemeClr val="tx1"/>
                </a:solidFill>
                <a:latin typeface="+mn-lt"/>
              </a:rPr>
              <a:t>and </a:t>
            </a:r>
            <a:r>
              <a:rPr lang="en-US" sz="1800" kern="0" dirty="0" smtClean="0">
                <a:solidFill>
                  <a:schemeClr val="tx1"/>
                </a:solidFill>
                <a:latin typeface="+mn-lt"/>
              </a:rPr>
              <a:t>displays*</a:t>
            </a:r>
            <a:endParaRPr lang="en-US" sz="1800" kern="0" dirty="0">
              <a:solidFill>
                <a:schemeClr val="tx1"/>
              </a:solidFill>
              <a:latin typeface="+mn-lt"/>
            </a:endParaRPr>
          </a:p>
        </p:txBody>
      </p:sp>
      <p:sp>
        <p:nvSpPr>
          <p:cNvPr id="40" name="Content Placeholder 4"/>
          <p:cNvSpPr txBox="1">
            <a:spLocks/>
          </p:cNvSpPr>
          <p:nvPr/>
        </p:nvSpPr>
        <p:spPr>
          <a:xfrm>
            <a:off x="2049818" y="4739257"/>
            <a:ext cx="2795472" cy="1146468"/>
          </a:xfrm>
          <a:prstGeom prst="rect">
            <a:avLst/>
          </a:prstGeom>
        </p:spPr>
        <p:txBody>
          <a:bodyPr wrap="square" lIns="0" tIns="0" rIns="0" bIns="0">
            <a:spAutoFit/>
          </a:bodyPr>
          <a:lstStyle>
            <a:defPPr>
              <a:defRPr lang="en-US"/>
            </a:defPPr>
            <a:lvl1pPr marL="0" indent="0" algn="ctr" defTabSz="219822" eaLnBrk="1" hangingPunct="1">
              <a:lnSpc>
                <a:spcPct val="100000"/>
              </a:lnSpc>
              <a:spcBef>
                <a:spcPts val="1200"/>
              </a:spcBef>
              <a:spcAft>
                <a:spcPts val="0"/>
              </a:spcAft>
              <a:buClr>
                <a:srgbClr val="AAAAAA"/>
              </a:buClr>
              <a:buFont typeface="Arial" pitchFamily="34" charset="0"/>
              <a:buNone/>
              <a:defRPr sz="1400" kern="0">
                <a:solidFill>
                  <a:srgbClr val="FFFFFF"/>
                </a:solidFill>
                <a:latin typeface="Arial" panose="020B0604020202020204" pitchFamily="34" charset="0"/>
                <a:ea typeface="Museo Sans For Dell" pitchFamily="2" charset="0"/>
                <a:cs typeface="Arial" panose="020B0604020202020204" pitchFamily="34" charset="0"/>
              </a:defRPr>
            </a:lvl1pPr>
            <a:lvl2pPr marL="573088" indent="-231775" eaLnBrk="1" hangingPunct="1">
              <a:lnSpc>
                <a:spcPct val="100000"/>
              </a:lnSpc>
              <a:spcBef>
                <a:spcPts val="300"/>
              </a:spcBef>
              <a:spcAft>
                <a:spcPts val="0"/>
              </a:spcAft>
              <a:buClr>
                <a:srgbClr val="AAAAAA"/>
              </a:buClr>
              <a:buFont typeface="Museo Sans For Dell" pitchFamily="2" charset="0"/>
              <a:buChar char="–"/>
              <a:defRPr sz="1200" baseline="0">
                <a:solidFill>
                  <a:schemeClr val="bg2"/>
                </a:solidFill>
                <a:latin typeface="Museo Sans For Dell" pitchFamily="2" charset="0"/>
                <a:ea typeface="Museo Sans For Dell" pitchFamily="2" charset="0"/>
              </a:defRPr>
            </a:lvl2pPr>
            <a:lvl3pPr marL="909638" indent="-220663" eaLnBrk="1" hangingPunct="1">
              <a:lnSpc>
                <a:spcPct val="100000"/>
              </a:lnSpc>
              <a:spcBef>
                <a:spcPts val="300"/>
              </a:spcBef>
              <a:spcAft>
                <a:spcPts val="0"/>
              </a:spcAft>
              <a:buClr>
                <a:srgbClr val="AAAAAA"/>
              </a:buClr>
              <a:buFont typeface="Museo Sans For Dell" pitchFamily="2" charset="0"/>
              <a:buChar char="›"/>
              <a:defRPr sz="1000" baseline="0">
                <a:solidFill>
                  <a:schemeClr val="bg2"/>
                </a:solidFill>
                <a:latin typeface="Museo Sans For Dell" pitchFamily="2" charset="0"/>
                <a:ea typeface="Museo Sans For Dell" pitchFamily="2" charset="0"/>
              </a:defRPr>
            </a:lvl3pPr>
            <a:lvl4pPr marL="1246188" indent="-222250" eaLnBrk="1" hangingPunct="1">
              <a:lnSpc>
                <a:spcPct val="90000"/>
              </a:lnSpc>
              <a:spcBef>
                <a:spcPts val="300"/>
              </a:spcBef>
              <a:spcAft>
                <a:spcPts val="0"/>
              </a:spcAft>
              <a:buClr>
                <a:srgbClr val="AAAAAA"/>
              </a:buClr>
              <a:buFont typeface="Courier New" panose="02070309020205020404" pitchFamily="49" charset="0"/>
              <a:buChar char="o"/>
              <a:defRPr sz="1000" baseline="0">
                <a:solidFill>
                  <a:schemeClr val="bg2"/>
                </a:solidFill>
                <a:latin typeface="Museo Sans For Dell" pitchFamily="2" charset="0"/>
                <a:ea typeface="Museo Sans For Dell" pitchFamily="2" charset="0"/>
              </a:defRPr>
            </a:lvl4pPr>
            <a:lvl5pPr marL="1608138" indent="-236538" eaLnBrk="1" hangingPunct="1">
              <a:lnSpc>
                <a:spcPct val="90000"/>
              </a:lnSpc>
              <a:spcBef>
                <a:spcPts val="300"/>
              </a:spcBef>
              <a:spcAft>
                <a:spcPts val="0"/>
              </a:spcAft>
              <a:buClr>
                <a:srgbClr val="AAAAAA"/>
              </a:buClr>
              <a:buFont typeface="Museo For Dell 300" pitchFamily="50" charset="0"/>
              <a:buChar char="–"/>
              <a:defRPr sz="1200">
                <a:latin typeface="Museo Sans For Dell" pitchFamily="2" charset="0"/>
                <a:ea typeface="Museo Sans For Dell" pitchFamily="2" charset="0"/>
              </a:defRPr>
            </a:lvl5pPr>
            <a:lvl6pPr marL="2065338" indent="-236538" fontAlgn="base">
              <a:lnSpc>
                <a:spcPct val="95000"/>
              </a:lnSpc>
              <a:spcBef>
                <a:spcPct val="30000"/>
              </a:spcBef>
              <a:spcAft>
                <a:spcPct val="0"/>
              </a:spcAft>
              <a:buClr>
                <a:schemeClr val="accent1"/>
              </a:buClr>
              <a:buFont typeface="Arial" charset="0"/>
              <a:buChar char="–"/>
              <a:defRPr sz="1800">
                <a:solidFill>
                  <a:schemeClr val="accent1"/>
                </a:solidFill>
                <a:latin typeface="+mn-lt"/>
              </a:defRPr>
            </a:lvl6pPr>
            <a:lvl7pPr marL="2522538" indent="-236538" fontAlgn="base">
              <a:lnSpc>
                <a:spcPct val="95000"/>
              </a:lnSpc>
              <a:spcBef>
                <a:spcPct val="30000"/>
              </a:spcBef>
              <a:spcAft>
                <a:spcPct val="0"/>
              </a:spcAft>
              <a:buClr>
                <a:schemeClr val="accent1"/>
              </a:buClr>
              <a:buFont typeface="Arial" charset="0"/>
              <a:buChar char="–"/>
              <a:defRPr sz="1800">
                <a:solidFill>
                  <a:schemeClr val="accent1"/>
                </a:solidFill>
                <a:latin typeface="+mn-lt"/>
              </a:defRPr>
            </a:lvl7pPr>
            <a:lvl8pPr marL="2979738" indent="-236538" fontAlgn="base">
              <a:lnSpc>
                <a:spcPct val="95000"/>
              </a:lnSpc>
              <a:spcBef>
                <a:spcPct val="30000"/>
              </a:spcBef>
              <a:spcAft>
                <a:spcPct val="0"/>
              </a:spcAft>
              <a:buClr>
                <a:schemeClr val="accent1"/>
              </a:buClr>
              <a:buFont typeface="Arial" charset="0"/>
              <a:buChar char="–"/>
              <a:defRPr sz="1800">
                <a:solidFill>
                  <a:schemeClr val="accent1"/>
                </a:solidFill>
                <a:latin typeface="+mn-lt"/>
              </a:defRPr>
            </a:lvl8pPr>
            <a:lvl9pPr marL="3436938" indent="-236538" fontAlgn="base">
              <a:lnSpc>
                <a:spcPct val="95000"/>
              </a:lnSpc>
              <a:spcBef>
                <a:spcPct val="30000"/>
              </a:spcBef>
              <a:spcAft>
                <a:spcPct val="0"/>
              </a:spcAft>
              <a:buClr>
                <a:schemeClr val="accent1"/>
              </a:buClr>
              <a:buFont typeface="Arial" charset="0"/>
              <a:buChar char="–"/>
              <a:defRPr sz="1800">
                <a:solidFill>
                  <a:schemeClr val="accent1"/>
                </a:solidFill>
                <a:latin typeface="+mn-lt"/>
              </a:defRPr>
            </a:lvl9pPr>
          </a:lstStyle>
          <a:p>
            <a:pPr>
              <a:spcBef>
                <a:spcPts val="0"/>
              </a:spcBef>
            </a:pPr>
            <a:r>
              <a:rPr lang="en-US" sz="1800" dirty="0">
                <a:solidFill>
                  <a:schemeClr val="tx1"/>
                </a:solidFill>
                <a:latin typeface="+mn-lt"/>
              </a:rPr>
              <a:t>of a notebook’s selling</a:t>
            </a:r>
          </a:p>
          <a:p>
            <a:pPr>
              <a:spcBef>
                <a:spcPts val="0"/>
              </a:spcBef>
            </a:pPr>
            <a:r>
              <a:rPr lang="en-US" sz="1800" dirty="0">
                <a:solidFill>
                  <a:schemeClr val="tx1"/>
                </a:solidFill>
                <a:latin typeface="+mn-lt"/>
              </a:rPr>
              <a:t>price is additionally spent</a:t>
            </a:r>
          </a:p>
          <a:p>
            <a:pPr>
              <a:spcBef>
                <a:spcPts val="0"/>
              </a:spcBef>
            </a:pPr>
            <a:r>
              <a:rPr lang="en-US" sz="1800" dirty="0">
                <a:solidFill>
                  <a:schemeClr val="tx1"/>
                </a:solidFill>
                <a:latin typeface="+mn-lt"/>
              </a:rPr>
              <a:t>on client peripherals</a:t>
            </a:r>
          </a:p>
          <a:p>
            <a:pPr>
              <a:spcBef>
                <a:spcPts val="0"/>
              </a:spcBef>
            </a:pPr>
            <a:r>
              <a:rPr lang="en-US" sz="1800" dirty="0">
                <a:solidFill>
                  <a:schemeClr val="tx1"/>
                </a:solidFill>
                <a:latin typeface="+mn-lt"/>
              </a:rPr>
              <a:t>and </a:t>
            </a:r>
            <a:r>
              <a:rPr lang="en-US" sz="1800" dirty="0" smtClean="0">
                <a:solidFill>
                  <a:schemeClr val="tx1"/>
                </a:solidFill>
                <a:latin typeface="+mn-lt"/>
              </a:rPr>
              <a:t>displays*</a:t>
            </a:r>
            <a:endParaRPr lang="en-US" sz="1800" dirty="0">
              <a:solidFill>
                <a:schemeClr val="tx1"/>
              </a:solidFill>
              <a:latin typeface="+mn-lt"/>
            </a:endParaRPr>
          </a:p>
        </p:txBody>
      </p:sp>
      <p:sp>
        <p:nvSpPr>
          <p:cNvPr id="44" name="TextBox 43"/>
          <p:cNvSpPr txBox="1"/>
          <p:nvPr/>
        </p:nvSpPr>
        <p:spPr>
          <a:xfrm>
            <a:off x="2935024" y="2964847"/>
            <a:ext cx="998992" cy="707886"/>
          </a:xfrm>
          <a:prstGeom prst="rect">
            <a:avLst/>
          </a:prstGeom>
          <a:noFill/>
        </p:spPr>
        <p:txBody>
          <a:bodyPr wrap="none" rtlCol="0">
            <a:spAutoFit/>
          </a:bodyPr>
          <a:lstStyle/>
          <a:p>
            <a:pPr algn="ctr">
              <a:spcBef>
                <a:spcPts val="0"/>
              </a:spcBef>
              <a:spcAft>
                <a:spcPts val="0"/>
              </a:spcAft>
              <a:buClr>
                <a:schemeClr val="bg1"/>
              </a:buClr>
            </a:pPr>
            <a:r>
              <a:rPr lang="en-US" sz="4000" dirty="0" smtClean="0"/>
              <a:t>55</a:t>
            </a:r>
            <a:r>
              <a:rPr lang="en-US" sz="3200" baseline="34000" dirty="0" smtClean="0"/>
              <a:t>%</a:t>
            </a:r>
          </a:p>
        </p:txBody>
      </p:sp>
      <p:sp>
        <p:nvSpPr>
          <p:cNvPr id="58" name="TextBox 57"/>
          <p:cNvSpPr txBox="1"/>
          <p:nvPr/>
        </p:nvSpPr>
        <p:spPr>
          <a:xfrm>
            <a:off x="403906" y="1372392"/>
            <a:ext cx="2802370" cy="523220"/>
          </a:xfrm>
          <a:prstGeom prst="rect">
            <a:avLst/>
          </a:prstGeom>
          <a:noFill/>
        </p:spPr>
        <p:txBody>
          <a:bodyPr wrap="none" rtlCol="0">
            <a:spAutoFit/>
          </a:bodyPr>
          <a:lstStyle/>
          <a:p>
            <a:pPr>
              <a:spcBef>
                <a:spcPts val="0"/>
              </a:spcBef>
              <a:spcAft>
                <a:spcPts val="0"/>
              </a:spcAft>
              <a:buClr>
                <a:schemeClr val="bg1"/>
              </a:buClr>
            </a:pPr>
            <a:r>
              <a:rPr lang="en-US" sz="2800" dirty="0" smtClean="0">
                <a:solidFill>
                  <a:schemeClr val="bg2">
                    <a:lumMod val="65000"/>
                    <a:lumOff val="35000"/>
                  </a:schemeClr>
                </a:solidFill>
                <a:latin typeface="+mn-lt"/>
              </a:rPr>
              <a:t>Did you know….</a:t>
            </a:r>
          </a:p>
        </p:txBody>
      </p:sp>
      <p:sp>
        <p:nvSpPr>
          <p:cNvPr id="71" name="TextBox 70"/>
          <p:cNvSpPr txBox="1"/>
          <p:nvPr/>
        </p:nvSpPr>
        <p:spPr>
          <a:xfrm>
            <a:off x="403906" y="6523734"/>
            <a:ext cx="7862544" cy="246221"/>
          </a:xfrm>
          <a:prstGeom prst="rect">
            <a:avLst/>
          </a:prstGeom>
          <a:noFill/>
        </p:spPr>
        <p:txBody>
          <a:bodyPr wrap="square" rtlCol="0">
            <a:spAutoFit/>
          </a:bodyPr>
          <a:lstStyle/>
          <a:p>
            <a:r>
              <a:rPr lang="en-US" sz="1000" dirty="0" smtClean="0"/>
              <a:t>*SOURCE</a:t>
            </a:r>
            <a:r>
              <a:rPr lang="en-US" sz="1000" dirty="0"/>
              <a:t>: Dell Commercial Ecosystem Research, </a:t>
            </a:r>
            <a:r>
              <a:rPr lang="en-US" sz="1000" dirty="0" smtClean="0"/>
              <a:t>Quantitative. Final </a:t>
            </a:r>
            <a:r>
              <a:rPr lang="en-US" sz="1000" dirty="0"/>
              <a:t>Report, July 1, 2014</a:t>
            </a:r>
            <a:endParaRPr lang="en-US" sz="1000" dirty="0" smtClean="0">
              <a:solidFill>
                <a:schemeClr val="bg2"/>
              </a:solidFill>
            </a:endParaRPr>
          </a:p>
        </p:txBody>
      </p:sp>
    </p:spTree>
    <p:extLst>
      <p:ext uri="{BB962C8B-B14F-4D97-AF65-F5344CB8AC3E}">
        <p14:creationId xmlns:p14="http://schemas.microsoft.com/office/powerpoint/2010/main" val="2899456662"/>
      </p:ext>
    </p:extLst>
  </p:cSld>
  <p:clrMapOvr>
    <a:masterClrMapping/>
  </p:clrMapOvr>
  <p:transition spd="med">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91541" y="224219"/>
            <a:ext cx="10607040" cy="853440"/>
          </a:xfrm>
          <a:prstGeom prst="rect">
            <a:avLst/>
          </a:prstGeom>
        </p:spPr>
        <p:txBody>
          <a:bodyPr/>
          <a:lstStyle>
            <a:lvl1pPr algn="l" rtl="0" eaLnBrk="1" fontAlgn="base" hangingPunct="1">
              <a:lnSpc>
                <a:spcPct val="90000"/>
              </a:lnSpc>
              <a:spcBef>
                <a:spcPct val="0"/>
              </a:spcBef>
              <a:spcAft>
                <a:spcPct val="0"/>
              </a:spcAft>
              <a:defRPr sz="3733"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a:lstStyle>
          <a:p>
            <a:r>
              <a:rPr lang="en-US" sz="3600" kern="0" dirty="0" smtClean="0"/>
              <a:t>Why Client Peripherals</a:t>
            </a:r>
            <a:endParaRPr lang="en-US" kern="0" dirty="0"/>
          </a:p>
        </p:txBody>
      </p:sp>
      <p:grpSp>
        <p:nvGrpSpPr>
          <p:cNvPr id="3" name="Group 6"/>
          <p:cNvGrpSpPr/>
          <p:nvPr/>
        </p:nvGrpSpPr>
        <p:grpSpPr>
          <a:xfrm flipV="1">
            <a:off x="9309287" y="823880"/>
            <a:ext cx="2279352" cy="45719"/>
            <a:chOff x="-2198599" y="3158843"/>
            <a:chExt cx="2559474" cy="273977"/>
          </a:xfrm>
        </p:grpSpPr>
        <p:sp>
          <p:nvSpPr>
            <p:cNvPr id="4" name="Rectangle 7"/>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5" name="Rectangle 8"/>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6" name="Rectangle 9"/>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7" name="Rectangle 10"/>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8" name="Rectangle 11"/>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pic>
        <p:nvPicPr>
          <p:cNvPr id="13" name="Picture 12"/>
          <p:cNvPicPr>
            <a:picLocks noChangeAspect="1"/>
          </p:cNvPicPr>
          <p:nvPr/>
        </p:nvPicPr>
        <p:blipFill rotWithShape="1">
          <a:blip r:embed="rId2"/>
          <a:srcRect l="22405" r="12612"/>
          <a:stretch/>
        </p:blipFill>
        <p:spPr>
          <a:xfrm>
            <a:off x="0" y="0"/>
            <a:ext cx="5785790" cy="6858000"/>
          </a:xfrm>
          <a:prstGeom prst="rect">
            <a:avLst/>
          </a:prstGeom>
        </p:spPr>
      </p:pic>
      <p:sp>
        <p:nvSpPr>
          <p:cNvPr id="10" name="TextBox 9"/>
          <p:cNvSpPr txBox="1"/>
          <p:nvPr/>
        </p:nvSpPr>
        <p:spPr>
          <a:xfrm>
            <a:off x="184651" y="331518"/>
            <a:ext cx="2543051" cy="4801314"/>
          </a:xfrm>
          <a:prstGeom prst="rect">
            <a:avLst/>
          </a:prstGeom>
          <a:noFill/>
        </p:spPr>
        <p:txBody>
          <a:bodyPr wrap="square" rtlCol="0">
            <a:spAutoFit/>
          </a:bodyPr>
          <a:lstStyle/>
          <a:p>
            <a:pPr>
              <a:spcBef>
                <a:spcPts val="0"/>
              </a:spcBef>
              <a:spcAft>
                <a:spcPts val="0"/>
              </a:spcAft>
              <a:buClr>
                <a:schemeClr val="bg1"/>
              </a:buClr>
            </a:pPr>
            <a:r>
              <a:rPr lang="en-US" sz="2400" dirty="0" smtClean="0">
                <a:solidFill>
                  <a:schemeClr val="accent1">
                    <a:lumMod val="60000"/>
                    <a:lumOff val="40000"/>
                  </a:schemeClr>
                </a:solidFill>
              </a:rPr>
              <a:t>Dell Client Peripherals</a:t>
            </a:r>
          </a:p>
          <a:p>
            <a:pPr>
              <a:spcBef>
                <a:spcPts val="0"/>
              </a:spcBef>
              <a:spcAft>
                <a:spcPts val="0"/>
              </a:spcAft>
              <a:buClr>
                <a:schemeClr val="bg1"/>
              </a:buClr>
            </a:pPr>
            <a:endParaRPr lang="en-US" sz="1100" dirty="0" smtClean="0">
              <a:solidFill>
                <a:schemeClr val="tx2"/>
              </a:solidFill>
            </a:endParaRPr>
          </a:p>
          <a:p>
            <a:pPr>
              <a:spcBef>
                <a:spcPts val="0"/>
              </a:spcBef>
              <a:spcAft>
                <a:spcPts val="0"/>
              </a:spcAft>
              <a:buClr>
                <a:schemeClr val="bg1"/>
              </a:buClr>
            </a:pPr>
            <a:r>
              <a:rPr lang="en-US" dirty="0" smtClean="0">
                <a:solidFill>
                  <a:schemeClr val="tx2"/>
                </a:solidFill>
              </a:rPr>
              <a:t>Designed to perfectly complement your Dell systems and fit your needs. </a:t>
            </a:r>
          </a:p>
          <a:p>
            <a:pPr>
              <a:spcBef>
                <a:spcPts val="0"/>
              </a:spcBef>
              <a:spcAft>
                <a:spcPts val="0"/>
              </a:spcAft>
              <a:buClr>
                <a:schemeClr val="bg1"/>
              </a:buClr>
            </a:pPr>
            <a:endParaRPr lang="en-US" dirty="0" smtClean="0">
              <a:solidFill>
                <a:schemeClr val="tx2"/>
              </a:solidFill>
            </a:endParaRPr>
          </a:p>
          <a:p>
            <a:pPr>
              <a:spcBef>
                <a:spcPts val="0"/>
              </a:spcBef>
              <a:spcAft>
                <a:spcPts val="0"/>
              </a:spcAft>
              <a:buClr>
                <a:schemeClr val="bg1"/>
              </a:buClr>
            </a:pPr>
            <a:endParaRPr lang="en-US" sz="1300" dirty="0">
              <a:solidFill>
                <a:schemeClr val="tx2"/>
              </a:solidFill>
            </a:endParaRPr>
          </a:p>
          <a:p>
            <a:pPr>
              <a:spcBef>
                <a:spcPts val="0"/>
              </a:spcBef>
              <a:spcAft>
                <a:spcPts val="0"/>
              </a:spcAft>
              <a:buClr>
                <a:schemeClr val="bg1"/>
              </a:buClr>
            </a:pPr>
            <a:r>
              <a:rPr lang="en-US" dirty="0" smtClean="0">
                <a:solidFill>
                  <a:schemeClr val="tx2"/>
                </a:solidFill>
              </a:rPr>
              <a:t>From docks to mice to power banks to headsets, we have the accessories to help you work more comfortably and efficiently in the office or on-the-go.</a:t>
            </a:r>
          </a:p>
        </p:txBody>
      </p:sp>
      <p:sp>
        <p:nvSpPr>
          <p:cNvPr id="15" name="TextBox 14"/>
          <p:cNvSpPr txBox="1"/>
          <p:nvPr/>
        </p:nvSpPr>
        <p:spPr>
          <a:xfrm>
            <a:off x="5998036" y="1903903"/>
            <a:ext cx="652462" cy="715581"/>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500" dirty="0">
                <a:solidFill>
                  <a:srgbClr val="6E2585"/>
                </a:solidFill>
              </a:rPr>
              <a:t>1</a:t>
            </a:r>
          </a:p>
        </p:txBody>
      </p:sp>
      <p:sp>
        <p:nvSpPr>
          <p:cNvPr id="16" name="TextBox 15"/>
          <p:cNvSpPr txBox="1"/>
          <p:nvPr/>
        </p:nvSpPr>
        <p:spPr>
          <a:xfrm>
            <a:off x="5998036" y="3025566"/>
            <a:ext cx="652462" cy="715581"/>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500" dirty="0">
                <a:solidFill>
                  <a:srgbClr val="6E2585"/>
                </a:solidFill>
              </a:rPr>
              <a:t>2</a:t>
            </a:r>
          </a:p>
        </p:txBody>
      </p:sp>
      <p:sp>
        <p:nvSpPr>
          <p:cNvPr id="17" name="TextBox 16"/>
          <p:cNvSpPr txBox="1"/>
          <p:nvPr/>
        </p:nvSpPr>
        <p:spPr>
          <a:xfrm>
            <a:off x="5998036" y="4165950"/>
            <a:ext cx="652462" cy="715581"/>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500" dirty="0">
                <a:solidFill>
                  <a:srgbClr val="6E2585"/>
                </a:solidFill>
              </a:rPr>
              <a:t>3</a:t>
            </a:r>
          </a:p>
        </p:txBody>
      </p:sp>
      <p:cxnSp>
        <p:nvCxnSpPr>
          <p:cNvPr id="20" name="Straight Connector 19"/>
          <p:cNvCxnSpPr/>
          <p:nvPr/>
        </p:nvCxnSpPr>
        <p:spPr>
          <a:xfrm>
            <a:off x="6110682" y="2821662"/>
            <a:ext cx="56162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10682" y="4028882"/>
            <a:ext cx="56162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39183" y="1903903"/>
            <a:ext cx="5187775" cy="830997"/>
          </a:xfrm>
          <a:prstGeom prst="rect">
            <a:avLst/>
          </a:prstGeom>
          <a:noFill/>
        </p:spPr>
        <p:txBody>
          <a:bodyPr wrap="square" lIns="91440" tIns="45720" rIns="91440" bIns="45720" rtlCol="0">
            <a:spAutoFit/>
          </a:bodyPr>
          <a:lstStyle/>
          <a:p>
            <a:pPr lvl="0" fontAlgn="base">
              <a:spcBef>
                <a:spcPts val="1200"/>
              </a:spcBef>
              <a:spcAft>
                <a:spcPts val="600"/>
              </a:spcAft>
              <a:buClr>
                <a:srgbClr val="0085C3"/>
              </a:buClr>
            </a:pPr>
            <a:r>
              <a:rPr lang="en-US" sz="1600" b="1" dirty="0">
                <a:solidFill>
                  <a:srgbClr val="6E2585"/>
                </a:solidFill>
              </a:rPr>
              <a:t>One Stop Shop: </a:t>
            </a:r>
            <a:r>
              <a:rPr lang="en-US" sz="1600" dirty="0" smtClean="0">
                <a:solidFill>
                  <a:srgbClr val="000000"/>
                </a:solidFill>
              </a:rPr>
              <a:t>Conveniently purchase from a single source that offers a wide </a:t>
            </a:r>
            <a:r>
              <a:rPr lang="en-US" sz="1600" dirty="0">
                <a:solidFill>
                  <a:srgbClr val="000000"/>
                </a:solidFill>
              </a:rPr>
              <a:t>p</a:t>
            </a:r>
            <a:r>
              <a:rPr lang="en-US" sz="1600" dirty="0" smtClean="0">
                <a:solidFill>
                  <a:srgbClr val="000000"/>
                </a:solidFill>
              </a:rPr>
              <a:t>ortfolio </a:t>
            </a:r>
            <a:r>
              <a:rPr lang="en-US" sz="1600" dirty="0">
                <a:solidFill>
                  <a:srgbClr val="000000"/>
                </a:solidFill>
              </a:rPr>
              <a:t>of accessories </a:t>
            </a:r>
            <a:r>
              <a:rPr lang="en-US" sz="1600" dirty="0" smtClean="0">
                <a:solidFill>
                  <a:srgbClr val="000000"/>
                </a:solidFill>
              </a:rPr>
              <a:t>worldwide, </a:t>
            </a:r>
            <a:r>
              <a:rPr lang="en-US" sz="1600" dirty="0">
                <a:solidFill>
                  <a:srgbClr val="000000"/>
                </a:solidFill>
              </a:rPr>
              <a:t>backed by world-class service and </a:t>
            </a:r>
            <a:r>
              <a:rPr lang="en-US" sz="1600" dirty="0" smtClean="0">
                <a:solidFill>
                  <a:srgbClr val="000000"/>
                </a:solidFill>
              </a:rPr>
              <a:t>support. </a:t>
            </a:r>
            <a:endParaRPr lang="en-US" sz="1600" b="1" dirty="0">
              <a:solidFill>
                <a:srgbClr val="6E2585"/>
              </a:solidFill>
            </a:endParaRPr>
          </a:p>
        </p:txBody>
      </p:sp>
      <p:sp>
        <p:nvSpPr>
          <p:cNvPr id="25" name="TextBox 24"/>
          <p:cNvSpPr txBox="1"/>
          <p:nvPr/>
        </p:nvSpPr>
        <p:spPr>
          <a:xfrm>
            <a:off x="6530911" y="4158583"/>
            <a:ext cx="4902732" cy="1077218"/>
          </a:xfrm>
          <a:prstGeom prst="rect">
            <a:avLst/>
          </a:prstGeom>
          <a:noFill/>
        </p:spPr>
        <p:txBody>
          <a:bodyPr wrap="square" lIns="91440" tIns="45720" rIns="91440" bIns="45720" rtlCol="0">
            <a:spAutoFit/>
          </a:bodyPr>
          <a:lstStyle/>
          <a:p>
            <a:pPr lvl="0" fontAlgn="base">
              <a:spcBef>
                <a:spcPts val="1200"/>
              </a:spcBef>
              <a:spcAft>
                <a:spcPts val="600"/>
              </a:spcAft>
              <a:buClr>
                <a:srgbClr val="0085C3"/>
              </a:buClr>
            </a:pPr>
            <a:r>
              <a:rPr lang="en-US" sz="1600" b="1" dirty="0" smtClean="0">
                <a:solidFill>
                  <a:srgbClr val="6E2585"/>
                </a:solidFill>
              </a:rPr>
              <a:t>Thoughtfully designed: </a:t>
            </a:r>
            <a:r>
              <a:rPr lang="en-US" sz="1600" dirty="0" smtClean="0">
                <a:solidFill>
                  <a:srgbClr val="000000"/>
                </a:solidFill>
              </a:rPr>
              <a:t>Stylish, innovative, functional -- these accessories are designed with unique features built in to make your life easier and help maximize your productivity.</a:t>
            </a:r>
          </a:p>
        </p:txBody>
      </p:sp>
      <p:sp>
        <p:nvSpPr>
          <p:cNvPr id="31" name="Rectangle 30"/>
          <p:cNvSpPr/>
          <p:nvPr/>
        </p:nvSpPr>
        <p:spPr>
          <a:xfrm>
            <a:off x="6540835" y="3109001"/>
            <a:ext cx="5371896" cy="553998"/>
          </a:xfrm>
          <a:prstGeom prst="rect">
            <a:avLst/>
          </a:prstGeom>
        </p:spPr>
        <p:txBody>
          <a:bodyPr wrap="square">
            <a:spAutoFit/>
          </a:bodyPr>
          <a:lstStyle/>
          <a:p>
            <a:pPr fontAlgn="base">
              <a:lnSpc>
                <a:spcPts val="1800"/>
              </a:lnSpc>
              <a:spcBef>
                <a:spcPts val="1200"/>
              </a:spcBef>
              <a:spcAft>
                <a:spcPts val="600"/>
              </a:spcAft>
              <a:buClr>
                <a:srgbClr val="0085C3"/>
              </a:buClr>
            </a:pPr>
            <a:r>
              <a:rPr lang="en-US" sz="1600" b="1" dirty="0">
                <a:solidFill>
                  <a:srgbClr val="6E2585"/>
                </a:solidFill>
              </a:rPr>
              <a:t>Better together: </a:t>
            </a:r>
            <a:r>
              <a:rPr lang="en-US" sz="1600" dirty="0">
                <a:solidFill>
                  <a:srgbClr val="000000"/>
                </a:solidFill>
              </a:rPr>
              <a:t>D</a:t>
            </a:r>
            <a:r>
              <a:rPr lang="en-US" sz="1600" dirty="0" smtClean="0">
                <a:solidFill>
                  <a:srgbClr val="000000"/>
                </a:solidFill>
              </a:rPr>
              <a:t>esigned</a:t>
            </a:r>
            <a:r>
              <a:rPr lang="en-US" sz="1600" dirty="0">
                <a:solidFill>
                  <a:srgbClr val="000000"/>
                </a:solidFill>
              </a:rPr>
              <a:t>, tested and certified to work seamlessly </a:t>
            </a:r>
            <a:r>
              <a:rPr lang="en-US" sz="1600" dirty="0" smtClean="0">
                <a:solidFill>
                  <a:srgbClr val="000000"/>
                </a:solidFill>
              </a:rPr>
              <a:t>together with Dell </a:t>
            </a:r>
            <a:r>
              <a:rPr lang="en-US" sz="1600" dirty="0">
                <a:solidFill>
                  <a:srgbClr val="000000"/>
                </a:solidFill>
              </a:rPr>
              <a:t>systems.</a:t>
            </a:r>
          </a:p>
        </p:txBody>
      </p:sp>
      <p:grpSp>
        <p:nvGrpSpPr>
          <p:cNvPr id="32" name="Group 6"/>
          <p:cNvGrpSpPr/>
          <p:nvPr/>
        </p:nvGrpSpPr>
        <p:grpSpPr>
          <a:xfrm flipV="1">
            <a:off x="250911" y="2627037"/>
            <a:ext cx="2279352" cy="45719"/>
            <a:chOff x="-2198599" y="3158843"/>
            <a:chExt cx="2559474" cy="273977"/>
          </a:xfrm>
        </p:grpSpPr>
        <p:sp>
          <p:nvSpPr>
            <p:cNvPr id="33" name="Rectangle 7"/>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34" name="Rectangle 8"/>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5" name="Rectangle 9"/>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6" name="Rectangle 10"/>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7" name="Rectangle 11"/>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Tree>
    <p:extLst>
      <p:ext uri="{BB962C8B-B14F-4D97-AF65-F5344CB8AC3E}">
        <p14:creationId xmlns:p14="http://schemas.microsoft.com/office/powerpoint/2010/main" val="4246693671"/>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59" y="362515"/>
            <a:ext cx="10607040" cy="726295"/>
          </a:xfrm>
        </p:spPr>
        <p:txBody>
          <a:bodyPr>
            <a:normAutofit/>
          </a:bodyPr>
          <a:lstStyle/>
          <a:p>
            <a:r>
              <a:rPr lang="en-US" sz="3600" dirty="0">
                <a:solidFill>
                  <a:srgbClr val="0085C3"/>
                </a:solidFill>
              </a:rPr>
              <a:t>What do they need to be productive?</a:t>
            </a:r>
            <a:endParaRPr lang="en-US" sz="3600" dirty="0"/>
          </a:p>
        </p:txBody>
      </p:sp>
      <p:grpSp>
        <p:nvGrpSpPr>
          <p:cNvPr id="97" name="Group 96"/>
          <p:cNvGrpSpPr/>
          <p:nvPr/>
        </p:nvGrpSpPr>
        <p:grpSpPr>
          <a:xfrm>
            <a:off x="417697" y="2801114"/>
            <a:ext cx="196208" cy="756111"/>
            <a:chOff x="194009" y="2850209"/>
            <a:chExt cx="287772" cy="1108961"/>
          </a:xfrm>
        </p:grpSpPr>
        <p:sp>
          <p:nvSpPr>
            <p:cNvPr id="82" name="Round Same Side Corner Rectangle 81"/>
            <p:cNvSpPr/>
            <p:nvPr/>
          </p:nvSpPr>
          <p:spPr>
            <a:xfrm rot="16200000">
              <a:off x="-216583" y="3267528"/>
              <a:ext cx="1108961" cy="274323"/>
            </a:xfrm>
            <a:prstGeom prst="round2SameRect">
              <a:avLst/>
            </a:prstGeom>
            <a:solidFill>
              <a:schemeClr val="tx2">
                <a:lumMod val="75000"/>
              </a:schemeClr>
            </a:solidFill>
            <a:effectLst/>
          </p:spPr>
          <p:txBody>
            <a:bodyPr wrap="square" rtlCol="0" anchor="t">
              <a:normAutofit fontScale="55000" lnSpcReduction="20000"/>
            </a:bodyPr>
            <a:lstStyle/>
            <a:p>
              <a:pPr algn="ctr" fontAlgn="base">
                <a:lnSpc>
                  <a:spcPct val="90000"/>
                </a:lnSpc>
                <a:spcBef>
                  <a:spcPts val="68"/>
                </a:spcBef>
                <a:spcAft>
                  <a:spcPts val="68"/>
                </a:spcAft>
              </a:pPr>
              <a:endParaRPr lang="en-US" sz="1364" dirty="0">
                <a:solidFill>
                  <a:srgbClr val="FFFFFF"/>
                </a:solidFill>
                <a:latin typeface="Arial" panose="020B0604020202020204" pitchFamily="34" charset="0"/>
                <a:cs typeface="Arial" panose="020B0604020202020204" pitchFamily="34" charset="0"/>
              </a:endParaRPr>
            </a:p>
          </p:txBody>
        </p:sp>
        <p:sp>
          <p:nvSpPr>
            <p:cNvPr id="83" name="TextBox 82"/>
            <p:cNvSpPr txBox="1"/>
            <p:nvPr/>
          </p:nvSpPr>
          <p:spPr>
            <a:xfrm rot="16200000">
              <a:off x="-192487" y="3257196"/>
              <a:ext cx="1060763" cy="287772"/>
            </a:xfrm>
            <a:prstGeom prst="rect">
              <a:avLst/>
            </a:prstGeom>
            <a:noFill/>
          </p:spPr>
          <p:txBody>
            <a:bodyPr wrap="square" rtlCol="0">
              <a:spAutoFit/>
            </a:bodyPr>
            <a:lstStyle/>
            <a:p>
              <a:pPr algn="ctr" fontAlgn="base">
                <a:lnSpc>
                  <a:spcPct val="90000"/>
                </a:lnSpc>
                <a:spcBef>
                  <a:spcPts val="68"/>
                </a:spcBef>
                <a:spcAft>
                  <a:spcPts val="68"/>
                </a:spcAft>
                <a:buClr>
                  <a:srgbClr val="0085C3"/>
                </a:buClr>
              </a:pPr>
              <a:r>
                <a:rPr lang="en-US" sz="750" b="1" dirty="0" smtClean="0">
                  <a:solidFill>
                    <a:srgbClr val="FFFFFF"/>
                  </a:solidFill>
                  <a:latin typeface="Arial" panose="020B0604020202020204" pitchFamily="34" charset="0"/>
                  <a:cs typeface="Arial" panose="020B0604020202020204" pitchFamily="34" charset="0"/>
                </a:rPr>
                <a:t>Key needs</a:t>
              </a:r>
              <a:endParaRPr lang="en-US" sz="750" b="1" dirty="0">
                <a:solidFill>
                  <a:srgbClr val="FFFFFF"/>
                </a:solidFill>
                <a:latin typeface="Arial" panose="020B0604020202020204" pitchFamily="34" charset="0"/>
                <a:cs typeface="Arial" panose="020B0604020202020204" pitchFamily="34" charset="0"/>
              </a:endParaRPr>
            </a:p>
          </p:txBody>
        </p:sp>
      </p:grpSp>
      <p:grpSp>
        <p:nvGrpSpPr>
          <p:cNvPr id="96" name="Group 95"/>
          <p:cNvGrpSpPr/>
          <p:nvPr/>
        </p:nvGrpSpPr>
        <p:grpSpPr>
          <a:xfrm>
            <a:off x="433600" y="4085556"/>
            <a:ext cx="196208" cy="1202064"/>
            <a:chOff x="194009" y="3692676"/>
            <a:chExt cx="287772" cy="1763025"/>
          </a:xfrm>
        </p:grpSpPr>
        <p:sp>
          <p:nvSpPr>
            <p:cNvPr id="84" name="Round Same Side Corner Rectangle 83"/>
            <p:cNvSpPr/>
            <p:nvPr/>
          </p:nvSpPr>
          <p:spPr>
            <a:xfrm rot="16200000">
              <a:off x="-560253" y="4453665"/>
              <a:ext cx="1763024" cy="241047"/>
            </a:xfrm>
            <a:prstGeom prst="round2SameRect">
              <a:avLst/>
            </a:prstGeom>
            <a:solidFill>
              <a:schemeClr val="tx2">
                <a:lumMod val="75000"/>
              </a:schemeClr>
            </a:solidFill>
            <a:effectLst/>
          </p:spPr>
          <p:txBody>
            <a:bodyPr wrap="square" rtlCol="0" anchor="t">
              <a:normAutofit fontScale="47500" lnSpcReduction="20000"/>
            </a:bodyPr>
            <a:lstStyle/>
            <a:p>
              <a:pPr algn="ctr" fontAlgn="base">
                <a:lnSpc>
                  <a:spcPct val="90000"/>
                </a:lnSpc>
                <a:spcBef>
                  <a:spcPts val="68"/>
                </a:spcBef>
                <a:spcAft>
                  <a:spcPts val="68"/>
                </a:spcAft>
              </a:pPr>
              <a:endParaRPr lang="en-US" sz="1364" dirty="0">
                <a:solidFill>
                  <a:srgbClr val="FFFFFF"/>
                </a:solidFill>
                <a:latin typeface="Arial" panose="020B0604020202020204" pitchFamily="34" charset="0"/>
                <a:cs typeface="Arial" panose="020B0604020202020204" pitchFamily="34" charset="0"/>
              </a:endParaRPr>
            </a:p>
          </p:txBody>
        </p:sp>
        <p:sp>
          <p:nvSpPr>
            <p:cNvPr id="85" name="TextBox 84"/>
            <p:cNvSpPr txBox="1"/>
            <p:nvPr/>
          </p:nvSpPr>
          <p:spPr>
            <a:xfrm rot="16200000">
              <a:off x="-542679" y="4429364"/>
              <a:ext cx="1761148" cy="287772"/>
            </a:xfrm>
            <a:prstGeom prst="rect">
              <a:avLst/>
            </a:prstGeom>
            <a:noFill/>
          </p:spPr>
          <p:txBody>
            <a:bodyPr wrap="square" rtlCol="0">
              <a:spAutoFit/>
            </a:bodyPr>
            <a:lstStyle/>
            <a:p>
              <a:pPr algn="ctr" fontAlgn="base">
                <a:lnSpc>
                  <a:spcPct val="90000"/>
                </a:lnSpc>
                <a:spcBef>
                  <a:spcPts val="68"/>
                </a:spcBef>
                <a:spcAft>
                  <a:spcPts val="68"/>
                </a:spcAft>
                <a:buClr>
                  <a:srgbClr val="0085C3"/>
                </a:buClr>
              </a:pPr>
              <a:r>
                <a:rPr lang="en-US" sz="750" b="1" dirty="0" smtClean="0">
                  <a:solidFill>
                    <a:srgbClr val="FFFFFF"/>
                  </a:solidFill>
                  <a:latin typeface="Arial" panose="020B0604020202020204" pitchFamily="34" charset="0"/>
                  <a:cs typeface="Arial" panose="020B0604020202020204" pitchFamily="34" charset="0"/>
                </a:rPr>
                <a:t>Key accessories</a:t>
              </a:r>
              <a:endParaRPr lang="en-US" sz="750" b="1" dirty="0">
                <a:solidFill>
                  <a:srgbClr val="FFFFFF"/>
                </a:solidFill>
                <a:latin typeface="Arial" panose="020B0604020202020204" pitchFamily="34" charset="0"/>
                <a:cs typeface="Arial" panose="020B0604020202020204" pitchFamily="34" charset="0"/>
              </a:endParaRPr>
            </a:p>
          </p:txBody>
        </p:sp>
      </p:grpSp>
      <p:graphicFrame>
        <p:nvGraphicFramePr>
          <p:cNvPr id="86" name="Table 85"/>
          <p:cNvGraphicFramePr>
            <a:graphicFrameLocks noGrp="1"/>
          </p:cNvGraphicFramePr>
          <p:nvPr>
            <p:extLst>
              <p:ext uri="{D42A27DB-BD31-4B8C-83A1-F6EECF244321}">
                <p14:modId xmlns:p14="http://schemas.microsoft.com/office/powerpoint/2010/main" val="456531673"/>
              </p:ext>
            </p:extLst>
          </p:nvPr>
        </p:nvGraphicFramePr>
        <p:xfrm>
          <a:off x="612038" y="2799183"/>
          <a:ext cx="9945870" cy="3012836"/>
        </p:xfrm>
        <a:graphic>
          <a:graphicData uri="http://schemas.openxmlformats.org/drawingml/2006/table">
            <a:tbl>
              <a:tblPr firstRow="1" bandRow="1">
                <a:tableStyleId>{5C22544A-7EE6-4342-B048-85BDC9FD1C3A}</a:tableStyleId>
              </a:tblPr>
              <a:tblGrid>
                <a:gridCol w="2513717"/>
                <a:gridCol w="2537927"/>
                <a:gridCol w="2547257"/>
                <a:gridCol w="2346969"/>
              </a:tblGrid>
              <a:tr h="1295739">
                <a:tc>
                  <a:txBody>
                    <a:bodyPr/>
                    <a:lstStyle/>
                    <a:p>
                      <a:pPr marL="171450" indent="-171450">
                        <a:spcAft>
                          <a:spcPts val="600"/>
                        </a:spcAft>
                        <a:buClr>
                          <a:schemeClr val="bg1"/>
                        </a:buClr>
                        <a:buFont typeface="Arial" panose="020B0604020202020204" pitchFamily="34" charset="0"/>
                        <a:buChar char="•"/>
                      </a:pPr>
                      <a:r>
                        <a:rPr lang="en-US" sz="1000" b="0" dirty="0" smtClean="0">
                          <a:solidFill>
                            <a:schemeClr val="bg2"/>
                          </a:solidFill>
                          <a:latin typeface="Arial" panose="020B0604020202020204" pitchFamily="34" charset="0"/>
                          <a:cs typeface="Arial" panose="020B0604020202020204" pitchFamily="34" charset="0"/>
                        </a:rPr>
                        <a:t>Need efficient use of space</a:t>
                      </a:r>
                    </a:p>
                    <a:p>
                      <a:pPr marL="171450" indent="-171450">
                        <a:spcAft>
                          <a:spcPts val="600"/>
                        </a:spcAft>
                        <a:buClr>
                          <a:schemeClr val="bg1"/>
                        </a:buClr>
                        <a:buFont typeface="Arial" panose="020B0604020202020204" pitchFamily="34" charset="0"/>
                        <a:buChar char="•"/>
                      </a:pPr>
                      <a:r>
                        <a:rPr lang="en-US" sz="1000" b="0" dirty="0" smtClean="0">
                          <a:solidFill>
                            <a:schemeClr val="bg2"/>
                          </a:solidFill>
                          <a:latin typeface="Arial" panose="020B0604020202020204" pitchFamily="34" charset="0"/>
                          <a:cs typeface="Arial" panose="020B0604020202020204" pitchFamily="34" charset="0"/>
                        </a:rPr>
                        <a:t>Stationary for long periods requires comfortable setup</a:t>
                      </a:r>
                    </a:p>
                    <a:p>
                      <a:pPr marL="171450" indent="-171450">
                        <a:spcAft>
                          <a:spcPts val="600"/>
                        </a:spcAft>
                        <a:buClr>
                          <a:schemeClr val="bg1"/>
                        </a:buClr>
                        <a:buFont typeface="Arial" panose="020B0604020202020204" pitchFamily="34" charset="0"/>
                        <a:buChar char="•"/>
                      </a:pPr>
                      <a:r>
                        <a:rPr lang="en-US" sz="1000" b="0" dirty="0" smtClean="0">
                          <a:solidFill>
                            <a:schemeClr val="bg2"/>
                          </a:solidFill>
                          <a:latin typeface="Arial" panose="020B0604020202020204" pitchFamily="34" charset="0"/>
                          <a:cs typeface="Arial" panose="020B0604020202020204" pitchFamily="34" charset="0"/>
                        </a:rPr>
                        <a:t>Single screen hinders productivity</a:t>
                      </a:r>
                    </a:p>
                    <a:p>
                      <a:pPr marL="171450" indent="-171450">
                        <a:spcAft>
                          <a:spcPts val="600"/>
                        </a:spcAft>
                        <a:buClr>
                          <a:schemeClr val="bg1"/>
                        </a:buClr>
                        <a:buFont typeface="Arial" panose="020B0604020202020204" pitchFamily="34" charset="0"/>
                        <a:buChar char="•"/>
                      </a:pPr>
                      <a:r>
                        <a:rPr lang="en-US" sz="1000" b="0" dirty="0" smtClean="0">
                          <a:solidFill>
                            <a:schemeClr val="bg2"/>
                          </a:solidFill>
                          <a:latin typeface="Arial" panose="020B0604020202020204" pitchFamily="34" charset="0"/>
                          <a:cs typeface="Arial" panose="020B0604020202020204" pitchFamily="34" charset="0"/>
                        </a:rPr>
                        <a:t>Need better ergonomics</a:t>
                      </a:r>
                    </a:p>
                  </a:txBody>
                  <a:tcPr marL="62345" marR="62345" marT="31173" marB="31173">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lnT>
                    <a:lnB w="12700" cap="flat" cmpd="sng" algn="ctr">
                      <a:solidFill>
                        <a:schemeClr val="tx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2713" marR="0" indent="-112713"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Seamlessly transition from desk to meetings</a:t>
                      </a:r>
                    </a:p>
                    <a:p>
                      <a:pPr marL="112713" marR="0" indent="-112713"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Present and share info in meetings. Stay connected on the go.</a:t>
                      </a:r>
                    </a:p>
                    <a:p>
                      <a:pPr marL="112713" marR="0" indent="-112713"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Be more mobile with lightweight, portable devices</a:t>
                      </a:r>
                    </a:p>
                  </a:txBody>
                  <a:tcPr marL="62345" marR="62345" marT="31173" marB="31173">
                    <a:lnL w="12700" cap="flat" cmpd="sng" algn="ctr">
                      <a:solidFill>
                        <a:schemeClr val="accent2"/>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mpd="sng">
                      <a:noFill/>
                    </a:lnT>
                    <a:lnB w="12700" cap="flat" cmpd="sng" algn="ctr">
                      <a:solidFill>
                        <a:schemeClr val="tx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2713" marR="0" indent="-112713" algn="l" defTabSz="914400" rtl="0" eaLnBrk="1" fontAlgn="auto" latinLnBrk="0" hangingPunct="1">
                        <a:lnSpc>
                          <a:spcPct val="100000"/>
                        </a:lnSpc>
                        <a:spcBef>
                          <a:spcPts val="0"/>
                        </a:spcBef>
                        <a:spcAft>
                          <a:spcPts val="600"/>
                        </a:spcAft>
                        <a:buClr>
                          <a:srgbClr val="7030A0"/>
                        </a:buClr>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Charge up anywhere and anytime.</a:t>
                      </a:r>
                    </a:p>
                    <a:p>
                      <a:pPr marL="112713" marR="0" indent="-112713" algn="l" defTabSz="914400" rtl="0" eaLnBrk="1" fontAlgn="auto" latinLnBrk="0" hangingPunct="1">
                        <a:lnSpc>
                          <a:spcPct val="100000"/>
                        </a:lnSpc>
                        <a:spcBef>
                          <a:spcPts val="0"/>
                        </a:spcBef>
                        <a:spcAft>
                          <a:spcPts val="600"/>
                        </a:spcAft>
                        <a:buClr>
                          <a:srgbClr val="7030A0"/>
                        </a:buClr>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Connect and work when moving about.</a:t>
                      </a:r>
                    </a:p>
                    <a:p>
                      <a:pPr marL="112713" marR="0" indent="-112713" algn="l" defTabSz="914400" rtl="0" eaLnBrk="1" fontAlgn="auto" latinLnBrk="0" hangingPunct="1">
                        <a:lnSpc>
                          <a:spcPct val="100000"/>
                        </a:lnSpc>
                        <a:spcBef>
                          <a:spcPts val="0"/>
                        </a:spcBef>
                        <a:spcAft>
                          <a:spcPts val="600"/>
                        </a:spcAft>
                        <a:buClr>
                          <a:srgbClr val="7030A0"/>
                        </a:buClr>
                        <a:buSzTx/>
                        <a:buFont typeface="Arial" panose="020B0604020202020204" pitchFamily="34" charset="0"/>
                        <a:buChar char="•"/>
                        <a:tabLst/>
                        <a:defRPr/>
                      </a:pPr>
                      <a:r>
                        <a:rPr lang="en-US" sz="1000" b="0" dirty="0" smtClean="0">
                          <a:solidFill>
                            <a:schemeClr val="bg2"/>
                          </a:solidFill>
                          <a:latin typeface="Arial" panose="020B0604020202020204" pitchFamily="34" charset="0"/>
                          <a:cs typeface="Arial" panose="020B0604020202020204" pitchFamily="34" charset="0"/>
                        </a:rPr>
                        <a:t>Connect to core office via telephone or video conference</a:t>
                      </a:r>
                    </a:p>
                  </a:txBody>
                  <a:tcPr marL="62345" marR="62345" marT="31173" marB="31173">
                    <a:lnL w="12700" cap="flat" cmpd="sng" algn="ctr">
                      <a:solidFill>
                        <a:srgbClr val="7030A0"/>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tx2">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2713" indent="-112713">
                        <a:spcAft>
                          <a:spcPts val="600"/>
                        </a:spcAft>
                        <a:buClr>
                          <a:schemeClr val="accent4"/>
                        </a:buClr>
                        <a:buFont typeface="Arial" panose="020B0604020202020204" pitchFamily="34" charset="0"/>
                        <a:buChar char="•"/>
                      </a:pPr>
                      <a:r>
                        <a:rPr lang="en-US" sz="1000" b="0" dirty="0" smtClean="0">
                          <a:solidFill>
                            <a:schemeClr val="bg2"/>
                          </a:solidFill>
                          <a:latin typeface="Arial" panose="020B0604020202020204" pitchFamily="34" charset="0"/>
                          <a:cs typeface="Arial" panose="020B0604020202020204" pitchFamily="34" charset="0"/>
                        </a:rPr>
                        <a:t>Connectivity / communication with office</a:t>
                      </a:r>
                    </a:p>
                    <a:p>
                      <a:pPr marL="112713" indent="-112713">
                        <a:spcAft>
                          <a:spcPts val="600"/>
                        </a:spcAft>
                        <a:buClr>
                          <a:schemeClr val="accent4"/>
                        </a:buClr>
                        <a:buFont typeface="Arial" panose="020B0604020202020204" pitchFamily="34" charset="0"/>
                        <a:buChar char="•"/>
                      </a:pPr>
                      <a:r>
                        <a:rPr lang="en-US" sz="1000" b="0" dirty="0" smtClean="0">
                          <a:solidFill>
                            <a:schemeClr val="bg2"/>
                          </a:solidFill>
                          <a:latin typeface="Arial" panose="020B0604020202020204" pitchFamily="34" charset="0"/>
                          <a:cs typeface="Arial" panose="020B0604020202020204" pitchFamily="34" charset="0"/>
                        </a:rPr>
                        <a:t>Connectivity on the go</a:t>
                      </a:r>
                    </a:p>
                    <a:p>
                      <a:pPr marL="112713" indent="-112713">
                        <a:spcAft>
                          <a:spcPts val="600"/>
                        </a:spcAft>
                        <a:buClr>
                          <a:schemeClr val="accent4"/>
                        </a:buClr>
                        <a:buFont typeface="Arial" panose="020B0604020202020204" pitchFamily="34" charset="0"/>
                        <a:buChar char="•"/>
                      </a:pPr>
                      <a:r>
                        <a:rPr lang="en-US" sz="1000" b="0" dirty="0" smtClean="0">
                          <a:solidFill>
                            <a:schemeClr val="bg2"/>
                          </a:solidFill>
                          <a:latin typeface="Arial" panose="020B0604020202020204" pitchFamily="34" charset="0"/>
                          <a:cs typeface="Arial" panose="020B0604020202020204" pitchFamily="34" charset="0"/>
                        </a:rPr>
                        <a:t>Access to important info</a:t>
                      </a:r>
                    </a:p>
                    <a:p>
                      <a:pPr marL="112713" indent="-112713">
                        <a:spcAft>
                          <a:spcPts val="600"/>
                        </a:spcAft>
                        <a:buClr>
                          <a:schemeClr val="accent4"/>
                        </a:buClr>
                        <a:buFont typeface="Arial" panose="020B0604020202020204" pitchFamily="34" charset="0"/>
                        <a:buChar char="•"/>
                      </a:pPr>
                      <a:r>
                        <a:rPr lang="en-US" sz="1000" b="0" dirty="0" smtClean="0">
                          <a:solidFill>
                            <a:schemeClr val="bg2"/>
                          </a:solidFill>
                          <a:latin typeface="Arial" panose="020B0604020202020204" pitchFamily="34" charset="0"/>
                          <a:cs typeface="Arial" panose="020B0604020202020204" pitchFamily="34" charset="0"/>
                        </a:rPr>
                        <a:t>Power on the go</a:t>
                      </a:r>
                    </a:p>
                  </a:txBody>
                  <a:tcPr marL="62345" marR="62345" marT="31173" marB="31173">
                    <a:lnL w="12700" cap="flat" cmpd="sng" algn="ctr">
                      <a:solidFill>
                        <a:schemeClr val="accent4"/>
                      </a:solidFill>
                      <a:prstDash val="solid"/>
                      <a:round/>
                      <a:headEnd type="none" w="med" len="med"/>
                      <a:tailEnd type="none" w="med" len="med"/>
                    </a:lnL>
                    <a:lnR w="12700" cmpd="sng">
                      <a:noFill/>
                    </a:lnR>
                    <a:lnT w="12700" cmpd="sng">
                      <a:noFill/>
                    </a:lnT>
                    <a:lnB w="12700" cap="flat" cmpd="sng" algn="ctr">
                      <a:solidFill>
                        <a:schemeClr val="tx2">
                          <a:lumMod val="95000"/>
                        </a:schemeClr>
                      </a:solidFill>
                      <a:prstDash val="solid"/>
                      <a:round/>
                      <a:headEnd type="none" w="med" len="med"/>
                      <a:tailEnd type="none" w="med" len="med"/>
                    </a:lnB>
                    <a:lnTlToBr w="12700" cmpd="sng">
                      <a:noFill/>
                      <a:prstDash val="solid"/>
                    </a:lnTlToBr>
                    <a:lnBlToTr w="12700" cmpd="sng">
                      <a:noFill/>
                      <a:prstDash val="solid"/>
                    </a:lnBlToTr>
                    <a:noFill/>
                  </a:tcPr>
                </a:tc>
              </a:tr>
              <a:tr h="1717097">
                <a:tc>
                  <a:txBody>
                    <a:bodyPr/>
                    <a:lstStyle/>
                    <a:p>
                      <a:pPr marL="115888" indent="-115888">
                        <a:spcBef>
                          <a:spcPts val="0"/>
                        </a:spcBef>
                        <a:spcAft>
                          <a:spcPts val="600"/>
                        </a:spcAft>
                        <a:buClr>
                          <a:schemeClr val="bg1"/>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Docking station </a:t>
                      </a:r>
                    </a:p>
                    <a:p>
                      <a:pPr marL="115888" indent="-115888">
                        <a:spcBef>
                          <a:spcPts val="0"/>
                        </a:spcBef>
                        <a:spcAft>
                          <a:spcPts val="600"/>
                        </a:spcAft>
                        <a:buClr>
                          <a:schemeClr val="bg1"/>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Dual-displays</a:t>
                      </a:r>
                    </a:p>
                    <a:p>
                      <a:pPr marL="115888" indent="-115888">
                        <a:spcBef>
                          <a:spcPts val="0"/>
                        </a:spcBef>
                        <a:spcAft>
                          <a:spcPts val="600"/>
                        </a:spcAft>
                        <a:buClr>
                          <a:schemeClr val="bg1"/>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Full-featured keyboard and mouse </a:t>
                      </a:r>
                    </a:p>
                    <a:p>
                      <a:pPr marL="115888" indent="-115888">
                        <a:spcBef>
                          <a:spcPts val="0"/>
                        </a:spcBef>
                        <a:spcAft>
                          <a:spcPts val="600"/>
                        </a:spcAft>
                        <a:buClr>
                          <a:schemeClr val="bg1"/>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Adjustable Monitor Stand</a:t>
                      </a:r>
                    </a:p>
                    <a:p>
                      <a:pPr marL="115888" indent="-115888">
                        <a:spcBef>
                          <a:spcPts val="0"/>
                        </a:spcBef>
                        <a:spcAft>
                          <a:spcPts val="600"/>
                        </a:spcAft>
                        <a:buClr>
                          <a:schemeClr val="bg1"/>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Headset</a:t>
                      </a:r>
                    </a:p>
                  </a:txBody>
                  <a:tcPr marL="62345" marR="62345" marT="62345" marB="31173">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2">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15888" indent="-115888">
                        <a:spcBef>
                          <a:spcPts val="0"/>
                        </a:spcBef>
                        <a:spcAft>
                          <a:spcPts val="6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Additional Power Supply (External Power Companion)</a:t>
                      </a:r>
                    </a:p>
                    <a:p>
                      <a:pPr marL="115888" indent="-115888">
                        <a:spcBef>
                          <a:spcPts val="0"/>
                        </a:spcBef>
                        <a:spcAft>
                          <a:spcPts val="6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Active Pen </a:t>
                      </a:r>
                    </a:p>
                    <a:p>
                      <a:pPr marL="115888" indent="-115888">
                        <a:spcBef>
                          <a:spcPts val="0"/>
                        </a:spcBef>
                        <a:spcAft>
                          <a:spcPts val="6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Display adapter dongle </a:t>
                      </a:r>
                    </a:p>
                    <a:p>
                      <a:pPr marL="115888" indent="-115888">
                        <a:spcBef>
                          <a:spcPts val="0"/>
                        </a:spcBef>
                        <a:spcAft>
                          <a:spcPts val="6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Sleeve/bag</a:t>
                      </a:r>
                    </a:p>
                    <a:p>
                      <a:pPr marL="115888" indent="-115888">
                        <a:spcBef>
                          <a:spcPts val="0"/>
                        </a:spcBef>
                        <a:spcAft>
                          <a:spcPts val="600"/>
                        </a:spcAft>
                        <a:buClr>
                          <a:schemeClr val="accent2"/>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Wireless monitors</a:t>
                      </a:r>
                    </a:p>
                  </a:txBody>
                  <a:tcPr marL="62345" marR="62345" marT="62345" marB="31173">
                    <a:lnL w="12700" cap="flat" cmpd="sng" algn="ctr">
                      <a:solidFill>
                        <a:schemeClr val="accent2"/>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chemeClr val="tx2">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15888" indent="-115888">
                        <a:spcBef>
                          <a:spcPts val="0"/>
                        </a:spcBef>
                        <a:spcAft>
                          <a:spcPts val="600"/>
                        </a:spcAft>
                        <a:buClr>
                          <a:srgbClr val="6E2585"/>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Docking Station </a:t>
                      </a:r>
                    </a:p>
                    <a:p>
                      <a:pPr marL="115888" indent="-115888">
                        <a:spcBef>
                          <a:spcPts val="0"/>
                        </a:spcBef>
                        <a:spcAft>
                          <a:spcPts val="600"/>
                        </a:spcAft>
                        <a:buClr>
                          <a:srgbClr val="6E2585"/>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Single display</a:t>
                      </a:r>
                    </a:p>
                    <a:p>
                      <a:pPr marL="115888" indent="-115888">
                        <a:spcBef>
                          <a:spcPts val="0"/>
                        </a:spcBef>
                        <a:spcAft>
                          <a:spcPts val="600"/>
                        </a:spcAft>
                        <a:buClr>
                          <a:srgbClr val="6E2585"/>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Full-featured keyboard and mouse</a:t>
                      </a:r>
                    </a:p>
                    <a:p>
                      <a:pPr marL="115888" indent="-115888">
                        <a:spcBef>
                          <a:spcPts val="0"/>
                        </a:spcBef>
                        <a:spcAft>
                          <a:spcPts val="600"/>
                        </a:spcAft>
                        <a:buClr>
                          <a:srgbClr val="6E2585"/>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Headset </a:t>
                      </a:r>
                    </a:p>
                    <a:p>
                      <a:pPr marL="115888" indent="-115888">
                        <a:spcBef>
                          <a:spcPts val="0"/>
                        </a:spcBef>
                        <a:spcAft>
                          <a:spcPts val="600"/>
                        </a:spcAft>
                        <a:buClr>
                          <a:srgbClr val="6E2585"/>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External hard drive</a:t>
                      </a:r>
                    </a:p>
                  </a:txBody>
                  <a:tcPr marL="62345" marR="62345" marT="62345" marB="31173">
                    <a:lnL w="12700" cap="flat" cmpd="sng" algn="ctr">
                      <a:solidFill>
                        <a:srgbClr val="7030A0"/>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tx2">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15888" indent="-115888">
                        <a:spcBef>
                          <a:spcPts val="0"/>
                        </a:spcBef>
                        <a:spcAft>
                          <a:spcPts val="600"/>
                        </a:spcAft>
                        <a:buClr>
                          <a:schemeClr val="accent4"/>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Additional Power Supply (External Power Companion)</a:t>
                      </a:r>
                    </a:p>
                    <a:p>
                      <a:pPr marL="115888" indent="-115888">
                        <a:spcBef>
                          <a:spcPts val="0"/>
                        </a:spcBef>
                        <a:spcAft>
                          <a:spcPts val="600"/>
                        </a:spcAft>
                        <a:buClr>
                          <a:schemeClr val="accent4"/>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Active Pen </a:t>
                      </a:r>
                    </a:p>
                    <a:p>
                      <a:pPr marL="115888" indent="-115888">
                        <a:spcBef>
                          <a:spcPts val="0"/>
                        </a:spcBef>
                        <a:spcAft>
                          <a:spcPts val="600"/>
                        </a:spcAft>
                        <a:buClr>
                          <a:schemeClr val="accent4"/>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Display adapter dongle </a:t>
                      </a:r>
                    </a:p>
                    <a:p>
                      <a:pPr marL="115888" indent="-115888">
                        <a:spcBef>
                          <a:spcPts val="0"/>
                        </a:spcBef>
                        <a:spcAft>
                          <a:spcPts val="600"/>
                        </a:spcAft>
                        <a:buClr>
                          <a:schemeClr val="accent4"/>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Briefcase/Backpack</a:t>
                      </a:r>
                    </a:p>
                    <a:p>
                      <a:pPr marL="115888" indent="-115888">
                        <a:spcBef>
                          <a:spcPts val="0"/>
                        </a:spcBef>
                        <a:spcAft>
                          <a:spcPts val="600"/>
                        </a:spcAft>
                        <a:buClr>
                          <a:schemeClr val="accent4"/>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Wireless Mouse </a:t>
                      </a:r>
                    </a:p>
                    <a:p>
                      <a:pPr marL="115888" indent="-115888">
                        <a:spcBef>
                          <a:spcPts val="0"/>
                        </a:spcBef>
                        <a:spcAft>
                          <a:spcPts val="600"/>
                        </a:spcAft>
                        <a:buClr>
                          <a:schemeClr val="accent4"/>
                        </a:buClr>
                        <a:buFont typeface="Arial" panose="020B0604020202020204" pitchFamily="34" charset="0"/>
                        <a:buChar char="•"/>
                      </a:pPr>
                      <a:r>
                        <a:rPr lang="en-US" sz="1000" dirty="0" smtClean="0">
                          <a:solidFill>
                            <a:schemeClr val="bg2"/>
                          </a:solidFill>
                          <a:latin typeface="Arial" panose="020B0604020202020204" pitchFamily="34" charset="0"/>
                          <a:cs typeface="Arial" panose="020B0604020202020204" pitchFamily="34" charset="0"/>
                        </a:rPr>
                        <a:t>External hard drive</a:t>
                      </a:r>
                    </a:p>
                  </a:txBody>
                  <a:tcPr marL="62345" marR="62345" marT="62345" marB="31173">
                    <a:lnL w="12700" cap="flat" cmpd="sng" algn="ctr">
                      <a:solidFill>
                        <a:schemeClr val="accent4"/>
                      </a:solidFill>
                      <a:prstDash val="solid"/>
                      <a:round/>
                      <a:headEnd type="none" w="med" len="med"/>
                      <a:tailEnd type="none" w="med" len="med"/>
                    </a:lnL>
                    <a:lnR w="12700" cmpd="sng">
                      <a:noFill/>
                    </a:lnR>
                    <a:lnT w="12700" cap="flat" cmpd="sng" algn="ctr">
                      <a:solidFill>
                        <a:schemeClr val="tx2">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87" name="TextBox 86"/>
          <p:cNvSpPr txBox="1"/>
          <p:nvPr/>
        </p:nvSpPr>
        <p:spPr>
          <a:xfrm>
            <a:off x="3325657" y="6444869"/>
            <a:ext cx="3720890" cy="203133"/>
          </a:xfrm>
          <a:prstGeom prst="rect">
            <a:avLst/>
          </a:prstGeom>
          <a:noFill/>
        </p:spPr>
        <p:txBody>
          <a:bodyPr wrap="none" rtlCol="0">
            <a:spAutoFit/>
          </a:bodyPr>
          <a:lstStyle/>
          <a:p>
            <a:pPr fontAlgn="base">
              <a:lnSpc>
                <a:spcPct val="90000"/>
              </a:lnSpc>
              <a:spcBef>
                <a:spcPts val="409"/>
              </a:spcBef>
              <a:buClr>
                <a:srgbClr val="0085C3"/>
              </a:buClr>
            </a:pPr>
            <a:r>
              <a:rPr lang="en-US" sz="800" dirty="0">
                <a:solidFill>
                  <a:schemeClr val="bg2"/>
                </a:solidFill>
                <a:latin typeface="Arial" panose="020B0604020202020204" pitchFamily="34" charset="0"/>
                <a:cs typeface="Arial" panose="020B0604020202020204" pitchFamily="34" charset="0"/>
              </a:rPr>
              <a:t>Source: Ecosystem System Research, summer/fall 2014, Dell and Greenburg</a:t>
            </a:r>
          </a:p>
        </p:txBody>
      </p:sp>
      <p:sp>
        <p:nvSpPr>
          <p:cNvPr id="102" name="TextBox 101"/>
          <p:cNvSpPr txBox="1"/>
          <p:nvPr/>
        </p:nvSpPr>
        <p:spPr>
          <a:xfrm>
            <a:off x="314512" y="1038036"/>
            <a:ext cx="11079707" cy="286232"/>
          </a:xfrm>
          <a:prstGeom prst="rect">
            <a:avLst/>
          </a:prstGeom>
          <a:noFill/>
        </p:spPr>
        <p:txBody>
          <a:bodyPr wrap="square" rtlCol="0">
            <a:spAutoFit/>
          </a:bodyPr>
          <a:lstStyle/>
          <a:p>
            <a:pPr>
              <a:lnSpc>
                <a:spcPct val="90000"/>
              </a:lnSpc>
              <a:spcBef>
                <a:spcPts val="409"/>
              </a:spcBef>
              <a:buClr>
                <a:srgbClr val="0085C3"/>
              </a:buClr>
            </a:pPr>
            <a:r>
              <a:rPr lang="en-US" sz="1400" dirty="0">
                <a:solidFill>
                  <a:schemeClr val="bg2"/>
                </a:solidFill>
                <a:latin typeface="Arial" panose="020B0604020202020204" pitchFamily="34" charset="0"/>
                <a:cs typeface="Arial" panose="020B0604020202020204" pitchFamily="34" charset="0"/>
              </a:rPr>
              <a:t>Since we know where/how they work, we are able to determine what their needs are and what products can help them Do More:</a:t>
            </a:r>
          </a:p>
        </p:txBody>
      </p:sp>
      <p:sp>
        <p:nvSpPr>
          <p:cNvPr id="76" name="TextBox 75"/>
          <p:cNvSpPr txBox="1"/>
          <p:nvPr/>
        </p:nvSpPr>
        <p:spPr>
          <a:xfrm>
            <a:off x="9545702" y="6444869"/>
            <a:ext cx="1353912" cy="186782"/>
          </a:xfrm>
          <a:prstGeom prst="rect">
            <a:avLst/>
          </a:prstGeom>
          <a:noFill/>
        </p:spPr>
        <p:txBody>
          <a:bodyPr wrap="square" rtlCol="0">
            <a:spAutoFit/>
          </a:bodyPr>
          <a:lstStyle/>
          <a:p>
            <a:pPr>
              <a:lnSpc>
                <a:spcPct val="90000"/>
              </a:lnSpc>
              <a:spcBef>
                <a:spcPts val="409"/>
              </a:spcBef>
              <a:buClr>
                <a:schemeClr val="bg1"/>
              </a:buClr>
            </a:pPr>
            <a:r>
              <a:rPr lang="en-US" sz="682" dirty="0">
                <a:solidFill>
                  <a:schemeClr val="bg2"/>
                </a:solidFill>
                <a:latin typeface="Arial" panose="020B0604020202020204" pitchFamily="34" charset="0"/>
                <a:cs typeface="Arial" panose="020B0604020202020204" pitchFamily="34" charset="0"/>
                <a:hlinkClick r:id="rId3" action="ppaction://hlinksldjump"/>
              </a:rPr>
              <a:t>Back to Table of Contents</a:t>
            </a:r>
            <a:endParaRPr lang="en-US" sz="682" dirty="0">
              <a:solidFill>
                <a:schemeClr val="bg2"/>
              </a:solidFill>
              <a:latin typeface="Arial" panose="020B0604020202020204" pitchFamily="34" charset="0"/>
              <a:cs typeface="Arial" panose="020B0604020202020204" pitchFamily="34" charset="0"/>
            </a:endParaRPr>
          </a:p>
        </p:txBody>
      </p:sp>
      <p:sp>
        <p:nvSpPr>
          <p:cNvPr id="78" name="Rectangle 77"/>
          <p:cNvSpPr/>
          <p:nvPr/>
        </p:nvSpPr>
        <p:spPr>
          <a:xfrm>
            <a:off x="8192378" y="1480523"/>
            <a:ext cx="2365530" cy="12006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2336" tIns="31171" rIns="62336" bIns="31171" rtlCol="0" anchor="ctr"/>
          <a:lstStyle/>
          <a:p>
            <a:pPr algn="ctr"/>
            <a:endParaRPr lang="en-US" sz="1636" dirty="0">
              <a:solidFill>
                <a:srgbClr val="FFFFFF"/>
              </a:solidFill>
              <a:latin typeface="Arial" panose="020B0604020202020204" pitchFamily="34" charset="0"/>
              <a:cs typeface="Arial" panose="020B0604020202020204" pitchFamily="34" charset="0"/>
            </a:endParaRPr>
          </a:p>
        </p:txBody>
      </p:sp>
      <p:sp>
        <p:nvSpPr>
          <p:cNvPr id="79" name="Rectangle 78"/>
          <p:cNvSpPr/>
          <p:nvPr/>
        </p:nvSpPr>
        <p:spPr>
          <a:xfrm>
            <a:off x="5650634" y="1480523"/>
            <a:ext cx="2538275" cy="120060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62336" tIns="31171" rIns="62336" bIns="31171" rtlCol="0" anchor="ctr"/>
          <a:lstStyle/>
          <a:p>
            <a:pPr algn="ctr"/>
            <a:endParaRPr lang="en-US" sz="1636" dirty="0">
              <a:solidFill>
                <a:srgbClr val="FFFFFF"/>
              </a:solidFill>
              <a:latin typeface="Arial" panose="020B0604020202020204" pitchFamily="34" charset="0"/>
              <a:cs typeface="Arial" panose="020B0604020202020204" pitchFamily="34" charset="0"/>
            </a:endParaRPr>
          </a:p>
        </p:txBody>
      </p:sp>
      <p:sp>
        <p:nvSpPr>
          <p:cNvPr id="80" name="Rectangle 79"/>
          <p:cNvSpPr/>
          <p:nvPr/>
        </p:nvSpPr>
        <p:spPr>
          <a:xfrm>
            <a:off x="3112359" y="1480523"/>
            <a:ext cx="2538275" cy="1200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2336" tIns="31171" rIns="62336" bIns="31171" rtlCol="0" anchor="ctr"/>
          <a:lstStyle/>
          <a:p>
            <a:pPr algn="ctr"/>
            <a:endParaRPr lang="en-US" sz="1636" dirty="0">
              <a:solidFill>
                <a:srgbClr val="FFFFFF"/>
              </a:solidFill>
              <a:latin typeface="Arial" panose="020B0604020202020204" pitchFamily="34" charset="0"/>
              <a:cs typeface="Arial" panose="020B0604020202020204" pitchFamily="34" charset="0"/>
            </a:endParaRPr>
          </a:p>
        </p:txBody>
      </p:sp>
      <p:sp>
        <p:nvSpPr>
          <p:cNvPr id="98" name="Rectangle 97"/>
          <p:cNvSpPr/>
          <p:nvPr/>
        </p:nvSpPr>
        <p:spPr>
          <a:xfrm>
            <a:off x="586634" y="1480523"/>
            <a:ext cx="2538275" cy="1200605"/>
          </a:xfrm>
          <a:prstGeom prst="rect">
            <a:avLst/>
          </a:prstGeom>
          <a:solidFill>
            <a:srgbClr val="007DB8"/>
          </a:solidFill>
          <a:ln>
            <a:noFill/>
          </a:ln>
        </p:spPr>
        <p:style>
          <a:lnRef idx="2">
            <a:schemeClr val="accent1">
              <a:shade val="50000"/>
            </a:schemeClr>
          </a:lnRef>
          <a:fillRef idx="1">
            <a:schemeClr val="accent1"/>
          </a:fillRef>
          <a:effectRef idx="0">
            <a:schemeClr val="accent1"/>
          </a:effectRef>
          <a:fontRef idx="minor">
            <a:schemeClr val="lt1"/>
          </a:fontRef>
        </p:style>
        <p:txBody>
          <a:bodyPr lIns="62336" tIns="31171" rIns="62336" bIns="31171" rtlCol="0" anchor="ctr"/>
          <a:lstStyle/>
          <a:p>
            <a:pPr algn="ctr"/>
            <a:endParaRPr lang="en-US" sz="1636" dirty="0">
              <a:solidFill>
                <a:srgbClr val="FFFFFF"/>
              </a:solidFill>
              <a:latin typeface="Arial" panose="020B0604020202020204" pitchFamily="34" charset="0"/>
              <a:cs typeface="Arial" panose="020B0604020202020204" pitchFamily="34" charset="0"/>
            </a:endParaRPr>
          </a:p>
        </p:txBody>
      </p:sp>
      <p:graphicFrame>
        <p:nvGraphicFramePr>
          <p:cNvPr id="101" name="Content Placeholder 79"/>
          <p:cNvGraphicFramePr>
            <a:graphicFrameLocks/>
          </p:cNvGraphicFramePr>
          <p:nvPr>
            <p:extLst>
              <p:ext uri="{D42A27DB-BD31-4B8C-83A1-F6EECF244321}">
                <p14:modId xmlns:p14="http://schemas.microsoft.com/office/powerpoint/2010/main" val="3109395713"/>
              </p:ext>
            </p:extLst>
          </p:nvPr>
        </p:nvGraphicFramePr>
        <p:xfrm>
          <a:off x="565053" y="1505843"/>
          <a:ext cx="9908348" cy="512336"/>
        </p:xfrm>
        <a:graphic>
          <a:graphicData uri="http://schemas.openxmlformats.org/drawingml/2006/table">
            <a:tbl>
              <a:tblPr firstRow="1" bandRow="1">
                <a:tableStyleId>{5C22544A-7EE6-4342-B048-85BDC9FD1C3A}</a:tableStyleId>
              </a:tblPr>
              <a:tblGrid>
                <a:gridCol w="2564866"/>
                <a:gridCol w="2507023"/>
                <a:gridCol w="2524910"/>
                <a:gridCol w="2311549"/>
              </a:tblGrid>
              <a:tr h="512336">
                <a:tc>
                  <a:txBody>
                    <a:bodyPr/>
                    <a:lstStyle/>
                    <a:p>
                      <a:pPr algn="ctr" fontAlgn="b"/>
                      <a:r>
                        <a:rPr lang="en-US" sz="1800" b="0" i="0" u="none" strike="noStrike" dirty="0" smtClean="0">
                          <a:solidFill>
                            <a:schemeClr val="tx2"/>
                          </a:solidFill>
                          <a:effectLst/>
                          <a:latin typeface="Arial" panose="020B0604020202020204" pitchFamily="34" charset="0"/>
                          <a:cs typeface="Arial" panose="020B0604020202020204" pitchFamily="34" charset="0"/>
                        </a:rPr>
                        <a:t>Desk</a:t>
                      </a:r>
                      <a:r>
                        <a:rPr lang="en-US" sz="1800" b="0" i="0" u="none" strike="noStrike" baseline="0" dirty="0" smtClean="0">
                          <a:solidFill>
                            <a:schemeClr val="tx2"/>
                          </a:solidFill>
                          <a:effectLst/>
                          <a:latin typeface="Arial" panose="020B0604020202020204" pitchFamily="34" charset="0"/>
                          <a:cs typeface="Arial" panose="020B0604020202020204" pitchFamily="34" charset="0"/>
                        </a:rPr>
                        <a:t> Centric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ts val="1800"/>
                        </a:lnSpc>
                      </a:pPr>
                      <a:r>
                        <a:rPr lang="en-US" sz="1800" b="0" i="0" u="none" strike="noStrike" dirty="0" smtClean="0">
                          <a:solidFill>
                            <a:schemeClr val="tx2"/>
                          </a:solidFill>
                          <a:effectLst/>
                          <a:latin typeface="Arial" panose="020B0604020202020204" pitchFamily="34" charset="0"/>
                          <a:cs typeface="Arial" panose="020B0604020202020204" pitchFamily="34" charset="0"/>
                        </a:rPr>
                        <a:t>Corridor</a:t>
                      </a:r>
                      <a:r>
                        <a:rPr lang="en-US" sz="1800" b="0" i="0" u="none" strike="noStrike" baseline="0" dirty="0" smtClean="0">
                          <a:solidFill>
                            <a:schemeClr val="tx2"/>
                          </a:solidFill>
                          <a:effectLst/>
                          <a:latin typeface="Arial" panose="020B0604020202020204" pitchFamily="34" charset="0"/>
                          <a:cs typeface="Arial" panose="020B0604020202020204" pitchFamily="34" charset="0"/>
                        </a:rPr>
                        <a:t> Warrior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tx2"/>
                          </a:solidFill>
                          <a:effectLst/>
                          <a:latin typeface="Arial" panose="020B0604020202020204" pitchFamily="34" charset="0"/>
                          <a:cs typeface="Arial" panose="020B0604020202020204" pitchFamily="34" charset="0"/>
                        </a:rPr>
                        <a:t>Remote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none" strike="noStrike" dirty="0" smtClean="0">
                          <a:solidFill>
                            <a:schemeClr val="tx2"/>
                          </a:solidFill>
                          <a:effectLst/>
                          <a:latin typeface="Arial" panose="020B0604020202020204" pitchFamily="34" charset="0"/>
                          <a:cs typeface="Arial" panose="020B0604020202020204" pitchFamily="34" charset="0"/>
                        </a:rPr>
                        <a:t>On-the-Go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3" name="TextBox 122"/>
          <p:cNvSpPr txBox="1"/>
          <p:nvPr/>
        </p:nvSpPr>
        <p:spPr>
          <a:xfrm>
            <a:off x="775493" y="2198537"/>
            <a:ext cx="577401"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Today</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45%</a:t>
            </a:r>
          </a:p>
        </p:txBody>
      </p:sp>
      <p:sp>
        <p:nvSpPr>
          <p:cNvPr id="124" name="TextBox 123"/>
          <p:cNvSpPr txBox="1"/>
          <p:nvPr/>
        </p:nvSpPr>
        <p:spPr>
          <a:xfrm>
            <a:off x="1969162" y="2198537"/>
            <a:ext cx="950777" cy="438582"/>
          </a:xfrm>
          <a:prstGeom prst="rect">
            <a:avLst/>
          </a:prstGeom>
          <a:noFill/>
        </p:spPr>
        <p:txBody>
          <a:bodyPr wrap="squar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Future</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39%</a:t>
            </a:r>
          </a:p>
        </p:txBody>
      </p:sp>
      <p:grpSp>
        <p:nvGrpSpPr>
          <p:cNvPr id="160" name="Group 159"/>
          <p:cNvGrpSpPr>
            <a:grpSpLocks/>
          </p:cNvGrpSpPr>
          <p:nvPr/>
        </p:nvGrpSpPr>
        <p:grpSpPr>
          <a:xfrm>
            <a:off x="3873342" y="2017378"/>
            <a:ext cx="914400" cy="548640"/>
            <a:chOff x="3159685" y="1332945"/>
            <a:chExt cx="892307" cy="620431"/>
          </a:xfrm>
        </p:grpSpPr>
        <p:grpSp>
          <p:nvGrpSpPr>
            <p:cNvPr id="163" name="Group 162"/>
            <p:cNvGrpSpPr/>
            <p:nvPr/>
          </p:nvGrpSpPr>
          <p:grpSpPr>
            <a:xfrm>
              <a:off x="3451184" y="1332945"/>
              <a:ext cx="600808" cy="620431"/>
              <a:chOff x="4667613" y="2795631"/>
              <a:chExt cx="1313387" cy="1356284"/>
            </a:xfrm>
          </p:grpSpPr>
          <p:grpSp>
            <p:nvGrpSpPr>
              <p:cNvPr id="171" name="Group 170"/>
              <p:cNvGrpSpPr/>
              <p:nvPr/>
            </p:nvGrpSpPr>
            <p:grpSpPr>
              <a:xfrm>
                <a:off x="5053678" y="3048000"/>
                <a:ext cx="424117" cy="950020"/>
                <a:chOff x="384175" y="3343275"/>
                <a:chExt cx="595313" cy="1333500"/>
              </a:xfrm>
            </p:grpSpPr>
            <p:sp>
              <p:nvSpPr>
                <p:cNvPr id="174" name="AutoShape 104"/>
                <p:cNvSpPr>
                  <a:spLocks/>
                </p:cNvSpPr>
                <p:nvPr/>
              </p:nvSpPr>
              <p:spPr bwMode="auto">
                <a:xfrm>
                  <a:off x="392111" y="3640138"/>
                  <a:ext cx="288923" cy="623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426"/>
                      </a:moveTo>
                      <a:cubicBezTo>
                        <a:pt x="0" y="19631"/>
                        <a:pt x="3689" y="21599"/>
                        <a:pt x="7912" y="21599"/>
                      </a:cubicBezTo>
                      <a:cubicBezTo>
                        <a:pt x="13713" y="21599"/>
                        <a:pt x="13713" y="21599"/>
                        <a:pt x="13713" y="21599"/>
                      </a:cubicBezTo>
                      <a:cubicBezTo>
                        <a:pt x="18445" y="21599"/>
                        <a:pt x="21600" y="19631"/>
                        <a:pt x="21600" y="17426"/>
                      </a:cubicBezTo>
                      <a:cubicBezTo>
                        <a:pt x="21600" y="4422"/>
                        <a:pt x="21600" y="4422"/>
                        <a:pt x="21600" y="4422"/>
                      </a:cubicBezTo>
                      <a:cubicBezTo>
                        <a:pt x="21600" y="1968"/>
                        <a:pt x="18445" y="0"/>
                        <a:pt x="13713" y="0"/>
                      </a:cubicBezTo>
                      <a:cubicBezTo>
                        <a:pt x="7912" y="0"/>
                        <a:pt x="7912" y="0"/>
                        <a:pt x="7912" y="0"/>
                      </a:cubicBezTo>
                      <a:cubicBezTo>
                        <a:pt x="3689" y="0"/>
                        <a:pt x="0" y="1968"/>
                        <a:pt x="0" y="4422"/>
                      </a:cubicBezTo>
                      <a:lnTo>
                        <a:pt x="0" y="17426"/>
                      </a:ln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5" name="AutoShape 107"/>
                <p:cNvSpPr>
                  <a:spLocks/>
                </p:cNvSpPr>
                <p:nvPr/>
              </p:nvSpPr>
              <p:spPr bwMode="auto">
                <a:xfrm>
                  <a:off x="384175" y="4137027"/>
                  <a:ext cx="311150"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6" name="AutoShape 108"/>
                <p:cNvSpPr>
                  <a:spLocks/>
                </p:cNvSpPr>
                <p:nvPr/>
              </p:nvSpPr>
              <p:spPr bwMode="auto">
                <a:xfrm>
                  <a:off x="551001" y="4102100"/>
                  <a:ext cx="212726" cy="527051"/>
                </a:xfrm>
                <a:custGeom>
                  <a:avLst/>
                  <a:gdLst>
                    <a:gd name="T0" fmla="*/ 10800 w 21600"/>
                    <a:gd name="T1" fmla="*/ 10695 h 21391"/>
                    <a:gd name="T2" fmla="*/ 10800 w 21600"/>
                    <a:gd name="T3" fmla="*/ 10695 h 21391"/>
                    <a:gd name="T4" fmla="*/ 10800 w 21600"/>
                    <a:gd name="T5" fmla="*/ 10695 h 21391"/>
                    <a:gd name="T6" fmla="*/ 10800 w 21600"/>
                    <a:gd name="T7" fmla="*/ 10695 h 21391"/>
                  </a:gdLst>
                  <a:ahLst/>
                  <a:cxnLst>
                    <a:cxn ang="0">
                      <a:pos x="T0" y="T1"/>
                    </a:cxn>
                    <a:cxn ang="0">
                      <a:pos x="T2" y="T3"/>
                    </a:cxn>
                    <a:cxn ang="0">
                      <a:pos x="T4" y="T5"/>
                    </a:cxn>
                    <a:cxn ang="0">
                      <a:pos x="T6" y="T7"/>
                    </a:cxn>
                  </a:cxnLst>
                  <a:rect l="0" t="0" r="r" b="b"/>
                  <a:pathLst>
                    <a:path w="21600" h="21391">
                      <a:moveTo>
                        <a:pt x="0" y="2599"/>
                      </a:moveTo>
                      <a:cubicBezTo>
                        <a:pt x="8610" y="0"/>
                        <a:pt x="8610" y="0"/>
                        <a:pt x="8610" y="0"/>
                      </a:cubicBezTo>
                      <a:cubicBezTo>
                        <a:pt x="9377" y="292"/>
                        <a:pt x="10070" y="584"/>
                        <a:pt x="10800" y="1168"/>
                      </a:cubicBezTo>
                      <a:cubicBezTo>
                        <a:pt x="11493" y="1168"/>
                        <a:pt x="11493" y="1445"/>
                        <a:pt x="12222" y="1445"/>
                      </a:cubicBezTo>
                      <a:cubicBezTo>
                        <a:pt x="12952" y="2015"/>
                        <a:pt x="13682" y="2307"/>
                        <a:pt x="13682" y="2307"/>
                      </a:cubicBezTo>
                      <a:cubicBezTo>
                        <a:pt x="14375" y="2891"/>
                        <a:pt x="15105" y="3169"/>
                        <a:pt x="15835" y="3753"/>
                      </a:cubicBezTo>
                      <a:cubicBezTo>
                        <a:pt x="18717" y="6338"/>
                        <a:pt x="20870" y="10661"/>
                        <a:pt x="21599" y="18430"/>
                      </a:cubicBezTo>
                      <a:cubicBezTo>
                        <a:pt x="21599" y="19015"/>
                        <a:pt x="21599" y="19876"/>
                        <a:pt x="20870" y="20446"/>
                      </a:cubicBezTo>
                      <a:cubicBezTo>
                        <a:pt x="20140" y="20738"/>
                        <a:pt x="20140" y="20738"/>
                        <a:pt x="19410" y="21030"/>
                      </a:cubicBezTo>
                      <a:cubicBezTo>
                        <a:pt x="19410" y="21030"/>
                        <a:pt x="19410" y="21030"/>
                        <a:pt x="18717" y="21030"/>
                      </a:cubicBezTo>
                      <a:cubicBezTo>
                        <a:pt x="18717" y="21030"/>
                        <a:pt x="17258" y="21599"/>
                        <a:pt x="14375" y="21307"/>
                      </a:cubicBezTo>
                      <a:cubicBezTo>
                        <a:pt x="14375" y="21307"/>
                        <a:pt x="12952" y="21307"/>
                        <a:pt x="12222" y="21030"/>
                      </a:cubicBezTo>
                      <a:cubicBezTo>
                        <a:pt x="12222" y="21030"/>
                        <a:pt x="11493" y="20738"/>
                        <a:pt x="10800" y="20738"/>
                      </a:cubicBezTo>
                      <a:cubicBezTo>
                        <a:pt x="10800" y="20446"/>
                        <a:pt x="10800" y="20446"/>
                        <a:pt x="10070" y="20154"/>
                      </a:cubicBezTo>
                      <a:cubicBezTo>
                        <a:pt x="10070" y="19584"/>
                        <a:pt x="10070" y="19292"/>
                        <a:pt x="10070" y="18430"/>
                      </a:cubicBezTo>
                      <a:cubicBezTo>
                        <a:pt x="10070" y="18430"/>
                        <a:pt x="10070" y="18138"/>
                        <a:pt x="10070" y="17861"/>
                      </a:cubicBezTo>
                      <a:lnTo>
                        <a:pt x="10070" y="17569"/>
                      </a:lnTo>
                      <a:cubicBezTo>
                        <a:pt x="10070" y="15845"/>
                        <a:pt x="9377" y="10953"/>
                        <a:pt x="7917" y="8353"/>
                      </a:cubicBezTo>
                      <a:cubicBezTo>
                        <a:pt x="6494" y="6922"/>
                        <a:pt x="4305" y="4907"/>
                        <a:pt x="729" y="3169"/>
                      </a:cubicBezTo>
                      <a:cubicBezTo>
                        <a:pt x="729" y="2891"/>
                        <a:pt x="0" y="2891"/>
                        <a:pt x="0" y="2599"/>
                      </a:cubicBez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7" name="AutoShape 113"/>
                <p:cNvSpPr>
                  <a:spLocks/>
                </p:cNvSpPr>
                <p:nvPr/>
              </p:nvSpPr>
              <p:spPr bwMode="auto">
                <a:xfrm>
                  <a:off x="468313" y="4591048"/>
                  <a:ext cx="157162" cy="57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8" name="AutoShape 115"/>
                <p:cNvSpPr>
                  <a:spLocks/>
                </p:cNvSpPr>
                <p:nvPr/>
              </p:nvSpPr>
              <p:spPr bwMode="auto">
                <a:xfrm>
                  <a:off x="928688" y="4079875"/>
                  <a:ext cx="50800" cy="596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9" name="AutoShape 118"/>
                <p:cNvSpPr>
                  <a:spLocks/>
                </p:cNvSpPr>
                <p:nvPr/>
              </p:nvSpPr>
              <p:spPr bwMode="auto">
                <a:xfrm>
                  <a:off x="411163" y="3343275"/>
                  <a:ext cx="255587"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13"/>
                      </a:moveTo>
                      <a:cubicBezTo>
                        <a:pt x="21600" y="16754"/>
                        <a:pt x="16793" y="21599"/>
                        <a:pt x="10800" y="21599"/>
                      </a:cubicBezTo>
                      <a:cubicBezTo>
                        <a:pt x="4806" y="21599"/>
                        <a:pt x="0" y="16754"/>
                        <a:pt x="0" y="10813"/>
                      </a:cubicBezTo>
                      <a:cubicBezTo>
                        <a:pt x="0" y="4873"/>
                        <a:pt x="4806" y="0"/>
                        <a:pt x="10800" y="0"/>
                      </a:cubicBezTo>
                      <a:cubicBezTo>
                        <a:pt x="16793" y="0"/>
                        <a:pt x="21600" y="4873"/>
                        <a:pt x="21600" y="10813"/>
                      </a:cubicBezTo>
                    </a:path>
                  </a:pathLst>
                </a:custGeom>
                <a:solidFill>
                  <a:schemeClr val="accent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sp>
            <p:nvSpPr>
              <p:cNvPr id="172" name="AutoShape 99"/>
              <p:cNvSpPr>
                <a:spLocks/>
              </p:cNvSpPr>
              <p:nvPr/>
            </p:nvSpPr>
            <p:spPr bwMode="auto">
              <a:xfrm>
                <a:off x="4667613" y="2795631"/>
                <a:ext cx="757997" cy="1256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693" y="21600"/>
                    </a:lnTo>
                    <a:lnTo>
                      <a:pt x="2693" y="2389"/>
                    </a:lnTo>
                    <a:lnTo>
                      <a:pt x="18897" y="2389"/>
                    </a:lnTo>
                    <a:lnTo>
                      <a:pt x="18897" y="21600"/>
                    </a:lnTo>
                    <a:lnTo>
                      <a:pt x="21599" y="21600"/>
                    </a:lnTo>
                    <a:lnTo>
                      <a:pt x="21599" y="0"/>
                    </a:lnTo>
                    <a:lnTo>
                      <a:pt x="0" y="0"/>
                    </a:lnTo>
                  </a:path>
                </a:pathLst>
              </a:custGeom>
              <a:solidFill>
                <a:schemeClr val="tx2"/>
              </a:solidFill>
              <a:ln>
                <a:noFill/>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3" name="AutoShape 100"/>
              <p:cNvSpPr>
                <a:spLocks/>
              </p:cNvSpPr>
              <p:nvPr/>
            </p:nvSpPr>
            <p:spPr bwMode="auto">
              <a:xfrm>
                <a:off x="5412149" y="2860359"/>
                <a:ext cx="568851" cy="12915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70"/>
                    </a:moveTo>
                    <a:lnTo>
                      <a:pt x="0" y="20124"/>
                    </a:lnTo>
                    <a:lnTo>
                      <a:pt x="21599" y="21599"/>
                    </a:lnTo>
                    <a:lnTo>
                      <a:pt x="21599" y="0"/>
                    </a:lnTo>
                    <a:lnTo>
                      <a:pt x="0" y="1470"/>
                    </a:lnTo>
                    <a:close/>
                    <a:moveTo>
                      <a:pt x="19213" y="12430"/>
                    </a:moveTo>
                    <a:lnTo>
                      <a:pt x="18008" y="12323"/>
                    </a:lnTo>
                    <a:lnTo>
                      <a:pt x="18008" y="8955"/>
                    </a:lnTo>
                    <a:lnTo>
                      <a:pt x="19213" y="8853"/>
                    </a:lnTo>
                    <a:lnTo>
                      <a:pt x="19213" y="12430"/>
                    </a:lnTo>
                    <a:close/>
                  </a:path>
                </a:pathLst>
              </a:custGeom>
              <a:solidFill>
                <a:schemeClr val="tx2"/>
              </a:solidFill>
              <a:ln>
                <a:noFill/>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grpSp>
          <p:nvGrpSpPr>
            <p:cNvPr id="164" name="Group 163"/>
            <p:cNvGrpSpPr/>
            <p:nvPr/>
          </p:nvGrpSpPr>
          <p:grpSpPr>
            <a:xfrm>
              <a:off x="3159685" y="1424104"/>
              <a:ext cx="189848" cy="497098"/>
              <a:chOff x="6702920" y="1995488"/>
              <a:chExt cx="1611778" cy="3802062"/>
            </a:xfrm>
          </p:grpSpPr>
          <p:sp>
            <p:nvSpPr>
              <p:cNvPr id="168" name="AutoShape 18"/>
              <p:cNvSpPr>
                <a:spLocks/>
              </p:cNvSpPr>
              <p:nvPr/>
            </p:nvSpPr>
            <p:spPr bwMode="auto">
              <a:xfrm>
                <a:off x="7515720" y="1995488"/>
                <a:ext cx="754063" cy="688301"/>
              </a:xfrm>
              <a:custGeom>
                <a:avLst/>
                <a:gdLst>
                  <a:gd name="T0" fmla="+- 0 10898 1125"/>
                  <a:gd name="T1" fmla="*/ T0 w 19547"/>
                  <a:gd name="T2" fmla="+- 0 10800 941"/>
                  <a:gd name="T3" fmla="*/ 10800 h 19718"/>
                  <a:gd name="T4" fmla="+- 0 10898 1125"/>
                  <a:gd name="T5" fmla="*/ T4 w 19547"/>
                  <a:gd name="T6" fmla="+- 0 10800 941"/>
                  <a:gd name="T7" fmla="*/ 10800 h 19718"/>
                  <a:gd name="T8" fmla="+- 0 10898 1125"/>
                  <a:gd name="T9" fmla="*/ T8 w 19547"/>
                  <a:gd name="T10" fmla="+- 0 10800 941"/>
                  <a:gd name="T11" fmla="*/ 10800 h 19718"/>
                  <a:gd name="T12" fmla="+- 0 10898 1125"/>
                  <a:gd name="T13" fmla="*/ T12 w 19547"/>
                  <a:gd name="T14" fmla="+- 0 10800 941"/>
                  <a:gd name="T15" fmla="*/ 10800 h 19718"/>
                </a:gdLst>
                <a:ahLst/>
                <a:cxnLst>
                  <a:cxn ang="0">
                    <a:pos x="T1" y="T3"/>
                  </a:cxn>
                  <a:cxn ang="0">
                    <a:pos x="T5" y="T7"/>
                  </a:cxn>
                  <a:cxn ang="0">
                    <a:pos x="T9" y="T11"/>
                  </a:cxn>
                  <a:cxn ang="0">
                    <a:pos x="T13" y="T15"/>
                  </a:cxn>
                </a:cxnLst>
                <a:rect l="0" t="0" r="r" b="b"/>
                <a:pathLst>
                  <a:path w="19547" h="19718">
                    <a:moveTo>
                      <a:pt x="7628" y="19475"/>
                    </a:moveTo>
                    <a:cubicBezTo>
                      <a:pt x="12888" y="20659"/>
                      <a:pt x="18139" y="17401"/>
                      <a:pt x="19307" y="12079"/>
                    </a:cubicBezTo>
                    <a:cubicBezTo>
                      <a:pt x="20474" y="6748"/>
                      <a:pt x="17270" y="1426"/>
                      <a:pt x="12010" y="242"/>
                    </a:cubicBezTo>
                    <a:cubicBezTo>
                      <a:pt x="6760" y="-941"/>
                      <a:pt x="1500" y="2316"/>
                      <a:pt x="332" y="7638"/>
                    </a:cubicBezTo>
                    <a:cubicBezTo>
                      <a:pt x="-1125" y="12969"/>
                      <a:pt x="2378" y="18291"/>
                      <a:pt x="7628" y="19475"/>
                    </a:cubicBez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69" name="AutoShape 19"/>
              <p:cNvSpPr>
                <a:spLocks/>
              </p:cNvSpPr>
              <p:nvPr/>
            </p:nvSpPr>
            <p:spPr bwMode="auto">
              <a:xfrm>
                <a:off x="6702920" y="2727322"/>
                <a:ext cx="1579558" cy="3070228"/>
              </a:xfrm>
              <a:custGeom>
                <a:avLst/>
                <a:gdLst>
                  <a:gd name="T0" fmla="+- 0 10777 92"/>
                  <a:gd name="T1" fmla="*/ T0 w 21370"/>
                  <a:gd name="T2" fmla="+- 0 10812 97"/>
                  <a:gd name="T3" fmla="*/ 10812 h 21431"/>
                  <a:gd name="T4" fmla="+- 0 10777 92"/>
                  <a:gd name="T5" fmla="*/ T4 w 21370"/>
                  <a:gd name="T6" fmla="+- 0 10812 97"/>
                  <a:gd name="T7" fmla="*/ 10812 h 21431"/>
                  <a:gd name="T8" fmla="+- 0 10777 92"/>
                  <a:gd name="T9" fmla="*/ T8 w 21370"/>
                  <a:gd name="T10" fmla="+- 0 10812 97"/>
                  <a:gd name="T11" fmla="*/ 10812 h 21431"/>
                  <a:gd name="T12" fmla="+- 0 10777 92"/>
                  <a:gd name="T13" fmla="*/ T12 w 21370"/>
                  <a:gd name="T14" fmla="+- 0 10812 97"/>
                  <a:gd name="T15" fmla="*/ 10812 h 21431"/>
                </a:gdLst>
                <a:ahLst/>
                <a:cxnLst>
                  <a:cxn ang="0">
                    <a:pos x="T1" y="T3"/>
                  </a:cxn>
                  <a:cxn ang="0">
                    <a:pos x="T5" y="T7"/>
                  </a:cxn>
                  <a:cxn ang="0">
                    <a:pos x="T9" y="T11"/>
                  </a:cxn>
                  <a:cxn ang="0">
                    <a:pos x="T13" y="T15"/>
                  </a:cxn>
                </a:cxnLst>
                <a:rect l="0" t="0" r="r" b="b"/>
                <a:pathLst>
                  <a:path w="21370" h="21431">
                    <a:moveTo>
                      <a:pt x="21357" y="19853"/>
                    </a:moveTo>
                    <a:cubicBezTo>
                      <a:pt x="20597" y="14275"/>
                      <a:pt x="16790" y="10584"/>
                      <a:pt x="14512" y="8777"/>
                    </a:cubicBezTo>
                    <a:cubicBezTo>
                      <a:pt x="14512" y="8385"/>
                      <a:pt x="14356" y="7992"/>
                      <a:pt x="14356" y="7522"/>
                    </a:cubicBezTo>
                    <a:cubicBezTo>
                      <a:pt x="12686" y="6894"/>
                      <a:pt x="11771" y="6187"/>
                      <a:pt x="11163" y="5637"/>
                    </a:cubicBezTo>
                    <a:cubicBezTo>
                      <a:pt x="10252" y="4694"/>
                      <a:pt x="9644" y="3593"/>
                      <a:pt x="9644" y="2416"/>
                    </a:cubicBezTo>
                    <a:cubicBezTo>
                      <a:pt x="9644" y="2180"/>
                      <a:pt x="9644" y="1944"/>
                      <a:pt x="9644" y="1944"/>
                    </a:cubicBezTo>
                    <a:cubicBezTo>
                      <a:pt x="9795" y="1315"/>
                      <a:pt x="10861" y="845"/>
                      <a:pt x="11922" y="845"/>
                    </a:cubicBezTo>
                    <a:cubicBezTo>
                      <a:pt x="12078" y="845"/>
                      <a:pt x="12078" y="845"/>
                      <a:pt x="12229" y="923"/>
                    </a:cubicBezTo>
                    <a:cubicBezTo>
                      <a:pt x="13446" y="923"/>
                      <a:pt x="14356" y="1552"/>
                      <a:pt x="14205" y="2180"/>
                    </a:cubicBezTo>
                    <a:cubicBezTo>
                      <a:pt x="14205" y="2180"/>
                      <a:pt x="14205" y="2180"/>
                      <a:pt x="14205" y="2258"/>
                    </a:cubicBezTo>
                    <a:cubicBezTo>
                      <a:pt x="14205" y="2258"/>
                      <a:pt x="14205" y="2336"/>
                      <a:pt x="14205" y="2416"/>
                    </a:cubicBezTo>
                    <a:cubicBezTo>
                      <a:pt x="14205" y="2731"/>
                      <a:pt x="14205" y="3593"/>
                      <a:pt x="15120" y="4458"/>
                    </a:cubicBezTo>
                    <a:cubicBezTo>
                      <a:pt x="15422" y="3907"/>
                      <a:pt x="15573" y="3359"/>
                      <a:pt x="15729" y="2887"/>
                    </a:cubicBezTo>
                    <a:cubicBezTo>
                      <a:pt x="16338" y="1708"/>
                      <a:pt x="15573" y="295"/>
                      <a:pt x="13597" y="58"/>
                    </a:cubicBezTo>
                    <a:cubicBezTo>
                      <a:pt x="12531" y="-97"/>
                      <a:pt x="11163" y="58"/>
                      <a:pt x="9946" y="531"/>
                    </a:cubicBezTo>
                    <a:cubicBezTo>
                      <a:pt x="9035" y="765"/>
                      <a:pt x="7818" y="1159"/>
                      <a:pt x="6445" y="1708"/>
                    </a:cubicBezTo>
                    <a:cubicBezTo>
                      <a:pt x="3860" y="2887"/>
                      <a:pt x="969" y="4850"/>
                      <a:pt x="58" y="7837"/>
                    </a:cubicBezTo>
                    <a:cubicBezTo>
                      <a:pt x="-92" y="8070"/>
                      <a:pt x="58" y="8385"/>
                      <a:pt x="360" y="8540"/>
                    </a:cubicBezTo>
                    <a:cubicBezTo>
                      <a:pt x="360" y="8618"/>
                      <a:pt x="360" y="8618"/>
                      <a:pt x="360" y="8618"/>
                    </a:cubicBezTo>
                    <a:cubicBezTo>
                      <a:pt x="516" y="8618"/>
                      <a:pt x="516" y="8699"/>
                      <a:pt x="667" y="8777"/>
                    </a:cubicBezTo>
                    <a:cubicBezTo>
                      <a:pt x="818" y="8777"/>
                      <a:pt x="969" y="8855"/>
                      <a:pt x="1125" y="8855"/>
                    </a:cubicBezTo>
                    <a:lnTo>
                      <a:pt x="1275" y="8855"/>
                    </a:lnTo>
                    <a:cubicBezTo>
                      <a:pt x="1426" y="8855"/>
                      <a:pt x="1577" y="8855"/>
                      <a:pt x="1577" y="8855"/>
                    </a:cubicBezTo>
                    <a:cubicBezTo>
                      <a:pt x="1733" y="8855"/>
                      <a:pt x="1884" y="8855"/>
                      <a:pt x="1884" y="8855"/>
                    </a:cubicBezTo>
                    <a:cubicBezTo>
                      <a:pt x="2794" y="8855"/>
                      <a:pt x="3403" y="8540"/>
                      <a:pt x="3559" y="8148"/>
                    </a:cubicBezTo>
                    <a:cubicBezTo>
                      <a:pt x="4167" y="6580"/>
                      <a:pt x="5228" y="5323"/>
                      <a:pt x="6445" y="4458"/>
                    </a:cubicBezTo>
                    <a:cubicBezTo>
                      <a:pt x="6144" y="5715"/>
                      <a:pt x="6144" y="6894"/>
                      <a:pt x="6445" y="8540"/>
                    </a:cubicBezTo>
                    <a:cubicBezTo>
                      <a:pt x="6752" y="9483"/>
                      <a:pt x="7512" y="10034"/>
                      <a:pt x="8578" y="10270"/>
                    </a:cubicBezTo>
                    <a:cubicBezTo>
                      <a:pt x="8729" y="10818"/>
                      <a:pt x="8880" y="11369"/>
                      <a:pt x="8880" y="12075"/>
                    </a:cubicBezTo>
                    <a:cubicBezTo>
                      <a:pt x="8880" y="13098"/>
                      <a:pt x="8578" y="14275"/>
                      <a:pt x="7662" y="15454"/>
                    </a:cubicBezTo>
                    <a:cubicBezTo>
                      <a:pt x="6752" y="16555"/>
                      <a:pt x="5228" y="17732"/>
                      <a:pt x="2643" y="18833"/>
                    </a:cubicBezTo>
                    <a:cubicBezTo>
                      <a:pt x="1426" y="19303"/>
                      <a:pt x="1275" y="20246"/>
                      <a:pt x="2342" y="20874"/>
                    </a:cubicBezTo>
                    <a:cubicBezTo>
                      <a:pt x="2794" y="21269"/>
                      <a:pt x="3710" y="21425"/>
                      <a:pt x="4469" y="21425"/>
                    </a:cubicBezTo>
                    <a:cubicBezTo>
                      <a:pt x="5077" y="21425"/>
                      <a:pt x="5837" y="21269"/>
                      <a:pt x="6295" y="21110"/>
                    </a:cubicBezTo>
                    <a:cubicBezTo>
                      <a:pt x="9488" y="19697"/>
                      <a:pt x="11620" y="18046"/>
                      <a:pt x="12837" y="16475"/>
                    </a:cubicBezTo>
                    <a:cubicBezTo>
                      <a:pt x="13295" y="16004"/>
                      <a:pt x="13597" y="15454"/>
                      <a:pt x="13903" y="14903"/>
                    </a:cubicBezTo>
                    <a:cubicBezTo>
                      <a:pt x="14663" y="16319"/>
                      <a:pt x="15422" y="18046"/>
                      <a:pt x="15729" y="20090"/>
                    </a:cubicBezTo>
                    <a:cubicBezTo>
                      <a:pt x="15880" y="20874"/>
                      <a:pt x="17248" y="21503"/>
                      <a:pt x="18772" y="21425"/>
                    </a:cubicBezTo>
                    <a:cubicBezTo>
                      <a:pt x="20290" y="21347"/>
                      <a:pt x="21507" y="20640"/>
                      <a:pt x="21357" y="19853"/>
                    </a:cubicBez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70" name="AutoShape 20"/>
              <p:cNvSpPr>
                <a:spLocks/>
              </p:cNvSpPr>
              <p:nvPr/>
            </p:nvSpPr>
            <p:spPr bwMode="auto">
              <a:xfrm>
                <a:off x="7443161" y="2882899"/>
                <a:ext cx="871537" cy="1066803"/>
              </a:xfrm>
              <a:custGeom>
                <a:avLst/>
                <a:gdLst>
                  <a:gd name="T0" fmla="*/ 10598 w 21196"/>
                  <a:gd name="T1" fmla="*/ 10800 h 21600"/>
                  <a:gd name="T2" fmla="*/ 10598 w 21196"/>
                  <a:gd name="T3" fmla="*/ 10800 h 21600"/>
                  <a:gd name="T4" fmla="*/ 10598 w 21196"/>
                  <a:gd name="T5" fmla="*/ 10800 h 21600"/>
                  <a:gd name="T6" fmla="*/ 10598 w 21196"/>
                  <a:gd name="T7" fmla="*/ 10800 h 21600"/>
                </a:gdLst>
                <a:ahLst/>
                <a:cxnLst>
                  <a:cxn ang="0">
                    <a:pos x="T0" y="T1"/>
                  </a:cxn>
                  <a:cxn ang="0">
                    <a:pos x="T2" y="T3"/>
                  </a:cxn>
                  <a:cxn ang="0">
                    <a:pos x="T4" y="T5"/>
                  </a:cxn>
                  <a:cxn ang="0">
                    <a:pos x="T6" y="T7"/>
                  </a:cxn>
                </a:cxnLst>
                <a:rect l="0" t="0" r="r" b="b"/>
                <a:pathLst>
                  <a:path w="21196" h="21600">
                    <a:moveTo>
                      <a:pt x="6561" y="3187"/>
                    </a:moveTo>
                    <a:cubicBezTo>
                      <a:pt x="6841" y="1593"/>
                      <a:pt x="5467" y="232"/>
                      <a:pt x="3831" y="0"/>
                    </a:cubicBezTo>
                    <a:cubicBezTo>
                      <a:pt x="1915" y="0"/>
                      <a:pt x="279" y="909"/>
                      <a:pt x="0" y="2503"/>
                    </a:cubicBezTo>
                    <a:cubicBezTo>
                      <a:pt x="0" y="2503"/>
                      <a:pt x="0" y="3187"/>
                      <a:pt x="0" y="3871"/>
                    </a:cubicBezTo>
                    <a:cubicBezTo>
                      <a:pt x="0" y="5691"/>
                      <a:pt x="279" y="9329"/>
                      <a:pt x="2738" y="12968"/>
                    </a:cubicBezTo>
                    <a:cubicBezTo>
                      <a:pt x="4925" y="16607"/>
                      <a:pt x="9570" y="20013"/>
                      <a:pt x="17225" y="21374"/>
                    </a:cubicBezTo>
                    <a:cubicBezTo>
                      <a:pt x="17496" y="21600"/>
                      <a:pt x="17776" y="21600"/>
                      <a:pt x="17776" y="21600"/>
                    </a:cubicBezTo>
                    <a:cubicBezTo>
                      <a:pt x="19412" y="21600"/>
                      <a:pt x="20777" y="20690"/>
                      <a:pt x="21057" y="19562"/>
                    </a:cubicBezTo>
                    <a:cubicBezTo>
                      <a:pt x="21600" y="17968"/>
                      <a:pt x="20506" y="16607"/>
                      <a:pt x="18590" y="16149"/>
                    </a:cubicBezTo>
                    <a:cubicBezTo>
                      <a:pt x="12851" y="15013"/>
                      <a:pt x="10121" y="12735"/>
                      <a:pt x="8477" y="10239"/>
                    </a:cubicBezTo>
                    <a:cubicBezTo>
                      <a:pt x="6841" y="7961"/>
                      <a:pt x="6561" y="5232"/>
                      <a:pt x="6561" y="3871"/>
                    </a:cubicBezTo>
                    <a:cubicBezTo>
                      <a:pt x="6561" y="3638"/>
                      <a:pt x="6561" y="3413"/>
                      <a:pt x="6561" y="3187"/>
                    </a:cubicBez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grpSp>
          <p:nvGrpSpPr>
            <p:cNvPr id="165" name="Group 164"/>
            <p:cNvGrpSpPr/>
            <p:nvPr/>
          </p:nvGrpSpPr>
          <p:grpSpPr>
            <a:xfrm>
              <a:off x="3320835" y="1548971"/>
              <a:ext cx="98916" cy="140516"/>
              <a:chOff x="2626660" y="1547186"/>
              <a:chExt cx="98916" cy="140516"/>
            </a:xfrm>
          </p:grpSpPr>
          <p:sp>
            <p:nvSpPr>
              <p:cNvPr id="166" name="AutoShape 2"/>
              <p:cNvSpPr>
                <a:spLocks/>
              </p:cNvSpPr>
              <p:nvPr/>
            </p:nvSpPr>
            <p:spPr bwMode="auto">
              <a:xfrm>
                <a:off x="2626660" y="1547186"/>
                <a:ext cx="98916" cy="140516"/>
              </a:xfrm>
              <a:custGeom>
                <a:avLst/>
                <a:gdLst>
                  <a:gd name="T0" fmla="+- 0 10781 176"/>
                  <a:gd name="T1" fmla="*/ T0 w 21211"/>
                  <a:gd name="T2" fmla="+- 0 10800 167"/>
                  <a:gd name="T3" fmla="*/ 10800 h 21267"/>
                  <a:gd name="T4" fmla="+- 0 10781 176"/>
                  <a:gd name="T5" fmla="*/ T4 w 21211"/>
                  <a:gd name="T6" fmla="+- 0 10800 167"/>
                  <a:gd name="T7" fmla="*/ 10800 h 21267"/>
                  <a:gd name="T8" fmla="+- 0 10781 176"/>
                  <a:gd name="T9" fmla="*/ T8 w 21211"/>
                  <a:gd name="T10" fmla="+- 0 10800 167"/>
                  <a:gd name="T11" fmla="*/ 10800 h 21267"/>
                  <a:gd name="T12" fmla="+- 0 10781 176"/>
                  <a:gd name="T13" fmla="*/ T12 w 21211"/>
                  <a:gd name="T14" fmla="+- 0 10800 167"/>
                  <a:gd name="T15" fmla="*/ 10800 h 21267"/>
                </a:gdLst>
                <a:ahLst/>
                <a:cxnLst>
                  <a:cxn ang="0">
                    <a:pos x="T1" y="T3"/>
                  </a:cxn>
                  <a:cxn ang="0">
                    <a:pos x="T5" y="T7"/>
                  </a:cxn>
                  <a:cxn ang="0">
                    <a:pos x="T9" y="T11"/>
                  </a:cxn>
                  <a:cxn ang="0">
                    <a:pos x="T13" y="T15"/>
                  </a:cxn>
                </a:cxnLst>
                <a:rect l="0" t="0" r="r" b="b"/>
                <a:pathLst>
                  <a:path w="21211" h="21267">
                    <a:moveTo>
                      <a:pt x="20287" y="3175"/>
                    </a:moveTo>
                    <a:cubicBezTo>
                      <a:pt x="8918" y="61"/>
                      <a:pt x="8918" y="61"/>
                      <a:pt x="8918" y="61"/>
                    </a:cubicBezTo>
                    <a:cubicBezTo>
                      <a:pt x="8345" y="-167"/>
                      <a:pt x="7490" y="281"/>
                      <a:pt x="7208" y="723"/>
                    </a:cubicBezTo>
                    <a:cubicBezTo>
                      <a:pt x="105" y="16537"/>
                      <a:pt x="105" y="16537"/>
                      <a:pt x="105" y="16537"/>
                    </a:cubicBezTo>
                    <a:cubicBezTo>
                      <a:pt x="-176" y="17207"/>
                      <a:pt x="105" y="17876"/>
                      <a:pt x="960" y="18097"/>
                    </a:cubicBezTo>
                    <a:cubicBezTo>
                      <a:pt x="12038" y="21204"/>
                      <a:pt x="12038" y="21204"/>
                      <a:pt x="12038" y="21204"/>
                    </a:cubicBezTo>
                    <a:cubicBezTo>
                      <a:pt x="12611" y="21433"/>
                      <a:pt x="13466" y="20984"/>
                      <a:pt x="13748" y="20542"/>
                    </a:cubicBezTo>
                    <a:cubicBezTo>
                      <a:pt x="21132" y="4515"/>
                      <a:pt x="21132" y="4515"/>
                      <a:pt x="21132" y="4515"/>
                    </a:cubicBezTo>
                    <a:cubicBezTo>
                      <a:pt x="21423" y="4066"/>
                      <a:pt x="20851" y="3396"/>
                      <a:pt x="20287" y="3175"/>
                    </a:cubicBezTo>
                    <a:close/>
                    <a:moveTo>
                      <a:pt x="12329" y="1842"/>
                    </a:moveTo>
                    <a:cubicBezTo>
                      <a:pt x="16021" y="2954"/>
                      <a:pt x="16021" y="2954"/>
                      <a:pt x="16021" y="2954"/>
                    </a:cubicBezTo>
                    <a:cubicBezTo>
                      <a:pt x="16303" y="2954"/>
                      <a:pt x="16303" y="3175"/>
                      <a:pt x="16303" y="3175"/>
                    </a:cubicBezTo>
                    <a:cubicBezTo>
                      <a:pt x="16303" y="3396"/>
                      <a:pt x="16021" y="3396"/>
                      <a:pt x="16021" y="3396"/>
                    </a:cubicBezTo>
                    <a:cubicBezTo>
                      <a:pt x="12038" y="2284"/>
                      <a:pt x="12038" y="2284"/>
                      <a:pt x="12038" y="2284"/>
                    </a:cubicBezTo>
                    <a:lnTo>
                      <a:pt x="12038" y="2063"/>
                    </a:lnTo>
                    <a:cubicBezTo>
                      <a:pt x="12038" y="1842"/>
                      <a:pt x="12329" y="1842"/>
                      <a:pt x="12329" y="1842"/>
                    </a:cubicBezTo>
                    <a:close/>
                    <a:moveTo>
                      <a:pt x="4080" y="17427"/>
                    </a:moveTo>
                    <a:cubicBezTo>
                      <a:pt x="2379" y="16986"/>
                      <a:pt x="2379" y="16986"/>
                      <a:pt x="2379" y="16986"/>
                    </a:cubicBezTo>
                    <a:cubicBezTo>
                      <a:pt x="2379" y="16758"/>
                      <a:pt x="2379" y="16758"/>
                      <a:pt x="2379" y="16758"/>
                    </a:cubicBezTo>
                    <a:cubicBezTo>
                      <a:pt x="4080" y="17207"/>
                      <a:pt x="4080" y="17207"/>
                      <a:pt x="4080" y="17207"/>
                    </a:cubicBezTo>
                    <a:lnTo>
                      <a:pt x="4080" y="17427"/>
                    </a:lnTo>
                    <a:close/>
                    <a:moveTo>
                      <a:pt x="6645" y="18981"/>
                    </a:moveTo>
                    <a:cubicBezTo>
                      <a:pt x="6354" y="18981"/>
                      <a:pt x="6072" y="18539"/>
                      <a:pt x="6354" y="18318"/>
                    </a:cubicBezTo>
                    <a:cubicBezTo>
                      <a:pt x="6354" y="17876"/>
                      <a:pt x="6926" y="17876"/>
                      <a:pt x="7208" y="17876"/>
                    </a:cubicBezTo>
                    <a:cubicBezTo>
                      <a:pt x="7490" y="17876"/>
                      <a:pt x="7781" y="18318"/>
                      <a:pt x="7781" y="18539"/>
                    </a:cubicBezTo>
                    <a:cubicBezTo>
                      <a:pt x="7490" y="18981"/>
                      <a:pt x="7208" y="19202"/>
                      <a:pt x="6645" y="18981"/>
                    </a:cubicBezTo>
                    <a:close/>
                    <a:moveTo>
                      <a:pt x="11756" y="19651"/>
                    </a:moveTo>
                    <a:cubicBezTo>
                      <a:pt x="10055" y="18981"/>
                      <a:pt x="10055" y="18981"/>
                      <a:pt x="10055" y="18981"/>
                    </a:cubicBezTo>
                    <a:cubicBezTo>
                      <a:pt x="10055" y="18760"/>
                      <a:pt x="10055" y="18760"/>
                      <a:pt x="10055" y="18760"/>
                    </a:cubicBezTo>
                    <a:cubicBezTo>
                      <a:pt x="11756" y="19423"/>
                      <a:pt x="11756" y="19423"/>
                      <a:pt x="11756" y="19423"/>
                    </a:cubicBezTo>
                    <a:lnTo>
                      <a:pt x="11756" y="19651"/>
                    </a:lnTo>
                    <a:close/>
                    <a:moveTo>
                      <a:pt x="13466" y="19202"/>
                    </a:moveTo>
                    <a:cubicBezTo>
                      <a:pt x="1242" y="15867"/>
                      <a:pt x="1242" y="15867"/>
                      <a:pt x="1242" y="15867"/>
                    </a:cubicBezTo>
                    <a:cubicBezTo>
                      <a:pt x="7781" y="1614"/>
                      <a:pt x="7781" y="1614"/>
                      <a:pt x="7781" y="1614"/>
                    </a:cubicBezTo>
                    <a:cubicBezTo>
                      <a:pt x="19996" y="5177"/>
                      <a:pt x="19996" y="5177"/>
                      <a:pt x="19996" y="5177"/>
                    </a:cubicBezTo>
                    <a:lnTo>
                      <a:pt x="13466" y="19202"/>
                    </a:lnTo>
                    <a:close/>
                  </a:path>
                </a:pathLst>
              </a:custGeom>
              <a:solidFill>
                <a:schemeClr val="bg1"/>
              </a:solidFill>
              <a:ln>
                <a:noFill/>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67" name="Rectangle 166"/>
              <p:cNvSpPr/>
              <p:nvPr/>
            </p:nvSpPr>
            <p:spPr>
              <a:xfrm rot="1268406">
                <a:off x="2666578" y="1561070"/>
                <a:ext cx="58857" cy="9144"/>
              </a:xfrm>
              <a:prstGeom prst="rect">
                <a:avLst/>
              </a:prstGeom>
              <a:solidFill>
                <a:schemeClr val="bg1"/>
              </a:solidFill>
              <a:effectLst/>
            </p:spPr>
            <p:txBody>
              <a:bodyPr wrap="square" lIns="124691" tIns="93518" rIns="93518" bIns="93518" rtlCol="0" anchor="ctr">
                <a:noAutofit/>
              </a:bodyPr>
              <a:lstStyle/>
              <a:p>
                <a:pPr algn="ctr" fontAlgn="base">
                  <a:lnSpc>
                    <a:spcPct val="90000"/>
                  </a:lnSpc>
                  <a:spcBef>
                    <a:spcPts val="409"/>
                  </a:spcBef>
                </a:pPr>
                <a:endParaRPr lang="en-US" sz="1364" dirty="0">
                  <a:solidFill>
                    <a:srgbClr val="FFFFFF"/>
                  </a:solidFill>
                  <a:latin typeface="Arial" panose="020B0604020202020204" pitchFamily="34" charset="0"/>
                  <a:cs typeface="Arial" panose="020B0604020202020204" pitchFamily="34" charset="0"/>
                </a:endParaRPr>
              </a:p>
            </p:txBody>
          </p:sp>
        </p:grpSp>
      </p:grpSp>
      <p:sp>
        <p:nvSpPr>
          <p:cNvPr id="161" name="TextBox 160"/>
          <p:cNvSpPr txBox="1"/>
          <p:nvPr/>
        </p:nvSpPr>
        <p:spPr>
          <a:xfrm>
            <a:off x="3160321" y="2200954"/>
            <a:ext cx="577402"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Today</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19%</a:t>
            </a:r>
          </a:p>
        </p:txBody>
      </p:sp>
      <p:sp>
        <p:nvSpPr>
          <p:cNvPr id="162" name="TextBox 161"/>
          <p:cNvSpPr txBox="1"/>
          <p:nvPr/>
        </p:nvSpPr>
        <p:spPr>
          <a:xfrm>
            <a:off x="5015542" y="2205787"/>
            <a:ext cx="591829"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Future</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20%</a:t>
            </a:r>
          </a:p>
        </p:txBody>
      </p:sp>
      <p:grpSp>
        <p:nvGrpSpPr>
          <p:cNvPr id="148" name="Group 147"/>
          <p:cNvGrpSpPr>
            <a:grpSpLocks/>
          </p:cNvGrpSpPr>
          <p:nvPr/>
        </p:nvGrpSpPr>
        <p:grpSpPr>
          <a:xfrm>
            <a:off x="6610938" y="2020596"/>
            <a:ext cx="731520" cy="548640"/>
            <a:chOff x="1627188" y="3327400"/>
            <a:chExt cx="1901825" cy="1335088"/>
          </a:xfrm>
        </p:grpSpPr>
        <p:sp>
          <p:nvSpPr>
            <p:cNvPr id="151" name="AutoShape 56"/>
            <p:cNvSpPr>
              <a:spLocks/>
            </p:cNvSpPr>
            <p:nvPr/>
          </p:nvSpPr>
          <p:spPr bwMode="auto">
            <a:xfrm>
              <a:off x="1627188" y="3979863"/>
              <a:ext cx="1347787" cy="654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 y="20421"/>
                  </a:moveTo>
                  <a:cubicBezTo>
                    <a:pt x="1822" y="21600"/>
                    <a:pt x="1822" y="21600"/>
                    <a:pt x="1822" y="21600"/>
                  </a:cubicBezTo>
                  <a:cubicBezTo>
                    <a:pt x="0" y="21600"/>
                    <a:pt x="0" y="21600"/>
                    <a:pt x="0" y="21600"/>
                  </a:cubicBezTo>
                  <a:cubicBezTo>
                    <a:pt x="0" y="15729"/>
                    <a:pt x="0" y="10800"/>
                    <a:pt x="0" y="4691"/>
                  </a:cubicBezTo>
                  <a:cubicBezTo>
                    <a:pt x="0" y="3988"/>
                    <a:pt x="224" y="3524"/>
                    <a:pt x="455" y="3524"/>
                  </a:cubicBezTo>
                  <a:cubicBezTo>
                    <a:pt x="1366" y="3524"/>
                    <a:pt x="1366" y="3524"/>
                    <a:pt x="1366" y="3524"/>
                  </a:cubicBezTo>
                  <a:cubicBezTo>
                    <a:pt x="1591" y="3524"/>
                    <a:pt x="1822" y="3988"/>
                    <a:pt x="1822" y="4691"/>
                  </a:cubicBezTo>
                  <a:cubicBezTo>
                    <a:pt x="1822" y="9633"/>
                    <a:pt x="1822" y="9633"/>
                    <a:pt x="1822" y="9633"/>
                  </a:cubicBezTo>
                  <a:cubicBezTo>
                    <a:pt x="19893" y="9633"/>
                    <a:pt x="19893" y="9633"/>
                    <a:pt x="19893" y="9633"/>
                  </a:cubicBezTo>
                  <a:cubicBezTo>
                    <a:pt x="19893" y="4691"/>
                    <a:pt x="19893" y="4691"/>
                    <a:pt x="19893" y="4691"/>
                  </a:cubicBezTo>
                  <a:cubicBezTo>
                    <a:pt x="19893" y="3988"/>
                    <a:pt x="20123" y="3524"/>
                    <a:pt x="20348" y="3524"/>
                  </a:cubicBezTo>
                  <a:cubicBezTo>
                    <a:pt x="21144" y="3524"/>
                    <a:pt x="21144" y="3524"/>
                    <a:pt x="21144" y="3524"/>
                  </a:cubicBezTo>
                  <a:cubicBezTo>
                    <a:pt x="21490" y="3524"/>
                    <a:pt x="21599" y="3988"/>
                    <a:pt x="21599" y="4691"/>
                  </a:cubicBezTo>
                  <a:cubicBezTo>
                    <a:pt x="21599" y="10800"/>
                    <a:pt x="21599" y="15729"/>
                    <a:pt x="21599" y="21600"/>
                  </a:cubicBezTo>
                  <a:cubicBezTo>
                    <a:pt x="19893" y="21600"/>
                    <a:pt x="19893" y="21600"/>
                    <a:pt x="19893" y="21600"/>
                  </a:cubicBezTo>
                  <a:cubicBezTo>
                    <a:pt x="19893" y="20421"/>
                    <a:pt x="19893" y="20421"/>
                    <a:pt x="19893" y="20421"/>
                  </a:cubicBezTo>
                  <a:cubicBezTo>
                    <a:pt x="1822" y="20421"/>
                    <a:pt x="1822" y="20421"/>
                    <a:pt x="1822" y="20421"/>
                  </a:cubicBezTo>
                  <a:close/>
                  <a:moveTo>
                    <a:pt x="10684" y="8454"/>
                  </a:moveTo>
                  <a:cubicBezTo>
                    <a:pt x="10684" y="940"/>
                    <a:pt x="10684" y="940"/>
                    <a:pt x="10684" y="940"/>
                  </a:cubicBezTo>
                  <a:cubicBezTo>
                    <a:pt x="10684" y="476"/>
                    <a:pt x="10575" y="0"/>
                    <a:pt x="10344" y="0"/>
                  </a:cubicBezTo>
                  <a:cubicBezTo>
                    <a:pt x="1822" y="0"/>
                    <a:pt x="1822" y="0"/>
                    <a:pt x="1822" y="0"/>
                  </a:cubicBezTo>
                  <a:cubicBezTo>
                    <a:pt x="1591" y="0"/>
                    <a:pt x="1476" y="476"/>
                    <a:pt x="1476" y="940"/>
                  </a:cubicBezTo>
                  <a:cubicBezTo>
                    <a:pt x="1476" y="2357"/>
                    <a:pt x="1476" y="2357"/>
                    <a:pt x="1476" y="2357"/>
                  </a:cubicBezTo>
                  <a:cubicBezTo>
                    <a:pt x="1931" y="2357"/>
                    <a:pt x="2277" y="3524"/>
                    <a:pt x="2277" y="4691"/>
                  </a:cubicBezTo>
                  <a:cubicBezTo>
                    <a:pt x="2277" y="8454"/>
                    <a:pt x="2277" y="8454"/>
                    <a:pt x="2277" y="8454"/>
                  </a:cubicBezTo>
                  <a:cubicBezTo>
                    <a:pt x="10684" y="8454"/>
                    <a:pt x="10684" y="8454"/>
                    <a:pt x="10684" y="8454"/>
                  </a:cubicBezTo>
                  <a:close/>
                  <a:moveTo>
                    <a:pt x="20464" y="2357"/>
                  </a:moveTo>
                  <a:cubicBezTo>
                    <a:pt x="20464" y="940"/>
                    <a:pt x="20464" y="940"/>
                    <a:pt x="20464" y="940"/>
                  </a:cubicBezTo>
                  <a:cubicBezTo>
                    <a:pt x="20464" y="476"/>
                    <a:pt x="20348" y="0"/>
                    <a:pt x="20123" y="0"/>
                  </a:cubicBezTo>
                  <a:cubicBezTo>
                    <a:pt x="11595" y="0"/>
                    <a:pt x="11595" y="0"/>
                    <a:pt x="11595" y="0"/>
                  </a:cubicBezTo>
                  <a:cubicBezTo>
                    <a:pt x="11365" y="0"/>
                    <a:pt x="11255" y="476"/>
                    <a:pt x="11255" y="940"/>
                  </a:cubicBezTo>
                  <a:cubicBezTo>
                    <a:pt x="11255" y="8454"/>
                    <a:pt x="11255" y="8454"/>
                    <a:pt x="11255" y="8454"/>
                  </a:cubicBezTo>
                  <a:cubicBezTo>
                    <a:pt x="19443" y="8454"/>
                    <a:pt x="19443" y="8454"/>
                    <a:pt x="19443" y="8454"/>
                  </a:cubicBezTo>
                  <a:cubicBezTo>
                    <a:pt x="19443" y="4691"/>
                    <a:pt x="19443" y="4691"/>
                    <a:pt x="19443" y="4691"/>
                  </a:cubicBezTo>
                  <a:cubicBezTo>
                    <a:pt x="19443" y="3286"/>
                    <a:pt x="19893" y="2357"/>
                    <a:pt x="20348" y="2357"/>
                  </a:cubicBezTo>
                  <a:lnTo>
                    <a:pt x="20464" y="2357"/>
                  </a:lnTo>
                  <a:close/>
                </a:path>
              </a:pathLst>
            </a:custGeom>
            <a:solidFill>
              <a:schemeClr val="tx2">
                <a:lumMod val="95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2" name="AutoShape 58"/>
            <p:cNvSpPr>
              <a:spLocks/>
            </p:cNvSpPr>
            <p:nvPr/>
          </p:nvSpPr>
          <p:spPr bwMode="auto">
            <a:xfrm>
              <a:off x="2149475" y="3740150"/>
              <a:ext cx="306388" cy="587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174"/>
                  </a:moveTo>
                  <a:cubicBezTo>
                    <a:pt x="0" y="19525"/>
                    <a:pt x="3515" y="21600"/>
                    <a:pt x="8049" y="21600"/>
                  </a:cubicBezTo>
                  <a:cubicBezTo>
                    <a:pt x="13576" y="21600"/>
                    <a:pt x="13576" y="21600"/>
                    <a:pt x="13576" y="21600"/>
                  </a:cubicBezTo>
                  <a:cubicBezTo>
                    <a:pt x="18084" y="21600"/>
                    <a:pt x="21599" y="19525"/>
                    <a:pt x="21599" y="17174"/>
                  </a:cubicBezTo>
                  <a:cubicBezTo>
                    <a:pt x="21599" y="4425"/>
                    <a:pt x="21599" y="4425"/>
                    <a:pt x="21599" y="4425"/>
                  </a:cubicBezTo>
                  <a:cubicBezTo>
                    <a:pt x="21599" y="1823"/>
                    <a:pt x="18084" y="0"/>
                    <a:pt x="13576" y="0"/>
                  </a:cubicBezTo>
                  <a:cubicBezTo>
                    <a:pt x="8049" y="0"/>
                    <a:pt x="8049" y="0"/>
                    <a:pt x="8049" y="0"/>
                  </a:cubicBezTo>
                  <a:cubicBezTo>
                    <a:pt x="3515" y="0"/>
                    <a:pt x="0" y="1823"/>
                    <a:pt x="0" y="4425"/>
                  </a:cubicBezTo>
                  <a:lnTo>
                    <a:pt x="0" y="17174"/>
                  </a:lnTo>
                </a:path>
              </a:pathLst>
            </a:custGeom>
            <a:solidFill>
              <a:schemeClr val="accent2"/>
            </a:solidFill>
            <a:ln>
              <a:noFill/>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3" name="AutoShape 60"/>
            <p:cNvSpPr>
              <a:spLocks/>
            </p:cNvSpPr>
            <p:nvPr/>
          </p:nvSpPr>
          <p:spPr bwMode="auto">
            <a:xfrm>
              <a:off x="2046288" y="3740150"/>
              <a:ext cx="309562" cy="377825"/>
            </a:xfrm>
            <a:custGeom>
              <a:avLst/>
              <a:gdLst>
                <a:gd name="T0" fmla="+- 0 10614 167"/>
                <a:gd name="T1" fmla="*/ T0 w 20895"/>
                <a:gd name="T2" fmla="+- 0 10851 384"/>
                <a:gd name="T3" fmla="*/ 10851 h 20935"/>
                <a:gd name="T4" fmla="+- 0 10614 167"/>
                <a:gd name="T5" fmla="*/ T4 w 20895"/>
                <a:gd name="T6" fmla="+- 0 10851 384"/>
                <a:gd name="T7" fmla="*/ 10851 h 20935"/>
                <a:gd name="T8" fmla="+- 0 10614 167"/>
                <a:gd name="T9" fmla="*/ T8 w 20895"/>
                <a:gd name="T10" fmla="+- 0 10851 384"/>
                <a:gd name="T11" fmla="*/ 10851 h 20935"/>
                <a:gd name="T12" fmla="+- 0 10614 167"/>
                <a:gd name="T13" fmla="*/ T12 w 20895"/>
                <a:gd name="T14" fmla="+- 0 10851 384"/>
                <a:gd name="T15" fmla="*/ 10851 h 20935"/>
              </a:gdLst>
              <a:ahLst/>
              <a:cxnLst>
                <a:cxn ang="0">
                  <a:pos x="T1" y="T3"/>
                </a:cxn>
                <a:cxn ang="0">
                  <a:pos x="T5" y="T7"/>
                </a:cxn>
                <a:cxn ang="0">
                  <a:pos x="T9" y="T11"/>
                </a:cxn>
                <a:cxn ang="0">
                  <a:pos x="T13" y="T15"/>
                </a:cxn>
              </a:cxnLst>
              <a:rect l="0" t="0" r="r" b="b"/>
              <a:pathLst>
                <a:path w="20895" h="20935">
                  <a:moveTo>
                    <a:pt x="19487" y="4726"/>
                  </a:moveTo>
                  <a:cubicBezTo>
                    <a:pt x="19487" y="4726"/>
                    <a:pt x="18538" y="5105"/>
                    <a:pt x="17589" y="5105"/>
                  </a:cubicBezTo>
                  <a:cubicBezTo>
                    <a:pt x="17589" y="5105"/>
                    <a:pt x="17103" y="5105"/>
                    <a:pt x="16616" y="4726"/>
                  </a:cubicBezTo>
                  <a:cubicBezTo>
                    <a:pt x="14719" y="4726"/>
                    <a:pt x="11849" y="4327"/>
                    <a:pt x="8954" y="6682"/>
                  </a:cubicBezTo>
                  <a:cubicBezTo>
                    <a:pt x="8954" y="6682"/>
                    <a:pt x="8468" y="6682"/>
                    <a:pt x="8468" y="7082"/>
                  </a:cubicBezTo>
                  <a:cubicBezTo>
                    <a:pt x="8005" y="7481"/>
                    <a:pt x="7519" y="7840"/>
                    <a:pt x="7033" y="8240"/>
                  </a:cubicBezTo>
                  <a:cubicBezTo>
                    <a:pt x="7033" y="8639"/>
                    <a:pt x="6546" y="9038"/>
                    <a:pt x="6546" y="9038"/>
                  </a:cubicBezTo>
                  <a:cubicBezTo>
                    <a:pt x="5597" y="10615"/>
                    <a:pt x="5597" y="13749"/>
                    <a:pt x="6084" y="15326"/>
                  </a:cubicBezTo>
                  <a:cubicBezTo>
                    <a:pt x="6546" y="17303"/>
                    <a:pt x="6084" y="19259"/>
                    <a:pt x="6084" y="19259"/>
                  </a:cubicBezTo>
                  <a:cubicBezTo>
                    <a:pt x="5597" y="20437"/>
                    <a:pt x="4649" y="20836"/>
                    <a:pt x="4649" y="20836"/>
                  </a:cubicBezTo>
                  <a:cubicBezTo>
                    <a:pt x="3189" y="21215"/>
                    <a:pt x="2241" y="20437"/>
                    <a:pt x="1754" y="19658"/>
                  </a:cubicBezTo>
                  <a:cubicBezTo>
                    <a:pt x="805" y="18860"/>
                    <a:pt x="805" y="18081"/>
                    <a:pt x="805" y="18081"/>
                  </a:cubicBezTo>
                  <a:cubicBezTo>
                    <a:pt x="-167" y="15726"/>
                    <a:pt x="-167" y="11773"/>
                    <a:pt x="319" y="10196"/>
                  </a:cubicBezTo>
                  <a:lnTo>
                    <a:pt x="319" y="9817"/>
                  </a:lnTo>
                  <a:cubicBezTo>
                    <a:pt x="319" y="9817"/>
                    <a:pt x="319" y="9038"/>
                    <a:pt x="805" y="7840"/>
                  </a:cubicBezTo>
                  <a:cubicBezTo>
                    <a:pt x="1754" y="5505"/>
                    <a:pt x="4162" y="1971"/>
                    <a:pt x="10389" y="394"/>
                  </a:cubicBezTo>
                  <a:cubicBezTo>
                    <a:pt x="10389" y="394"/>
                    <a:pt x="10389" y="394"/>
                    <a:pt x="10876" y="394"/>
                  </a:cubicBezTo>
                  <a:cubicBezTo>
                    <a:pt x="12797" y="-5"/>
                    <a:pt x="15668" y="-384"/>
                    <a:pt x="18076" y="773"/>
                  </a:cubicBezTo>
                  <a:cubicBezTo>
                    <a:pt x="18076" y="773"/>
                    <a:pt x="18538" y="773"/>
                    <a:pt x="19024" y="773"/>
                  </a:cubicBezTo>
                  <a:cubicBezTo>
                    <a:pt x="19487" y="1173"/>
                    <a:pt x="20460" y="1971"/>
                    <a:pt x="20460" y="1971"/>
                  </a:cubicBezTo>
                  <a:cubicBezTo>
                    <a:pt x="20946" y="2750"/>
                    <a:pt x="21432" y="3528"/>
                    <a:pt x="19487" y="4726"/>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4" name="AutoShape 62"/>
            <p:cNvSpPr>
              <a:spLocks/>
            </p:cNvSpPr>
            <p:nvPr/>
          </p:nvSpPr>
          <p:spPr bwMode="auto">
            <a:xfrm>
              <a:off x="2298700" y="4173538"/>
              <a:ext cx="219075"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93"/>
                  </a:moveTo>
                  <a:cubicBezTo>
                    <a:pt x="8399" y="0"/>
                    <a:pt x="8399" y="0"/>
                    <a:pt x="8399" y="0"/>
                  </a:cubicBezTo>
                  <a:cubicBezTo>
                    <a:pt x="9070" y="0"/>
                    <a:pt x="10447" y="619"/>
                    <a:pt x="11188" y="937"/>
                  </a:cubicBezTo>
                  <a:lnTo>
                    <a:pt x="11858" y="1238"/>
                  </a:lnTo>
                  <a:cubicBezTo>
                    <a:pt x="11858" y="1556"/>
                    <a:pt x="11858" y="1556"/>
                    <a:pt x="11858" y="1556"/>
                  </a:cubicBezTo>
                  <a:cubicBezTo>
                    <a:pt x="13235" y="1874"/>
                    <a:pt x="13941" y="2191"/>
                    <a:pt x="13941" y="2191"/>
                  </a:cubicBezTo>
                  <a:cubicBezTo>
                    <a:pt x="13941" y="2811"/>
                    <a:pt x="14647" y="3128"/>
                    <a:pt x="15352" y="3748"/>
                  </a:cubicBezTo>
                  <a:cubicBezTo>
                    <a:pt x="18105" y="6257"/>
                    <a:pt x="20894" y="10641"/>
                    <a:pt x="21600" y="18471"/>
                  </a:cubicBezTo>
                  <a:cubicBezTo>
                    <a:pt x="21600" y="19090"/>
                    <a:pt x="20894" y="20027"/>
                    <a:pt x="20894" y="20662"/>
                  </a:cubicBezTo>
                  <a:cubicBezTo>
                    <a:pt x="20223" y="20980"/>
                    <a:pt x="20223" y="20980"/>
                    <a:pt x="19517" y="21282"/>
                  </a:cubicBezTo>
                  <a:cubicBezTo>
                    <a:pt x="19517" y="21282"/>
                    <a:pt x="19517" y="21282"/>
                    <a:pt x="18811" y="21282"/>
                  </a:cubicBezTo>
                  <a:cubicBezTo>
                    <a:pt x="18811" y="21282"/>
                    <a:pt x="16729" y="21600"/>
                    <a:pt x="14647" y="21600"/>
                  </a:cubicBezTo>
                  <a:cubicBezTo>
                    <a:pt x="13941" y="21600"/>
                    <a:pt x="13235" y="21600"/>
                    <a:pt x="12564" y="21282"/>
                  </a:cubicBezTo>
                  <a:cubicBezTo>
                    <a:pt x="11858" y="21282"/>
                    <a:pt x="11188" y="20980"/>
                    <a:pt x="11188" y="20980"/>
                  </a:cubicBezTo>
                  <a:cubicBezTo>
                    <a:pt x="10447" y="20662"/>
                    <a:pt x="10447" y="20662"/>
                    <a:pt x="10447" y="20345"/>
                  </a:cubicBezTo>
                  <a:cubicBezTo>
                    <a:pt x="9776" y="20027"/>
                    <a:pt x="9776" y="19408"/>
                    <a:pt x="9776" y="18772"/>
                  </a:cubicBezTo>
                  <a:cubicBezTo>
                    <a:pt x="9776" y="18471"/>
                    <a:pt x="9776" y="18471"/>
                    <a:pt x="9776" y="18153"/>
                  </a:cubicBezTo>
                  <a:cubicBezTo>
                    <a:pt x="9776" y="17835"/>
                    <a:pt x="9776" y="17835"/>
                    <a:pt x="9776" y="17835"/>
                  </a:cubicBezTo>
                  <a:cubicBezTo>
                    <a:pt x="9776" y="15961"/>
                    <a:pt x="9776" y="11260"/>
                    <a:pt x="7658" y="8449"/>
                  </a:cubicBezTo>
                  <a:cubicBezTo>
                    <a:pt x="6282" y="6877"/>
                    <a:pt x="4199" y="4685"/>
                    <a:pt x="741" y="3128"/>
                  </a:cubicBezTo>
                  <a:cubicBezTo>
                    <a:pt x="741" y="2811"/>
                    <a:pt x="0" y="2811"/>
                    <a:pt x="0" y="2493"/>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5" name="AutoShape 64"/>
            <p:cNvSpPr>
              <a:spLocks/>
            </p:cNvSpPr>
            <p:nvPr/>
          </p:nvSpPr>
          <p:spPr bwMode="auto">
            <a:xfrm>
              <a:off x="2079625" y="4165600"/>
              <a:ext cx="219075" cy="495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770"/>
                  </a:moveTo>
                  <a:cubicBezTo>
                    <a:pt x="13235" y="0"/>
                    <a:pt x="13235" y="0"/>
                    <a:pt x="13235" y="0"/>
                  </a:cubicBezTo>
                  <a:cubicBezTo>
                    <a:pt x="12564" y="313"/>
                    <a:pt x="11152" y="923"/>
                    <a:pt x="10447" y="1236"/>
                  </a:cubicBezTo>
                  <a:cubicBezTo>
                    <a:pt x="9776" y="1236"/>
                    <a:pt x="9776" y="1533"/>
                    <a:pt x="9776" y="1533"/>
                  </a:cubicBezTo>
                  <a:cubicBezTo>
                    <a:pt x="9070" y="1533"/>
                    <a:pt x="9070" y="1533"/>
                    <a:pt x="9070" y="1533"/>
                  </a:cubicBezTo>
                  <a:cubicBezTo>
                    <a:pt x="8364" y="2160"/>
                    <a:pt x="7658" y="2473"/>
                    <a:pt x="7658" y="2473"/>
                  </a:cubicBezTo>
                  <a:cubicBezTo>
                    <a:pt x="6988" y="2770"/>
                    <a:pt x="6282" y="3396"/>
                    <a:pt x="6282" y="3709"/>
                  </a:cubicBezTo>
                  <a:cubicBezTo>
                    <a:pt x="2788" y="6480"/>
                    <a:pt x="705" y="10800"/>
                    <a:pt x="0" y="18516"/>
                  </a:cubicBezTo>
                  <a:cubicBezTo>
                    <a:pt x="0" y="19126"/>
                    <a:pt x="0" y="20050"/>
                    <a:pt x="705" y="20676"/>
                  </a:cubicBezTo>
                  <a:cubicBezTo>
                    <a:pt x="1411" y="20676"/>
                    <a:pt x="1411" y="20989"/>
                    <a:pt x="2117" y="20989"/>
                  </a:cubicBezTo>
                  <a:cubicBezTo>
                    <a:pt x="2117" y="20989"/>
                    <a:pt x="2117" y="21286"/>
                    <a:pt x="2788" y="21286"/>
                  </a:cubicBezTo>
                  <a:cubicBezTo>
                    <a:pt x="2788" y="21286"/>
                    <a:pt x="4199" y="21599"/>
                    <a:pt x="6988" y="21599"/>
                  </a:cubicBezTo>
                  <a:cubicBezTo>
                    <a:pt x="7658" y="21599"/>
                    <a:pt x="8364" y="21286"/>
                    <a:pt x="9070" y="21286"/>
                  </a:cubicBezTo>
                  <a:cubicBezTo>
                    <a:pt x="9776" y="20989"/>
                    <a:pt x="9776" y="20989"/>
                    <a:pt x="10447" y="20989"/>
                  </a:cubicBezTo>
                  <a:cubicBezTo>
                    <a:pt x="10447" y="20676"/>
                    <a:pt x="11152" y="20363"/>
                    <a:pt x="11152" y="20363"/>
                  </a:cubicBezTo>
                  <a:cubicBezTo>
                    <a:pt x="11152" y="19753"/>
                    <a:pt x="11823" y="19439"/>
                    <a:pt x="11823" y="18516"/>
                  </a:cubicBezTo>
                  <a:lnTo>
                    <a:pt x="11823" y="18203"/>
                  </a:lnTo>
                  <a:cubicBezTo>
                    <a:pt x="11823" y="17890"/>
                    <a:pt x="11823" y="17593"/>
                    <a:pt x="11823" y="17593"/>
                  </a:cubicBezTo>
                  <a:cubicBezTo>
                    <a:pt x="11823" y="16043"/>
                    <a:pt x="11823" y="11113"/>
                    <a:pt x="13941" y="8640"/>
                  </a:cubicBezTo>
                  <a:cubicBezTo>
                    <a:pt x="15352" y="7090"/>
                    <a:pt x="17400" y="4930"/>
                    <a:pt x="20894" y="3083"/>
                  </a:cubicBezTo>
                  <a:cubicBezTo>
                    <a:pt x="20894" y="3083"/>
                    <a:pt x="21600" y="3083"/>
                    <a:pt x="21600" y="2770"/>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6" name="AutoShape 66"/>
            <p:cNvSpPr>
              <a:spLocks/>
            </p:cNvSpPr>
            <p:nvPr/>
          </p:nvSpPr>
          <p:spPr bwMode="auto">
            <a:xfrm>
              <a:off x="2162394" y="3464202"/>
              <a:ext cx="249751" cy="2497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1053"/>
                  </a:moveTo>
                  <a:cubicBezTo>
                    <a:pt x="21599" y="16847"/>
                    <a:pt x="16847" y="21599"/>
                    <a:pt x="11053" y="21599"/>
                  </a:cubicBezTo>
                  <a:cubicBezTo>
                    <a:pt x="5259" y="21599"/>
                    <a:pt x="0" y="16847"/>
                    <a:pt x="0" y="11053"/>
                  </a:cubicBezTo>
                  <a:cubicBezTo>
                    <a:pt x="0" y="5259"/>
                    <a:pt x="5259" y="0"/>
                    <a:pt x="11053" y="0"/>
                  </a:cubicBezTo>
                  <a:cubicBezTo>
                    <a:pt x="16847" y="0"/>
                    <a:pt x="21599" y="5259"/>
                    <a:pt x="21599" y="11053"/>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7" name="AutoShape 60"/>
            <p:cNvSpPr>
              <a:spLocks/>
            </p:cNvSpPr>
            <p:nvPr/>
          </p:nvSpPr>
          <p:spPr bwMode="auto">
            <a:xfrm flipH="1">
              <a:off x="2245368" y="3740150"/>
              <a:ext cx="309562" cy="377825"/>
            </a:xfrm>
            <a:custGeom>
              <a:avLst/>
              <a:gdLst>
                <a:gd name="T0" fmla="+- 0 10614 167"/>
                <a:gd name="T1" fmla="*/ T0 w 20895"/>
                <a:gd name="T2" fmla="+- 0 10851 384"/>
                <a:gd name="T3" fmla="*/ 10851 h 20935"/>
                <a:gd name="T4" fmla="+- 0 10614 167"/>
                <a:gd name="T5" fmla="*/ T4 w 20895"/>
                <a:gd name="T6" fmla="+- 0 10851 384"/>
                <a:gd name="T7" fmla="*/ 10851 h 20935"/>
                <a:gd name="T8" fmla="+- 0 10614 167"/>
                <a:gd name="T9" fmla="*/ T8 w 20895"/>
                <a:gd name="T10" fmla="+- 0 10851 384"/>
                <a:gd name="T11" fmla="*/ 10851 h 20935"/>
                <a:gd name="T12" fmla="+- 0 10614 167"/>
                <a:gd name="T13" fmla="*/ T12 w 20895"/>
                <a:gd name="T14" fmla="+- 0 10851 384"/>
                <a:gd name="T15" fmla="*/ 10851 h 20935"/>
              </a:gdLst>
              <a:ahLst/>
              <a:cxnLst>
                <a:cxn ang="0">
                  <a:pos x="T1" y="T3"/>
                </a:cxn>
                <a:cxn ang="0">
                  <a:pos x="T5" y="T7"/>
                </a:cxn>
                <a:cxn ang="0">
                  <a:pos x="T9" y="T11"/>
                </a:cxn>
                <a:cxn ang="0">
                  <a:pos x="T13" y="T15"/>
                </a:cxn>
              </a:cxnLst>
              <a:rect l="0" t="0" r="r" b="b"/>
              <a:pathLst>
                <a:path w="20895" h="20935">
                  <a:moveTo>
                    <a:pt x="19487" y="4726"/>
                  </a:moveTo>
                  <a:cubicBezTo>
                    <a:pt x="19487" y="4726"/>
                    <a:pt x="18538" y="5105"/>
                    <a:pt x="17589" y="5105"/>
                  </a:cubicBezTo>
                  <a:cubicBezTo>
                    <a:pt x="17589" y="5105"/>
                    <a:pt x="17103" y="5105"/>
                    <a:pt x="16616" y="4726"/>
                  </a:cubicBezTo>
                  <a:cubicBezTo>
                    <a:pt x="14719" y="4726"/>
                    <a:pt x="11849" y="4327"/>
                    <a:pt x="8954" y="6682"/>
                  </a:cubicBezTo>
                  <a:cubicBezTo>
                    <a:pt x="8954" y="6682"/>
                    <a:pt x="8468" y="6682"/>
                    <a:pt x="8468" y="7082"/>
                  </a:cubicBezTo>
                  <a:cubicBezTo>
                    <a:pt x="8005" y="7481"/>
                    <a:pt x="7519" y="7840"/>
                    <a:pt x="7033" y="8240"/>
                  </a:cubicBezTo>
                  <a:cubicBezTo>
                    <a:pt x="7033" y="8639"/>
                    <a:pt x="6546" y="9038"/>
                    <a:pt x="6546" y="9038"/>
                  </a:cubicBezTo>
                  <a:cubicBezTo>
                    <a:pt x="5597" y="10615"/>
                    <a:pt x="5597" y="13749"/>
                    <a:pt x="6084" y="15326"/>
                  </a:cubicBezTo>
                  <a:cubicBezTo>
                    <a:pt x="6546" y="17303"/>
                    <a:pt x="6084" y="19259"/>
                    <a:pt x="6084" y="19259"/>
                  </a:cubicBezTo>
                  <a:cubicBezTo>
                    <a:pt x="5597" y="20437"/>
                    <a:pt x="4649" y="20836"/>
                    <a:pt x="4649" y="20836"/>
                  </a:cubicBezTo>
                  <a:cubicBezTo>
                    <a:pt x="3189" y="21215"/>
                    <a:pt x="2241" y="20437"/>
                    <a:pt x="1754" y="19658"/>
                  </a:cubicBezTo>
                  <a:cubicBezTo>
                    <a:pt x="805" y="18860"/>
                    <a:pt x="805" y="18081"/>
                    <a:pt x="805" y="18081"/>
                  </a:cubicBezTo>
                  <a:cubicBezTo>
                    <a:pt x="-167" y="15726"/>
                    <a:pt x="-167" y="11773"/>
                    <a:pt x="319" y="10196"/>
                  </a:cubicBezTo>
                  <a:lnTo>
                    <a:pt x="319" y="9817"/>
                  </a:lnTo>
                  <a:cubicBezTo>
                    <a:pt x="319" y="9817"/>
                    <a:pt x="319" y="9038"/>
                    <a:pt x="805" y="7840"/>
                  </a:cubicBezTo>
                  <a:cubicBezTo>
                    <a:pt x="1754" y="5505"/>
                    <a:pt x="4162" y="1971"/>
                    <a:pt x="10389" y="394"/>
                  </a:cubicBezTo>
                  <a:cubicBezTo>
                    <a:pt x="10389" y="394"/>
                    <a:pt x="10389" y="394"/>
                    <a:pt x="10876" y="394"/>
                  </a:cubicBezTo>
                  <a:cubicBezTo>
                    <a:pt x="12797" y="-5"/>
                    <a:pt x="15668" y="-384"/>
                    <a:pt x="18076" y="773"/>
                  </a:cubicBezTo>
                  <a:cubicBezTo>
                    <a:pt x="18076" y="773"/>
                    <a:pt x="18538" y="773"/>
                    <a:pt x="19024" y="773"/>
                  </a:cubicBezTo>
                  <a:cubicBezTo>
                    <a:pt x="19487" y="1173"/>
                    <a:pt x="20460" y="1971"/>
                    <a:pt x="20460" y="1971"/>
                  </a:cubicBezTo>
                  <a:cubicBezTo>
                    <a:pt x="20946" y="2750"/>
                    <a:pt x="21432" y="3528"/>
                    <a:pt x="19487" y="4726"/>
                  </a:cubicBezTo>
                </a:path>
              </a:pathLst>
            </a:custGeom>
            <a:solidFill>
              <a:schemeClr val="accent2"/>
            </a:solidFill>
            <a:ln w="12700" cap="flat" cmpd="sng">
              <a:no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8" name="AutoShape 68"/>
            <p:cNvSpPr>
              <a:spLocks/>
            </p:cNvSpPr>
            <p:nvPr/>
          </p:nvSpPr>
          <p:spPr bwMode="auto">
            <a:xfrm>
              <a:off x="2102408" y="3869339"/>
              <a:ext cx="388937" cy="254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0"/>
                  </a:lnTo>
                  <a:lnTo>
                    <a:pt x="21600" y="21600"/>
                  </a:lnTo>
                </a:path>
              </a:pathLst>
            </a:custGeom>
            <a:solidFill>
              <a:srgbClr val="AAAAAA"/>
            </a:solidFill>
            <a:ln w="3175" cap="flat" cmpd="sng">
              <a:solidFill>
                <a:schemeClr val="tx2"/>
              </a:solidFill>
              <a:prstDash val="solid"/>
              <a:miter lim="0"/>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59" name="AutoShape 57"/>
            <p:cNvSpPr>
              <a:spLocks/>
            </p:cNvSpPr>
            <p:nvPr/>
          </p:nvSpPr>
          <p:spPr bwMode="auto">
            <a:xfrm>
              <a:off x="2924175" y="3327400"/>
              <a:ext cx="604838" cy="133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92" y="4831"/>
                  </a:moveTo>
                  <a:cubicBezTo>
                    <a:pt x="14992" y="8159"/>
                    <a:pt x="14992" y="8159"/>
                    <a:pt x="14992" y="8159"/>
                  </a:cubicBezTo>
                  <a:cubicBezTo>
                    <a:pt x="14490" y="8159"/>
                    <a:pt x="14490" y="8276"/>
                    <a:pt x="14490" y="8509"/>
                  </a:cubicBezTo>
                  <a:cubicBezTo>
                    <a:pt x="14490" y="8620"/>
                    <a:pt x="14734" y="8853"/>
                    <a:pt x="15237" y="8853"/>
                  </a:cubicBezTo>
                  <a:cubicBezTo>
                    <a:pt x="15752" y="8853"/>
                    <a:pt x="16010" y="8620"/>
                    <a:pt x="16010" y="8509"/>
                  </a:cubicBezTo>
                  <a:cubicBezTo>
                    <a:pt x="16010" y="8276"/>
                    <a:pt x="15752" y="8159"/>
                    <a:pt x="15494" y="8159"/>
                  </a:cubicBezTo>
                  <a:cubicBezTo>
                    <a:pt x="15494" y="4831"/>
                    <a:pt x="15494" y="4831"/>
                    <a:pt x="15494" y="4831"/>
                  </a:cubicBezTo>
                  <a:cubicBezTo>
                    <a:pt x="21600" y="4831"/>
                    <a:pt x="21600" y="4831"/>
                    <a:pt x="21600" y="4831"/>
                  </a:cubicBezTo>
                  <a:cubicBezTo>
                    <a:pt x="21600" y="0"/>
                    <a:pt x="21600" y="0"/>
                    <a:pt x="21600" y="0"/>
                  </a:cubicBezTo>
                  <a:cubicBezTo>
                    <a:pt x="0" y="0"/>
                    <a:pt x="0" y="0"/>
                    <a:pt x="0" y="0"/>
                  </a:cubicBezTo>
                  <a:cubicBezTo>
                    <a:pt x="0" y="4831"/>
                    <a:pt x="0" y="4831"/>
                    <a:pt x="0" y="4831"/>
                  </a:cubicBezTo>
                  <a:cubicBezTo>
                    <a:pt x="14992" y="4831"/>
                    <a:pt x="14992" y="4831"/>
                    <a:pt x="14992" y="4831"/>
                  </a:cubicBezTo>
                  <a:close/>
                  <a:moveTo>
                    <a:pt x="9904" y="5175"/>
                  </a:moveTo>
                  <a:cubicBezTo>
                    <a:pt x="11682" y="5175"/>
                    <a:pt x="11682" y="5175"/>
                    <a:pt x="11682" y="5175"/>
                  </a:cubicBezTo>
                  <a:cubicBezTo>
                    <a:pt x="11682" y="20795"/>
                    <a:pt x="11682" y="20795"/>
                    <a:pt x="11682" y="20795"/>
                  </a:cubicBezTo>
                  <a:cubicBezTo>
                    <a:pt x="16010" y="21022"/>
                    <a:pt x="16010" y="21022"/>
                    <a:pt x="16010" y="21022"/>
                  </a:cubicBezTo>
                  <a:cubicBezTo>
                    <a:pt x="16010" y="21599"/>
                    <a:pt x="16010" y="21599"/>
                    <a:pt x="16010" y="21599"/>
                  </a:cubicBezTo>
                  <a:cubicBezTo>
                    <a:pt x="5847" y="21599"/>
                    <a:pt x="5847" y="21599"/>
                    <a:pt x="5847" y="21599"/>
                  </a:cubicBezTo>
                  <a:cubicBezTo>
                    <a:pt x="5847" y="21022"/>
                    <a:pt x="5847" y="21022"/>
                    <a:pt x="5847" y="21022"/>
                  </a:cubicBezTo>
                  <a:cubicBezTo>
                    <a:pt x="9904" y="20795"/>
                    <a:pt x="9904" y="20795"/>
                    <a:pt x="9904" y="20795"/>
                  </a:cubicBezTo>
                  <a:lnTo>
                    <a:pt x="9904" y="5175"/>
                  </a:lnTo>
                  <a:close/>
                </a:path>
              </a:pathLst>
            </a:custGeom>
            <a:solidFill>
              <a:schemeClr val="tx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sp>
        <p:nvSpPr>
          <p:cNvPr id="149" name="TextBox 148"/>
          <p:cNvSpPr txBox="1"/>
          <p:nvPr/>
        </p:nvSpPr>
        <p:spPr>
          <a:xfrm>
            <a:off x="5867583" y="2198537"/>
            <a:ext cx="577401"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Today</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12%</a:t>
            </a:r>
          </a:p>
        </p:txBody>
      </p:sp>
      <p:sp>
        <p:nvSpPr>
          <p:cNvPr id="150" name="TextBox 149"/>
          <p:cNvSpPr txBox="1"/>
          <p:nvPr/>
        </p:nvSpPr>
        <p:spPr>
          <a:xfrm>
            <a:off x="7513182" y="2203370"/>
            <a:ext cx="591829"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Future</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14%</a:t>
            </a:r>
          </a:p>
        </p:txBody>
      </p:sp>
      <p:grpSp>
        <p:nvGrpSpPr>
          <p:cNvPr id="142" name="Group 141"/>
          <p:cNvGrpSpPr>
            <a:grpSpLocks/>
          </p:cNvGrpSpPr>
          <p:nvPr/>
        </p:nvGrpSpPr>
        <p:grpSpPr>
          <a:xfrm>
            <a:off x="9127536" y="2116874"/>
            <a:ext cx="365760" cy="457200"/>
            <a:chOff x="1817234" y="3331710"/>
            <a:chExt cx="1009650" cy="1303337"/>
          </a:xfrm>
          <a:solidFill>
            <a:schemeClr val="tx1"/>
          </a:solidFill>
        </p:grpSpPr>
        <p:sp>
          <p:nvSpPr>
            <p:cNvPr id="145" name="AutoShape 96"/>
            <p:cNvSpPr>
              <a:spLocks/>
            </p:cNvSpPr>
            <p:nvPr/>
          </p:nvSpPr>
          <p:spPr bwMode="auto">
            <a:xfrm>
              <a:off x="2561771" y="3331710"/>
              <a:ext cx="254000" cy="255587"/>
            </a:xfrm>
            <a:custGeom>
              <a:avLst/>
              <a:gdLst>
                <a:gd name="T0" fmla="+- 0 10800 886"/>
                <a:gd name="T1" fmla="*/ T0 w 19828"/>
                <a:gd name="T2" fmla="+- 0 10987 1238"/>
                <a:gd name="T3" fmla="*/ 10987 h 19498"/>
                <a:gd name="T4" fmla="+- 0 10800 886"/>
                <a:gd name="T5" fmla="*/ T4 w 19828"/>
                <a:gd name="T6" fmla="+- 0 10987 1238"/>
                <a:gd name="T7" fmla="*/ 10987 h 19498"/>
                <a:gd name="T8" fmla="+- 0 10800 886"/>
                <a:gd name="T9" fmla="*/ T8 w 19828"/>
                <a:gd name="T10" fmla="+- 0 10987 1238"/>
                <a:gd name="T11" fmla="*/ 10987 h 19498"/>
                <a:gd name="T12" fmla="+- 0 10800 886"/>
                <a:gd name="T13" fmla="*/ T12 w 19828"/>
                <a:gd name="T14" fmla="+- 0 10987 1238"/>
                <a:gd name="T15" fmla="*/ 10987 h 19498"/>
              </a:gdLst>
              <a:ahLst/>
              <a:cxnLst>
                <a:cxn ang="0">
                  <a:pos x="T1" y="T3"/>
                </a:cxn>
                <a:cxn ang="0">
                  <a:pos x="T5" y="T7"/>
                </a:cxn>
                <a:cxn ang="0">
                  <a:pos x="T9" y="T11"/>
                </a:cxn>
                <a:cxn ang="0">
                  <a:pos x="T13" y="T15"/>
                </a:cxn>
              </a:cxnLst>
              <a:rect l="0" t="0" r="r" b="b"/>
              <a:pathLst>
                <a:path w="19828" h="19498">
                  <a:moveTo>
                    <a:pt x="7428" y="19292"/>
                  </a:moveTo>
                  <a:cubicBezTo>
                    <a:pt x="12961" y="20361"/>
                    <a:pt x="18495" y="17154"/>
                    <a:pt x="19618" y="11727"/>
                  </a:cubicBezTo>
                  <a:cubicBezTo>
                    <a:pt x="20713" y="6875"/>
                    <a:pt x="17399" y="1475"/>
                    <a:pt x="12399" y="379"/>
                  </a:cubicBezTo>
                  <a:cubicBezTo>
                    <a:pt x="6866" y="-1238"/>
                    <a:pt x="1304" y="2544"/>
                    <a:pt x="209" y="7396"/>
                  </a:cubicBezTo>
                  <a:cubicBezTo>
                    <a:pt x="-886" y="12823"/>
                    <a:pt x="2428" y="18223"/>
                    <a:pt x="7428" y="19292"/>
                  </a:cubicBez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46" name="AutoShape 97"/>
            <p:cNvSpPr>
              <a:spLocks/>
            </p:cNvSpPr>
            <p:nvPr/>
          </p:nvSpPr>
          <p:spPr bwMode="auto">
            <a:xfrm>
              <a:off x="1817234" y="3588885"/>
              <a:ext cx="995362" cy="1046162"/>
            </a:xfrm>
            <a:custGeom>
              <a:avLst/>
              <a:gdLst>
                <a:gd name="T0" fmla="+- 0 10857 115"/>
                <a:gd name="T1" fmla="*/ T0 w 21485"/>
                <a:gd name="T2" fmla="+- 0 10846 92"/>
                <a:gd name="T3" fmla="*/ 10846 h 21508"/>
                <a:gd name="T4" fmla="+- 0 10857 115"/>
                <a:gd name="T5" fmla="*/ T4 w 21485"/>
                <a:gd name="T6" fmla="+- 0 10846 92"/>
                <a:gd name="T7" fmla="*/ 10846 h 21508"/>
                <a:gd name="T8" fmla="+- 0 10857 115"/>
                <a:gd name="T9" fmla="*/ T8 w 21485"/>
                <a:gd name="T10" fmla="+- 0 10846 92"/>
                <a:gd name="T11" fmla="*/ 10846 h 21508"/>
                <a:gd name="T12" fmla="+- 0 10857 115"/>
                <a:gd name="T13" fmla="*/ T12 w 21485"/>
                <a:gd name="T14" fmla="+- 0 10846 92"/>
                <a:gd name="T15" fmla="*/ 10846 h 21508"/>
              </a:gdLst>
              <a:ahLst/>
              <a:cxnLst>
                <a:cxn ang="0">
                  <a:pos x="T1" y="T3"/>
                </a:cxn>
                <a:cxn ang="0">
                  <a:pos x="T5" y="T7"/>
                </a:cxn>
                <a:cxn ang="0">
                  <a:pos x="T9" y="T11"/>
                </a:cxn>
                <a:cxn ang="0">
                  <a:pos x="T13" y="T15"/>
                </a:cxn>
              </a:cxnLst>
              <a:rect l="0" t="0" r="r" b="b"/>
              <a:pathLst>
                <a:path w="21485" h="21508">
                  <a:moveTo>
                    <a:pt x="17648" y="7490"/>
                  </a:moveTo>
                  <a:cubicBezTo>
                    <a:pt x="16731" y="6920"/>
                    <a:pt x="16273" y="6187"/>
                    <a:pt x="15970" y="5602"/>
                  </a:cubicBezTo>
                  <a:cubicBezTo>
                    <a:pt x="15504" y="4728"/>
                    <a:pt x="15201" y="3558"/>
                    <a:pt x="15201" y="2388"/>
                  </a:cubicBezTo>
                  <a:cubicBezTo>
                    <a:pt x="15201" y="2099"/>
                    <a:pt x="15201" y="1951"/>
                    <a:pt x="15201" y="1951"/>
                  </a:cubicBezTo>
                  <a:cubicBezTo>
                    <a:pt x="15201" y="1366"/>
                    <a:pt x="15815" y="937"/>
                    <a:pt x="16420" y="937"/>
                  </a:cubicBezTo>
                  <a:cubicBezTo>
                    <a:pt x="16420" y="937"/>
                    <a:pt x="16420" y="937"/>
                    <a:pt x="16584" y="937"/>
                  </a:cubicBezTo>
                  <a:cubicBezTo>
                    <a:pt x="17197" y="937"/>
                    <a:pt x="17648" y="1514"/>
                    <a:pt x="17648" y="2247"/>
                  </a:cubicBezTo>
                  <a:lnTo>
                    <a:pt x="17648" y="2388"/>
                  </a:lnTo>
                  <a:cubicBezTo>
                    <a:pt x="17648" y="2684"/>
                    <a:pt x="17648" y="3558"/>
                    <a:pt x="18114" y="4439"/>
                  </a:cubicBezTo>
                  <a:cubicBezTo>
                    <a:pt x="18261" y="3854"/>
                    <a:pt x="18261" y="3410"/>
                    <a:pt x="18417" y="2832"/>
                  </a:cubicBezTo>
                  <a:cubicBezTo>
                    <a:pt x="18719" y="1662"/>
                    <a:pt x="18261" y="352"/>
                    <a:pt x="17345" y="56"/>
                  </a:cubicBezTo>
                  <a:cubicBezTo>
                    <a:pt x="16731" y="-92"/>
                    <a:pt x="15970" y="56"/>
                    <a:pt x="15201" y="492"/>
                  </a:cubicBezTo>
                  <a:cubicBezTo>
                    <a:pt x="14743" y="781"/>
                    <a:pt x="14129" y="1077"/>
                    <a:pt x="13360" y="1662"/>
                  </a:cubicBezTo>
                  <a:cubicBezTo>
                    <a:pt x="11985" y="2832"/>
                    <a:pt x="10455" y="4869"/>
                    <a:pt x="9842" y="7786"/>
                  </a:cubicBezTo>
                  <a:cubicBezTo>
                    <a:pt x="9842" y="8075"/>
                    <a:pt x="9997" y="8364"/>
                    <a:pt x="10145" y="8519"/>
                  </a:cubicBezTo>
                  <a:cubicBezTo>
                    <a:pt x="8770" y="11578"/>
                    <a:pt x="8770" y="11578"/>
                    <a:pt x="8770" y="11578"/>
                  </a:cubicBezTo>
                  <a:cubicBezTo>
                    <a:pt x="4483" y="9830"/>
                    <a:pt x="4483" y="9830"/>
                    <a:pt x="4483" y="9830"/>
                  </a:cubicBezTo>
                  <a:cubicBezTo>
                    <a:pt x="4017" y="9534"/>
                    <a:pt x="3411" y="9830"/>
                    <a:pt x="3255" y="10267"/>
                  </a:cubicBezTo>
                  <a:cubicBezTo>
                    <a:pt x="40" y="17420"/>
                    <a:pt x="40" y="17420"/>
                    <a:pt x="40" y="17420"/>
                  </a:cubicBezTo>
                  <a:cubicBezTo>
                    <a:pt x="-115" y="17857"/>
                    <a:pt x="195" y="18442"/>
                    <a:pt x="653" y="18590"/>
                  </a:cubicBezTo>
                  <a:cubicBezTo>
                    <a:pt x="5244" y="20486"/>
                    <a:pt x="5244" y="20486"/>
                    <a:pt x="5244" y="20486"/>
                  </a:cubicBezTo>
                  <a:cubicBezTo>
                    <a:pt x="5399" y="21071"/>
                    <a:pt x="5857" y="21507"/>
                    <a:pt x="6626" y="21507"/>
                  </a:cubicBezTo>
                  <a:cubicBezTo>
                    <a:pt x="7395" y="21507"/>
                    <a:pt x="8001" y="20923"/>
                    <a:pt x="8001" y="20049"/>
                  </a:cubicBezTo>
                  <a:cubicBezTo>
                    <a:pt x="8001" y="19753"/>
                    <a:pt x="8001" y="19464"/>
                    <a:pt x="7846" y="19316"/>
                  </a:cubicBezTo>
                  <a:cubicBezTo>
                    <a:pt x="10455" y="13184"/>
                    <a:pt x="10455" y="13184"/>
                    <a:pt x="10455" y="13184"/>
                  </a:cubicBezTo>
                  <a:cubicBezTo>
                    <a:pt x="10611" y="12748"/>
                    <a:pt x="10455" y="12163"/>
                    <a:pt x="9997" y="12014"/>
                  </a:cubicBezTo>
                  <a:cubicBezTo>
                    <a:pt x="9531" y="11726"/>
                    <a:pt x="9531" y="11726"/>
                    <a:pt x="9531" y="11726"/>
                  </a:cubicBezTo>
                  <a:cubicBezTo>
                    <a:pt x="10914" y="8808"/>
                    <a:pt x="10914" y="8808"/>
                    <a:pt x="10914" y="8808"/>
                  </a:cubicBezTo>
                  <a:cubicBezTo>
                    <a:pt x="11372" y="8808"/>
                    <a:pt x="11830" y="8519"/>
                    <a:pt x="11830" y="8075"/>
                  </a:cubicBezTo>
                  <a:cubicBezTo>
                    <a:pt x="12133" y="6476"/>
                    <a:pt x="12747" y="5313"/>
                    <a:pt x="13360" y="4439"/>
                  </a:cubicBezTo>
                  <a:cubicBezTo>
                    <a:pt x="13213" y="5750"/>
                    <a:pt x="13213" y="6920"/>
                    <a:pt x="13360" y="8519"/>
                  </a:cubicBezTo>
                  <a:cubicBezTo>
                    <a:pt x="13516" y="9534"/>
                    <a:pt x="13974" y="9971"/>
                    <a:pt x="14587" y="10267"/>
                  </a:cubicBezTo>
                  <a:cubicBezTo>
                    <a:pt x="14587" y="10704"/>
                    <a:pt x="14743" y="11437"/>
                    <a:pt x="14743" y="12014"/>
                  </a:cubicBezTo>
                  <a:cubicBezTo>
                    <a:pt x="14743" y="13036"/>
                    <a:pt x="14587" y="14206"/>
                    <a:pt x="13974" y="15376"/>
                  </a:cubicBezTo>
                  <a:cubicBezTo>
                    <a:pt x="13516" y="16539"/>
                    <a:pt x="12747" y="17709"/>
                    <a:pt x="11372" y="18731"/>
                  </a:cubicBezTo>
                  <a:cubicBezTo>
                    <a:pt x="10758" y="19316"/>
                    <a:pt x="10611" y="20197"/>
                    <a:pt x="11217" y="20782"/>
                  </a:cubicBezTo>
                  <a:cubicBezTo>
                    <a:pt x="11527" y="21211"/>
                    <a:pt x="11830" y="21359"/>
                    <a:pt x="12296" y="21359"/>
                  </a:cubicBezTo>
                  <a:cubicBezTo>
                    <a:pt x="12747" y="21359"/>
                    <a:pt x="13057" y="21211"/>
                    <a:pt x="13360" y="21071"/>
                  </a:cubicBezTo>
                  <a:cubicBezTo>
                    <a:pt x="15046" y="19612"/>
                    <a:pt x="16273" y="18005"/>
                    <a:pt x="16886" y="16398"/>
                  </a:cubicBezTo>
                  <a:cubicBezTo>
                    <a:pt x="17034" y="15961"/>
                    <a:pt x="17345" y="15376"/>
                    <a:pt x="17345" y="14939"/>
                  </a:cubicBezTo>
                  <a:cubicBezTo>
                    <a:pt x="17803" y="16250"/>
                    <a:pt x="18261" y="18005"/>
                    <a:pt x="18417" y="20049"/>
                  </a:cubicBezTo>
                  <a:cubicBezTo>
                    <a:pt x="18417" y="20782"/>
                    <a:pt x="19185" y="21359"/>
                    <a:pt x="20102" y="21359"/>
                  </a:cubicBezTo>
                  <a:cubicBezTo>
                    <a:pt x="20871" y="21359"/>
                    <a:pt x="21485" y="20626"/>
                    <a:pt x="21485" y="19753"/>
                  </a:cubicBezTo>
                  <a:cubicBezTo>
                    <a:pt x="21018" y="14206"/>
                    <a:pt x="19030" y="10556"/>
                    <a:pt x="17803" y="8808"/>
                  </a:cubicBezTo>
                  <a:cubicBezTo>
                    <a:pt x="17648" y="8364"/>
                    <a:pt x="17648" y="7934"/>
                    <a:pt x="17648" y="7490"/>
                  </a:cubicBezTo>
                  <a:close/>
                  <a:moveTo>
                    <a:pt x="6626" y="20782"/>
                  </a:moveTo>
                  <a:cubicBezTo>
                    <a:pt x="6168" y="20782"/>
                    <a:pt x="5857" y="20486"/>
                    <a:pt x="5857" y="20049"/>
                  </a:cubicBezTo>
                  <a:cubicBezTo>
                    <a:pt x="5857" y="19753"/>
                    <a:pt x="6168" y="19464"/>
                    <a:pt x="6626" y="19464"/>
                  </a:cubicBezTo>
                  <a:cubicBezTo>
                    <a:pt x="7084" y="19464"/>
                    <a:pt x="7395" y="19753"/>
                    <a:pt x="7395" y="20049"/>
                  </a:cubicBezTo>
                  <a:cubicBezTo>
                    <a:pt x="7395" y="20486"/>
                    <a:pt x="7084" y="20782"/>
                    <a:pt x="6626" y="20782"/>
                  </a:cubicBezTo>
                  <a:close/>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47" name="AutoShape 98"/>
            <p:cNvSpPr>
              <a:spLocks/>
            </p:cNvSpPr>
            <p:nvPr/>
          </p:nvSpPr>
          <p:spPr bwMode="auto">
            <a:xfrm>
              <a:off x="2528434" y="3641272"/>
              <a:ext cx="298450" cy="361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678" y="3395"/>
                  </a:moveTo>
                  <a:lnTo>
                    <a:pt x="6678" y="2965"/>
                  </a:lnTo>
                  <a:cubicBezTo>
                    <a:pt x="6678" y="1697"/>
                    <a:pt x="5634" y="429"/>
                    <a:pt x="3573" y="0"/>
                  </a:cubicBezTo>
                  <a:cubicBezTo>
                    <a:pt x="2060" y="0"/>
                    <a:pt x="495" y="838"/>
                    <a:pt x="0" y="2536"/>
                  </a:cubicBezTo>
                  <a:cubicBezTo>
                    <a:pt x="0" y="2536"/>
                    <a:pt x="0" y="2965"/>
                    <a:pt x="0" y="3804"/>
                  </a:cubicBezTo>
                  <a:cubicBezTo>
                    <a:pt x="0" y="5931"/>
                    <a:pt x="495" y="9306"/>
                    <a:pt x="2556" y="12702"/>
                  </a:cubicBezTo>
                  <a:cubicBezTo>
                    <a:pt x="5139" y="16527"/>
                    <a:pt x="9756" y="19902"/>
                    <a:pt x="17478" y="21600"/>
                  </a:cubicBezTo>
                  <a:lnTo>
                    <a:pt x="18000" y="21600"/>
                  </a:lnTo>
                  <a:cubicBezTo>
                    <a:pt x="19539" y="21600"/>
                    <a:pt x="21078" y="20740"/>
                    <a:pt x="21600" y="19472"/>
                  </a:cubicBezTo>
                  <a:cubicBezTo>
                    <a:pt x="21600" y="18225"/>
                    <a:pt x="20582" y="16527"/>
                    <a:pt x="19017" y="16097"/>
                  </a:cubicBezTo>
                  <a:cubicBezTo>
                    <a:pt x="12860" y="14829"/>
                    <a:pt x="10278" y="12702"/>
                    <a:pt x="8739" y="10165"/>
                  </a:cubicBezTo>
                  <a:cubicBezTo>
                    <a:pt x="7199" y="8059"/>
                    <a:pt x="6678" y="5093"/>
                    <a:pt x="6678" y="3804"/>
                  </a:cubicBezTo>
                  <a:lnTo>
                    <a:pt x="6678" y="3395"/>
                  </a:lnTo>
                </a:path>
              </a:pathLst>
            </a:custGeom>
            <a:solidFill>
              <a:schemeClr val="bg1"/>
            </a:solidFill>
            <a:ln w="9525" cap="flat" cmpd="sng">
              <a:noFill/>
              <a:prstDash val="solid"/>
              <a:bevel/>
              <a:headEnd/>
              <a:tailEnd/>
            </a:ln>
            <a:effectLst/>
          </p:spPr>
          <p:txBody>
            <a:bodyPr lIns="0" tIns="0" rIns="0" bIns="0" anchor="ctr"/>
            <a:lstStyle/>
            <a:p>
              <a:pPr fontAlgn="base">
                <a:spcBef>
                  <a:spcPct val="0"/>
                </a:spcBef>
                <a:spcAft>
                  <a:spcPct val="0"/>
                </a:spcAft>
              </a:pPr>
              <a:endParaRPr lang="en-US" sz="1636" dirty="0">
                <a:solidFill>
                  <a:srgbClr val="FFFFFF"/>
                </a:solidFill>
                <a:latin typeface="Arial" panose="020B0604020202020204" pitchFamily="34" charset="0"/>
                <a:cs typeface="Arial" panose="020B0604020202020204" pitchFamily="34" charset="0"/>
                <a:sym typeface="Arial" charset="0"/>
              </a:endParaRPr>
            </a:p>
          </p:txBody>
        </p:sp>
      </p:grpSp>
      <p:sp>
        <p:nvSpPr>
          <p:cNvPr id="143" name="TextBox 142"/>
          <p:cNvSpPr txBox="1"/>
          <p:nvPr/>
        </p:nvSpPr>
        <p:spPr>
          <a:xfrm>
            <a:off x="8436932" y="2200954"/>
            <a:ext cx="577401"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Today</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14%</a:t>
            </a:r>
          </a:p>
        </p:txBody>
      </p:sp>
      <p:sp>
        <p:nvSpPr>
          <p:cNvPr id="144" name="TextBox 143"/>
          <p:cNvSpPr txBox="1"/>
          <p:nvPr/>
        </p:nvSpPr>
        <p:spPr>
          <a:xfrm>
            <a:off x="9684080" y="2205787"/>
            <a:ext cx="591829" cy="430887"/>
          </a:xfrm>
          <a:prstGeom prst="rect">
            <a:avLst/>
          </a:prstGeom>
          <a:noFill/>
        </p:spPr>
        <p:txBody>
          <a:bodyPr wrap="none" rtlCol="0">
            <a:spAutoFit/>
          </a:bodyPr>
          <a:lstStyle/>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Future</a:t>
            </a:r>
          </a:p>
          <a:p>
            <a:pPr algn="ctr" fontAlgn="base">
              <a:buClr>
                <a:srgbClr val="0085C3"/>
              </a:buClr>
            </a:pPr>
            <a:r>
              <a:rPr lang="en-US" sz="1100" dirty="0">
                <a:solidFill>
                  <a:srgbClr val="FFFFFF"/>
                </a:solidFill>
                <a:latin typeface="Arial" panose="020B0604020202020204" pitchFamily="34" charset="0"/>
                <a:cs typeface="Arial" panose="020B0604020202020204" pitchFamily="34" charset="0"/>
              </a:rPr>
              <a:t>12%</a:t>
            </a:r>
          </a:p>
        </p:txBody>
      </p:sp>
      <p:grpSp>
        <p:nvGrpSpPr>
          <p:cNvPr id="128" name="Group 127"/>
          <p:cNvGrpSpPr>
            <a:grpSpLocks/>
          </p:cNvGrpSpPr>
          <p:nvPr/>
        </p:nvGrpSpPr>
        <p:grpSpPr>
          <a:xfrm>
            <a:off x="1621248" y="1972042"/>
            <a:ext cx="365760" cy="548640"/>
            <a:chOff x="776731" y="1462877"/>
            <a:chExt cx="907351" cy="1256003"/>
          </a:xfrm>
        </p:grpSpPr>
        <p:sp>
          <p:nvSpPr>
            <p:cNvPr id="129" name="AutoShape 104"/>
            <p:cNvSpPr>
              <a:spLocks/>
            </p:cNvSpPr>
            <p:nvPr/>
          </p:nvSpPr>
          <p:spPr bwMode="auto">
            <a:xfrm>
              <a:off x="1088833" y="1729915"/>
              <a:ext cx="292795" cy="5951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426"/>
                  </a:moveTo>
                  <a:cubicBezTo>
                    <a:pt x="0" y="19631"/>
                    <a:pt x="3689" y="21599"/>
                    <a:pt x="7912" y="21599"/>
                  </a:cubicBezTo>
                  <a:cubicBezTo>
                    <a:pt x="13713" y="21599"/>
                    <a:pt x="13713" y="21599"/>
                    <a:pt x="13713" y="21599"/>
                  </a:cubicBezTo>
                  <a:cubicBezTo>
                    <a:pt x="18445" y="21599"/>
                    <a:pt x="21600" y="19631"/>
                    <a:pt x="21600" y="17426"/>
                  </a:cubicBezTo>
                  <a:cubicBezTo>
                    <a:pt x="21600" y="4422"/>
                    <a:pt x="21600" y="4422"/>
                    <a:pt x="21600" y="4422"/>
                  </a:cubicBezTo>
                  <a:cubicBezTo>
                    <a:pt x="21600" y="1968"/>
                    <a:pt x="18445" y="0"/>
                    <a:pt x="13713" y="0"/>
                  </a:cubicBezTo>
                  <a:cubicBezTo>
                    <a:pt x="7912" y="0"/>
                    <a:pt x="7912" y="0"/>
                    <a:pt x="7912" y="0"/>
                  </a:cubicBezTo>
                  <a:cubicBezTo>
                    <a:pt x="3689" y="0"/>
                    <a:pt x="0" y="1968"/>
                    <a:pt x="0" y="4422"/>
                  </a:cubicBezTo>
                  <a:lnTo>
                    <a:pt x="0" y="17426"/>
                  </a:lnTo>
                </a:path>
              </a:pathLst>
            </a:custGeom>
            <a:solidFill>
              <a:srgbClr val="EEEEEE"/>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0" name="AutoShape 107"/>
            <p:cNvSpPr>
              <a:spLocks/>
            </p:cNvSpPr>
            <p:nvPr/>
          </p:nvSpPr>
          <p:spPr bwMode="auto">
            <a:xfrm>
              <a:off x="1080788" y="2203955"/>
              <a:ext cx="315317" cy="1287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rgbClr val="EEEEEE"/>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1" name="AutoShape 108"/>
            <p:cNvSpPr>
              <a:spLocks/>
            </p:cNvSpPr>
            <p:nvPr/>
          </p:nvSpPr>
          <p:spPr bwMode="auto">
            <a:xfrm>
              <a:off x="1265806" y="2170636"/>
              <a:ext cx="215575" cy="502813"/>
            </a:xfrm>
            <a:custGeom>
              <a:avLst/>
              <a:gdLst>
                <a:gd name="T0" fmla="*/ 10800 w 21600"/>
                <a:gd name="T1" fmla="*/ 10695 h 21391"/>
                <a:gd name="T2" fmla="*/ 10800 w 21600"/>
                <a:gd name="T3" fmla="*/ 10695 h 21391"/>
                <a:gd name="T4" fmla="*/ 10800 w 21600"/>
                <a:gd name="T5" fmla="*/ 10695 h 21391"/>
                <a:gd name="T6" fmla="*/ 10800 w 21600"/>
                <a:gd name="T7" fmla="*/ 10695 h 21391"/>
              </a:gdLst>
              <a:ahLst/>
              <a:cxnLst>
                <a:cxn ang="0">
                  <a:pos x="T0" y="T1"/>
                </a:cxn>
                <a:cxn ang="0">
                  <a:pos x="T2" y="T3"/>
                </a:cxn>
                <a:cxn ang="0">
                  <a:pos x="T4" y="T5"/>
                </a:cxn>
                <a:cxn ang="0">
                  <a:pos x="T6" y="T7"/>
                </a:cxn>
              </a:cxnLst>
              <a:rect l="0" t="0" r="r" b="b"/>
              <a:pathLst>
                <a:path w="21600" h="21391">
                  <a:moveTo>
                    <a:pt x="0" y="2599"/>
                  </a:moveTo>
                  <a:cubicBezTo>
                    <a:pt x="8610" y="0"/>
                    <a:pt x="8610" y="0"/>
                    <a:pt x="8610" y="0"/>
                  </a:cubicBezTo>
                  <a:cubicBezTo>
                    <a:pt x="9377" y="292"/>
                    <a:pt x="10070" y="584"/>
                    <a:pt x="10800" y="1168"/>
                  </a:cubicBezTo>
                  <a:cubicBezTo>
                    <a:pt x="11493" y="1168"/>
                    <a:pt x="11493" y="1445"/>
                    <a:pt x="12222" y="1445"/>
                  </a:cubicBezTo>
                  <a:cubicBezTo>
                    <a:pt x="12952" y="2015"/>
                    <a:pt x="13682" y="2307"/>
                    <a:pt x="13682" y="2307"/>
                  </a:cubicBezTo>
                  <a:cubicBezTo>
                    <a:pt x="14375" y="2891"/>
                    <a:pt x="15105" y="3169"/>
                    <a:pt x="15835" y="3753"/>
                  </a:cubicBezTo>
                  <a:cubicBezTo>
                    <a:pt x="18717" y="6338"/>
                    <a:pt x="20870" y="10661"/>
                    <a:pt x="21599" y="18430"/>
                  </a:cubicBezTo>
                  <a:cubicBezTo>
                    <a:pt x="21599" y="19015"/>
                    <a:pt x="21599" y="19876"/>
                    <a:pt x="20870" y="20446"/>
                  </a:cubicBezTo>
                  <a:cubicBezTo>
                    <a:pt x="20140" y="20738"/>
                    <a:pt x="20140" y="20738"/>
                    <a:pt x="19410" y="21030"/>
                  </a:cubicBezTo>
                  <a:cubicBezTo>
                    <a:pt x="19410" y="21030"/>
                    <a:pt x="19410" y="21030"/>
                    <a:pt x="18717" y="21030"/>
                  </a:cubicBezTo>
                  <a:cubicBezTo>
                    <a:pt x="18717" y="21030"/>
                    <a:pt x="17258" y="21599"/>
                    <a:pt x="14375" y="21307"/>
                  </a:cubicBezTo>
                  <a:cubicBezTo>
                    <a:pt x="14375" y="21307"/>
                    <a:pt x="12952" y="21307"/>
                    <a:pt x="12222" y="21030"/>
                  </a:cubicBezTo>
                  <a:cubicBezTo>
                    <a:pt x="12222" y="21030"/>
                    <a:pt x="11493" y="20738"/>
                    <a:pt x="10800" y="20738"/>
                  </a:cubicBezTo>
                  <a:cubicBezTo>
                    <a:pt x="10800" y="20446"/>
                    <a:pt x="10800" y="20446"/>
                    <a:pt x="10070" y="20154"/>
                  </a:cubicBezTo>
                  <a:cubicBezTo>
                    <a:pt x="10070" y="19584"/>
                    <a:pt x="10070" y="19292"/>
                    <a:pt x="10070" y="18430"/>
                  </a:cubicBezTo>
                  <a:cubicBezTo>
                    <a:pt x="10070" y="18430"/>
                    <a:pt x="10070" y="18138"/>
                    <a:pt x="10070" y="17861"/>
                  </a:cubicBezTo>
                  <a:lnTo>
                    <a:pt x="10070" y="17569"/>
                  </a:lnTo>
                  <a:cubicBezTo>
                    <a:pt x="10070" y="15845"/>
                    <a:pt x="9377" y="10953"/>
                    <a:pt x="7917" y="8353"/>
                  </a:cubicBezTo>
                  <a:cubicBezTo>
                    <a:pt x="6494" y="6922"/>
                    <a:pt x="4305" y="4907"/>
                    <a:pt x="729" y="3169"/>
                  </a:cubicBezTo>
                  <a:cubicBezTo>
                    <a:pt x="729" y="2891"/>
                    <a:pt x="0" y="2891"/>
                    <a:pt x="0" y="2599"/>
                  </a:cubicBezTo>
                </a:path>
              </a:pathLst>
            </a:custGeom>
            <a:solidFill>
              <a:srgbClr val="EEEEEE"/>
            </a:solidFill>
            <a:ln w="12700" cap="flat" cmpd="sng">
              <a:solidFill>
                <a:srgbClr val="007DB8"/>
              </a:solid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2" name="AutoShape 110"/>
            <p:cNvSpPr>
              <a:spLocks/>
            </p:cNvSpPr>
            <p:nvPr/>
          </p:nvSpPr>
          <p:spPr bwMode="auto">
            <a:xfrm>
              <a:off x="1016306" y="2170633"/>
              <a:ext cx="215575" cy="4997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635"/>
                  </a:moveTo>
                  <a:cubicBezTo>
                    <a:pt x="12989" y="0"/>
                    <a:pt x="12989" y="0"/>
                    <a:pt x="12989" y="0"/>
                  </a:cubicBezTo>
                  <a:cubicBezTo>
                    <a:pt x="12222" y="296"/>
                    <a:pt x="11529" y="592"/>
                    <a:pt x="10800" y="873"/>
                  </a:cubicBezTo>
                  <a:cubicBezTo>
                    <a:pt x="10070" y="1184"/>
                    <a:pt x="10070" y="1184"/>
                    <a:pt x="9377" y="1465"/>
                  </a:cubicBezTo>
                  <a:cubicBezTo>
                    <a:pt x="8647" y="2043"/>
                    <a:pt x="7917" y="2339"/>
                    <a:pt x="7917" y="2339"/>
                  </a:cubicBezTo>
                  <a:cubicBezTo>
                    <a:pt x="7224" y="2635"/>
                    <a:pt x="6494" y="3212"/>
                    <a:pt x="5764" y="3508"/>
                  </a:cubicBezTo>
                  <a:cubicBezTo>
                    <a:pt x="2882" y="6143"/>
                    <a:pt x="729" y="10807"/>
                    <a:pt x="0" y="18387"/>
                  </a:cubicBezTo>
                  <a:cubicBezTo>
                    <a:pt x="0" y="19275"/>
                    <a:pt x="0" y="20149"/>
                    <a:pt x="729" y="20726"/>
                  </a:cubicBezTo>
                  <a:cubicBezTo>
                    <a:pt x="1459" y="20726"/>
                    <a:pt x="1459" y="21022"/>
                    <a:pt x="2189" y="21022"/>
                  </a:cubicBezTo>
                  <a:cubicBezTo>
                    <a:pt x="2189" y="21022"/>
                    <a:pt x="2189" y="21318"/>
                    <a:pt x="2882" y="21318"/>
                  </a:cubicBezTo>
                  <a:cubicBezTo>
                    <a:pt x="2882" y="21318"/>
                    <a:pt x="4341" y="21600"/>
                    <a:pt x="7224" y="21600"/>
                  </a:cubicBezTo>
                  <a:cubicBezTo>
                    <a:pt x="7224" y="21600"/>
                    <a:pt x="8647" y="21318"/>
                    <a:pt x="9377" y="21318"/>
                  </a:cubicBezTo>
                  <a:cubicBezTo>
                    <a:pt x="9377" y="21022"/>
                    <a:pt x="10070" y="21022"/>
                    <a:pt x="10800" y="20726"/>
                  </a:cubicBezTo>
                  <a:cubicBezTo>
                    <a:pt x="10800" y="20726"/>
                    <a:pt x="10800" y="20430"/>
                    <a:pt x="11529" y="20149"/>
                  </a:cubicBezTo>
                  <a:cubicBezTo>
                    <a:pt x="11529" y="19853"/>
                    <a:pt x="11529" y="19275"/>
                    <a:pt x="11529" y="18683"/>
                  </a:cubicBezTo>
                  <a:cubicBezTo>
                    <a:pt x="11529" y="18387"/>
                    <a:pt x="11529" y="18387"/>
                    <a:pt x="11529" y="18106"/>
                  </a:cubicBezTo>
                  <a:cubicBezTo>
                    <a:pt x="11529" y="17810"/>
                    <a:pt x="11529" y="17528"/>
                    <a:pt x="11529" y="17528"/>
                  </a:cubicBezTo>
                  <a:cubicBezTo>
                    <a:pt x="11529" y="16063"/>
                    <a:pt x="12222" y="11103"/>
                    <a:pt x="13682" y="8468"/>
                  </a:cubicBezTo>
                  <a:cubicBezTo>
                    <a:pt x="15105" y="6721"/>
                    <a:pt x="17294" y="4678"/>
                    <a:pt x="20870" y="2931"/>
                  </a:cubicBezTo>
                  <a:lnTo>
                    <a:pt x="21599" y="2635"/>
                  </a:lnTo>
                </a:path>
              </a:pathLst>
            </a:custGeom>
            <a:solidFill>
              <a:srgbClr val="EEEEEE"/>
            </a:solidFill>
            <a:ln w="12700" cap="flat" cmpd="sng">
              <a:solidFill>
                <a:srgbClr val="007DB8"/>
              </a:solid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3" name="AutoShape 112"/>
            <p:cNvSpPr>
              <a:spLocks/>
            </p:cNvSpPr>
            <p:nvPr/>
          </p:nvSpPr>
          <p:spPr bwMode="auto">
            <a:xfrm>
              <a:off x="1215923" y="2305421"/>
              <a:ext cx="51480" cy="331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0"/>
                  </a:lnTo>
                  <a:lnTo>
                    <a:pt x="21600" y="21600"/>
                  </a:lnTo>
                </a:path>
              </a:pathLst>
            </a:custGeom>
            <a:solidFill>
              <a:srgbClr val="EEEEEE"/>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4" name="AutoShape 113"/>
            <p:cNvSpPr>
              <a:spLocks/>
            </p:cNvSpPr>
            <p:nvPr/>
          </p:nvSpPr>
          <p:spPr bwMode="auto">
            <a:xfrm>
              <a:off x="1166053" y="2637097"/>
              <a:ext cx="159267" cy="545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rgbClr val="EEEEEE"/>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5" name="AutoShape 114"/>
            <p:cNvSpPr>
              <a:spLocks/>
            </p:cNvSpPr>
            <p:nvPr/>
          </p:nvSpPr>
          <p:spPr bwMode="auto">
            <a:xfrm>
              <a:off x="776731" y="2149429"/>
              <a:ext cx="51480" cy="56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rgbClr val="FFFFFF"/>
            </a:solidFill>
            <a:ln w="12700" cap="flat" cmpd="sng">
              <a:no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6" name="AutoShape 115"/>
            <p:cNvSpPr>
              <a:spLocks/>
            </p:cNvSpPr>
            <p:nvPr/>
          </p:nvSpPr>
          <p:spPr bwMode="auto">
            <a:xfrm>
              <a:off x="1632592" y="2149429"/>
              <a:ext cx="51480" cy="56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0" y="21599"/>
                  </a:lnTo>
                  <a:lnTo>
                    <a:pt x="0" y="0"/>
                  </a:lnTo>
                  <a:lnTo>
                    <a:pt x="21600" y="0"/>
                  </a:lnTo>
                  <a:lnTo>
                    <a:pt x="21600" y="21599"/>
                  </a:lnTo>
                </a:path>
              </a:pathLst>
            </a:custGeom>
            <a:solidFill>
              <a:srgbClr val="FFFFFF"/>
            </a:solidFill>
            <a:ln w="12700" cap="flat" cmpd="sng">
              <a:no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7" name="AutoShape 118"/>
            <p:cNvSpPr>
              <a:spLocks/>
            </p:cNvSpPr>
            <p:nvPr/>
          </p:nvSpPr>
          <p:spPr bwMode="auto">
            <a:xfrm>
              <a:off x="1117570" y="1462877"/>
              <a:ext cx="251615" cy="2305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13"/>
                  </a:moveTo>
                  <a:cubicBezTo>
                    <a:pt x="21600" y="16754"/>
                    <a:pt x="16793" y="21599"/>
                    <a:pt x="10800" y="21599"/>
                  </a:cubicBezTo>
                  <a:cubicBezTo>
                    <a:pt x="4806" y="21599"/>
                    <a:pt x="0" y="16754"/>
                    <a:pt x="0" y="10813"/>
                  </a:cubicBezTo>
                  <a:cubicBezTo>
                    <a:pt x="0" y="4873"/>
                    <a:pt x="4806" y="0"/>
                    <a:pt x="10800" y="0"/>
                  </a:cubicBezTo>
                  <a:cubicBezTo>
                    <a:pt x="16793" y="0"/>
                    <a:pt x="21600" y="4873"/>
                    <a:pt x="21600" y="10813"/>
                  </a:cubicBezTo>
                </a:path>
              </a:pathLst>
            </a:custGeom>
            <a:solidFill>
              <a:srgbClr val="EEEEEE"/>
            </a:solidFill>
            <a:ln w="12700" cap="flat" cmpd="sng">
              <a:no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8" name="AutoShape 116"/>
            <p:cNvSpPr>
              <a:spLocks/>
            </p:cNvSpPr>
            <p:nvPr/>
          </p:nvSpPr>
          <p:spPr bwMode="auto">
            <a:xfrm>
              <a:off x="776739" y="2149441"/>
              <a:ext cx="907343" cy="1363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600"/>
                  </a:moveTo>
                  <a:lnTo>
                    <a:pt x="0" y="21600"/>
                  </a:lnTo>
                  <a:lnTo>
                    <a:pt x="0" y="0"/>
                  </a:lnTo>
                  <a:lnTo>
                    <a:pt x="21599" y="0"/>
                  </a:lnTo>
                  <a:lnTo>
                    <a:pt x="21599" y="21600"/>
                  </a:lnTo>
                </a:path>
              </a:pathLst>
            </a:custGeom>
            <a:solidFill>
              <a:srgbClr val="FFFFFF"/>
            </a:solidFill>
            <a:ln w="12700" cap="flat" cmpd="sng">
              <a:no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39" name="AutoShape 60"/>
            <p:cNvSpPr>
              <a:spLocks/>
            </p:cNvSpPr>
            <p:nvPr/>
          </p:nvSpPr>
          <p:spPr bwMode="auto">
            <a:xfrm>
              <a:off x="963923" y="1738054"/>
              <a:ext cx="290276" cy="390391"/>
            </a:xfrm>
            <a:custGeom>
              <a:avLst/>
              <a:gdLst>
                <a:gd name="T0" fmla="+- 0 10614 167"/>
                <a:gd name="T1" fmla="*/ T0 w 20895"/>
                <a:gd name="T2" fmla="+- 0 10851 384"/>
                <a:gd name="T3" fmla="*/ 10851 h 20935"/>
                <a:gd name="T4" fmla="+- 0 10614 167"/>
                <a:gd name="T5" fmla="*/ T4 w 20895"/>
                <a:gd name="T6" fmla="+- 0 10851 384"/>
                <a:gd name="T7" fmla="*/ 10851 h 20935"/>
                <a:gd name="T8" fmla="+- 0 10614 167"/>
                <a:gd name="T9" fmla="*/ T8 w 20895"/>
                <a:gd name="T10" fmla="+- 0 10851 384"/>
                <a:gd name="T11" fmla="*/ 10851 h 20935"/>
                <a:gd name="T12" fmla="+- 0 10614 167"/>
                <a:gd name="T13" fmla="*/ T12 w 20895"/>
                <a:gd name="T14" fmla="+- 0 10851 384"/>
                <a:gd name="T15" fmla="*/ 10851 h 20935"/>
              </a:gdLst>
              <a:ahLst/>
              <a:cxnLst>
                <a:cxn ang="0">
                  <a:pos x="T1" y="T3"/>
                </a:cxn>
                <a:cxn ang="0">
                  <a:pos x="T5" y="T7"/>
                </a:cxn>
                <a:cxn ang="0">
                  <a:pos x="T9" y="T11"/>
                </a:cxn>
                <a:cxn ang="0">
                  <a:pos x="T13" y="T15"/>
                </a:cxn>
              </a:cxnLst>
              <a:rect l="0" t="0" r="r" b="b"/>
              <a:pathLst>
                <a:path w="20895" h="20935">
                  <a:moveTo>
                    <a:pt x="19487" y="4726"/>
                  </a:moveTo>
                  <a:cubicBezTo>
                    <a:pt x="19487" y="4726"/>
                    <a:pt x="18538" y="5105"/>
                    <a:pt x="17589" y="5105"/>
                  </a:cubicBezTo>
                  <a:cubicBezTo>
                    <a:pt x="17589" y="5105"/>
                    <a:pt x="17103" y="5105"/>
                    <a:pt x="16616" y="4726"/>
                  </a:cubicBezTo>
                  <a:cubicBezTo>
                    <a:pt x="14719" y="4726"/>
                    <a:pt x="11849" y="4327"/>
                    <a:pt x="8954" y="6682"/>
                  </a:cubicBezTo>
                  <a:cubicBezTo>
                    <a:pt x="8954" y="6682"/>
                    <a:pt x="8468" y="6682"/>
                    <a:pt x="8468" y="7082"/>
                  </a:cubicBezTo>
                  <a:cubicBezTo>
                    <a:pt x="8005" y="7481"/>
                    <a:pt x="7519" y="7840"/>
                    <a:pt x="7033" y="8240"/>
                  </a:cubicBezTo>
                  <a:cubicBezTo>
                    <a:pt x="7033" y="8639"/>
                    <a:pt x="6546" y="9038"/>
                    <a:pt x="6546" y="9038"/>
                  </a:cubicBezTo>
                  <a:cubicBezTo>
                    <a:pt x="5597" y="10615"/>
                    <a:pt x="5597" y="13749"/>
                    <a:pt x="6084" y="15326"/>
                  </a:cubicBezTo>
                  <a:cubicBezTo>
                    <a:pt x="6546" y="17303"/>
                    <a:pt x="6084" y="19259"/>
                    <a:pt x="6084" y="19259"/>
                  </a:cubicBezTo>
                  <a:cubicBezTo>
                    <a:pt x="5597" y="20437"/>
                    <a:pt x="4649" y="20836"/>
                    <a:pt x="4649" y="20836"/>
                  </a:cubicBezTo>
                  <a:cubicBezTo>
                    <a:pt x="3189" y="21215"/>
                    <a:pt x="2241" y="20437"/>
                    <a:pt x="1754" y="19658"/>
                  </a:cubicBezTo>
                  <a:cubicBezTo>
                    <a:pt x="805" y="18860"/>
                    <a:pt x="805" y="18081"/>
                    <a:pt x="805" y="18081"/>
                  </a:cubicBezTo>
                  <a:cubicBezTo>
                    <a:pt x="-167" y="15726"/>
                    <a:pt x="-167" y="11773"/>
                    <a:pt x="319" y="10196"/>
                  </a:cubicBezTo>
                  <a:lnTo>
                    <a:pt x="319" y="9817"/>
                  </a:lnTo>
                  <a:cubicBezTo>
                    <a:pt x="319" y="9817"/>
                    <a:pt x="319" y="9038"/>
                    <a:pt x="805" y="7840"/>
                  </a:cubicBezTo>
                  <a:cubicBezTo>
                    <a:pt x="1754" y="5505"/>
                    <a:pt x="4162" y="1971"/>
                    <a:pt x="10389" y="394"/>
                  </a:cubicBezTo>
                  <a:cubicBezTo>
                    <a:pt x="10389" y="394"/>
                    <a:pt x="10389" y="394"/>
                    <a:pt x="10876" y="394"/>
                  </a:cubicBezTo>
                  <a:cubicBezTo>
                    <a:pt x="12797" y="-5"/>
                    <a:pt x="15668" y="-384"/>
                    <a:pt x="18076" y="773"/>
                  </a:cubicBezTo>
                  <a:cubicBezTo>
                    <a:pt x="18076" y="773"/>
                    <a:pt x="18538" y="773"/>
                    <a:pt x="19024" y="773"/>
                  </a:cubicBezTo>
                  <a:cubicBezTo>
                    <a:pt x="19487" y="1173"/>
                    <a:pt x="20460" y="1971"/>
                    <a:pt x="20460" y="1971"/>
                  </a:cubicBezTo>
                  <a:cubicBezTo>
                    <a:pt x="20946" y="2750"/>
                    <a:pt x="21432" y="3528"/>
                    <a:pt x="19487" y="4726"/>
                  </a:cubicBezTo>
                </a:path>
              </a:pathLst>
            </a:custGeom>
            <a:solidFill>
              <a:srgbClr val="EEEEEE"/>
            </a:solidFill>
            <a:ln w="12700" cap="flat" cmpd="sng">
              <a:noFill/>
              <a:prstDash val="solid"/>
              <a:miter lim="0"/>
              <a:headEnd/>
              <a:tailEnd/>
            </a:ln>
            <a:effec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40" name="AutoShape 60"/>
            <p:cNvSpPr>
              <a:spLocks/>
            </p:cNvSpPr>
            <p:nvPr/>
          </p:nvSpPr>
          <p:spPr bwMode="auto">
            <a:xfrm flipH="1">
              <a:off x="1244035" y="1738207"/>
              <a:ext cx="263887" cy="390391"/>
            </a:xfrm>
            <a:custGeom>
              <a:avLst/>
              <a:gdLst>
                <a:gd name="T0" fmla="+- 0 10614 167"/>
                <a:gd name="T1" fmla="*/ T0 w 20895"/>
                <a:gd name="T2" fmla="+- 0 10851 384"/>
                <a:gd name="T3" fmla="*/ 10851 h 20935"/>
                <a:gd name="T4" fmla="+- 0 10614 167"/>
                <a:gd name="T5" fmla="*/ T4 w 20895"/>
                <a:gd name="T6" fmla="+- 0 10851 384"/>
                <a:gd name="T7" fmla="*/ 10851 h 20935"/>
                <a:gd name="T8" fmla="+- 0 10614 167"/>
                <a:gd name="T9" fmla="*/ T8 w 20895"/>
                <a:gd name="T10" fmla="+- 0 10851 384"/>
                <a:gd name="T11" fmla="*/ 10851 h 20935"/>
                <a:gd name="T12" fmla="+- 0 10614 167"/>
                <a:gd name="T13" fmla="*/ T12 w 20895"/>
                <a:gd name="T14" fmla="+- 0 10851 384"/>
                <a:gd name="T15" fmla="*/ 10851 h 20935"/>
              </a:gdLst>
              <a:ahLst/>
              <a:cxnLst>
                <a:cxn ang="0">
                  <a:pos x="T1" y="T3"/>
                </a:cxn>
                <a:cxn ang="0">
                  <a:pos x="T5" y="T7"/>
                </a:cxn>
                <a:cxn ang="0">
                  <a:pos x="T9" y="T11"/>
                </a:cxn>
                <a:cxn ang="0">
                  <a:pos x="T13" y="T15"/>
                </a:cxn>
              </a:cxnLst>
              <a:rect l="0" t="0" r="r" b="b"/>
              <a:pathLst>
                <a:path w="20895" h="20935">
                  <a:moveTo>
                    <a:pt x="19487" y="4726"/>
                  </a:moveTo>
                  <a:cubicBezTo>
                    <a:pt x="19487" y="4726"/>
                    <a:pt x="18538" y="5105"/>
                    <a:pt x="17589" y="5105"/>
                  </a:cubicBezTo>
                  <a:cubicBezTo>
                    <a:pt x="17589" y="5105"/>
                    <a:pt x="17103" y="5105"/>
                    <a:pt x="16616" y="4726"/>
                  </a:cubicBezTo>
                  <a:cubicBezTo>
                    <a:pt x="14719" y="4726"/>
                    <a:pt x="11849" y="4327"/>
                    <a:pt x="8954" y="6682"/>
                  </a:cubicBezTo>
                  <a:cubicBezTo>
                    <a:pt x="8954" y="6682"/>
                    <a:pt x="8468" y="6682"/>
                    <a:pt x="8468" y="7082"/>
                  </a:cubicBezTo>
                  <a:cubicBezTo>
                    <a:pt x="8005" y="7481"/>
                    <a:pt x="7519" y="7840"/>
                    <a:pt x="7033" y="8240"/>
                  </a:cubicBezTo>
                  <a:cubicBezTo>
                    <a:pt x="7033" y="8639"/>
                    <a:pt x="6546" y="9038"/>
                    <a:pt x="6546" y="9038"/>
                  </a:cubicBezTo>
                  <a:cubicBezTo>
                    <a:pt x="5597" y="10615"/>
                    <a:pt x="5597" y="13749"/>
                    <a:pt x="6084" y="15326"/>
                  </a:cubicBezTo>
                  <a:cubicBezTo>
                    <a:pt x="6546" y="17303"/>
                    <a:pt x="6084" y="19259"/>
                    <a:pt x="6084" y="19259"/>
                  </a:cubicBezTo>
                  <a:cubicBezTo>
                    <a:pt x="5597" y="20437"/>
                    <a:pt x="4649" y="20836"/>
                    <a:pt x="4649" y="20836"/>
                  </a:cubicBezTo>
                  <a:cubicBezTo>
                    <a:pt x="3189" y="21215"/>
                    <a:pt x="2241" y="20437"/>
                    <a:pt x="1754" y="19658"/>
                  </a:cubicBezTo>
                  <a:cubicBezTo>
                    <a:pt x="805" y="18860"/>
                    <a:pt x="805" y="18081"/>
                    <a:pt x="805" y="18081"/>
                  </a:cubicBezTo>
                  <a:cubicBezTo>
                    <a:pt x="-167" y="15726"/>
                    <a:pt x="-167" y="11773"/>
                    <a:pt x="319" y="10196"/>
                  </a:cubicBezTo>
                  <a:lnTo>
                    <a:pt x="319" y="9817"/>
                  </a:lnTo>
                  <a:cubicBezTo>
                    <a:pt x="319" y="9817"/>
                    <a:pt x="319" y="9038"/>
                    <a:pt x="805" y="7840"/>
                  </a:cubicBezTo>
                  <a:cubicBezTo>
                    <a:pt x="1754" y="5505"/>
                    <a:pt x="4162" y="1971"/>
                    <a:pt x="10389" y="394"/>
                  </a:cubicBezTo>
                  <a:cubicBezTo>
                    <a:pt x="10389" y="394"/>
                    <a:pt x="10389" y="394"/>
                    <a:pt x="10876" y="394"/>
                  </a:cubicBezTo>
                  <a:cubicBezTo>
                    <a:pt x="12797" y="-5"/>
                    <a:pt x="15668" y="-384"/>
                    <a:pt x="18076" y="773"/>
                  </a:cubicBezTo>
                  <a:cubicBezTo>
                    <a:pt x="18076" y="773"/>
                    <a:pt x="18538" y="773"/>
                    <a:pt x="19024" y="773"/>
                  </a:cubicBezTo>
                  <a:cubicBezTo>
                    <a:pt x="19487" y="1173"/>
                    <a:pt x="20460" y="1971"/>
                    <a:pt x="20460" y="1971"/>
                  </a:cubicBezTo>
                  <a:cubicBezTo>
                    <a:pt x="20946" y="2750"/>
                    <a:pt x="21432" y="3528"/>
                    <a:pt x="19487" y="4726"/>
                  </a:cubicBezTo>
                </a:path>
              </a:pathLst>
            </a:custGeom>
            <a:solidFill>
              <a:srgbClr val="EEEEEE"/>
            </a:solidFill>
            <a:ln w="12700" cap="flat" cmpd="sng">
              <a:noFill/>
              <a:prstDash val="solid"/>
              <a:miter lim="0"/>
              <a:headEnd/>
              <a:tailEnd/>
            </a:ln>
            <a:effec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sp>
          <p:nvSpPr>
            <p:cNvPr id="141" name="AutoShape 122"/>
            <p:cNvSpPr>
              <a:spLocks/>
            </p:cNvSpPr>
            <p:nvPr/>
          </p:nvSpPr>
          <p:spPr bwMode="auto">
            <a:xfrm>
              <a:off x="1048694" y="1879851"/>
              <a:ext cx="379668" cy="2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600"/>
                  </a:moveTo>
                  <a:lnTo>
                    <a:pt x="0" y="21600"/>
                  </a:lnTo>
                  <a:lnTo>
                    <a:pt x="0" y="0"/>
                  </a:lnTo>
                  <a:lnTo>
                    <a:pt x="21599" y="0"/>
                  </a:lnTo>
                  <a:lnTo>
                    <a:pt x="21599" y="21600"/>
                  </a:lnTo>
                </a:path>
              </a:pathLst>
            </a:custGeom>
            <a:solidFill>
              <a:schemeClr val="tx2">
                <a:lumMod val="75000"/>
              </a:schemeClr>
            </a:solidFill>
            <a:ln w="9525" cap="flat" cmpd="sng">
              <a:solidFill>
                <a:schemeClr val="tx2"/>
              </a:solidFill>
              <a:prstDash val="solid"/>
              <a:miter lim="0"/>
              <a:headEnd/>
              <a:tailEnd/>
            </a:ln>
            <a:effectLst/>
            <a:extLst/>
          </p:spPr>
          <p:txBody>
            <a:bodyPr lIns="0" tIns="0" rIns="0" bIns="0" anchor="ctr"/>
            <a:lstStyle/>
            <a:p>
              <a:endParaRPr lang="en-US" sz="1636" dirty="0">
                <a:solidFill>
                  <a:srgbClr val="FFFFFF"/>
                </a:solidFill>
                <a:latin typeface="Arial" panose="020B0604020202020204" pitchFamily="34" charset="0"/>
                <a:cs typeface="Arial" panose="020B0604020202020204" pitchFamily="34" charset="0"/>
                <a:sym typeface="Arial" charset="0"/>
              </a:endParaRPr>
            </a:p>
          </p:txBody>
        </p:sp>
      </p:grpSp>
      <p:sp>
        <p:nvSpPr>
          <p:cNvPr id="72" name="TextBox 1">
            <a:hlinkClick r:id="rId4"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Tree>
    <p:extLst>
      <p:ext uri="{BB962C8B-B14F-4D97-AF65-F5344CB8AC3E}">
        <p14:creationId xmlns:p14="http://schemas.microsoft.com/office/powerpoint/2010/main" val="2906932106"/>
      </p:ext>
    </p:extLst>
  </p:cSld>
  <p:clrMapOvr>
    <a:masterClrMapping/>
  </p:clrMapOvr>
  <p:transition spd="med">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55" y="162211"/>
            <a:ext cx="10607040" cy="853440"/>
          </a:xfrm>
          <a:prstGeom prst="rect">
            <a:avLst/>
          </a:prstGeom>
        </p:spPr>
        <p:txBody>
          <a:bodyPr/>
          <a:lstStyle>
            <a:lvl1pPr algn="l" rtl="0" eaLnBrk="1" fontAlgn="base" hangingPunct="1">
              <a:lnSpc>
                <a:spcPct val="90000"/>
              </a:lnSpc>
              <a:spcBef>
                <a:spcPct val="0"/>
              </a:spcBef>
              <a:spcAft>
                <a:spcPct val="0"/>
              </a:spcAft>
              <a:defRPr sz="3733"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a:lstStyle>
          <a:p>
            <a:r>
              <a:rPr lang="en-US" sz="3600" kern="0" dirty="0" smtClean="0"/>
              <a:t>Dell Client Peripherals Portfolio</a:t>
            </a:r>
            <a:endParaRPr lang="en-US" kern="0" dirty="0"/>
          </a:p>
        </p:txBody>
      </p:sp>
      <p:grpSp>
        <p:nvGrpSpPr>
          <p:cNvPr id="3" name="Group 6"/>
          <p:cNvGrpSpPr/>
          <p:nvPr/>
        </p:nvGrpSpPr>
        <p:grpSpPr>
          <a:xfrm flipV="1">
            <a:off x="148974" y="786053"/>
            <a:ext cx="2279352" cy="45719"/>
            <a:chOff x="-2198599" y="3158843"/>
            <a:chExt cx="2559474" cy="273977"/>
          </a:xfrm>
        </p:grpSpPr>
        <p:sp>
          <p:nvSpPr>
            <p:cNvPr id="4" name="Rectangle 7"/>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5" name="Rectangle 8"/>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6" name="Rectangle 9"/>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7" name="Rectangle 10"/>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8" name="Rectangle 11"/>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grpSp>
        <p:nvGrpSpPr>
          <p:cNvPr id="164" name="Group 163"/>
          <p:cNvGrpSpPr/>
          <p:nvPr/>
        </p:nvGrpSpPr>
        <p:grpSpPr>
          <a:xfrm>
            <a:off x="31731" y="4793113"/>
            <a:ext cx="12109485" cy="1655868"/>
            <a:chOff x="47405" y="4405177"/>
            <a:chExt cx="12109485" cy="2365731"/>
          </a:xfrm>
        </p:grpSpPr>
        <p:grpSp>
          <p:nvGrpSpPr>
            <p:cNvPr id="70" name="Group 69"/>
            <p:cNvGrpSpPr/>
            <p:nvPr/>
          </p:nvGrpSpPr>
          <p:grpSpPr>
            <a:xfrm>
              <a:off x="7408575" y="4413288"/>
              <a:ext cx="2321601" cy="457200"/>
              <a:chOff x="4945883" y="2604298"/>
              <a:chExt cx="2321601" cy="656445"/>
            </a:xfrm>
          </p:grpSpPr>
          <p:sp>
            <p:nvSpPr>
              <p:cNvPr id="71" name="Rectangle 70"/>
              <p:cNvSpPr/>
              <p:nvPr/>
            </p:nvSpPr>
            <p:spPr>
              <a:xfrm rot="5400000">
                <a:off x="5763736" y="1786445"/>
                <a:ext cx="656445" cy="2292151"/>
              </a:xfrm>
              <a:prstGeom prst="rect">
                <a:avLst/>
              </a:prstGeom>
              <a:solidFill>
                <a:schemeClr val="tx2">
                  <a:lumMod val="50000"/>
                </a:schemeClr>
              </a:solidFill>
              <a:effectLst/>
            </p:spPr>
            <p:txBody>
              <a:bodyPr wrap="square" lIns="182876" tIns="137156" rIns="137156" bIns="137156" rtlCol="0" anchor="ctr">
                <a:noAutofit/>
              </a:bodyPr>
              <a:lstStyle/>
              <a:p>
                <a:pPr algn="ctr" fontAlgn="auto">
                  <a:lnSpc>
                    <a:spcPct val="90000"/>
                  </a:lnSpc>
                  <a:spcBef>
                    <a:spcPts val="600"/>
                  </a:spcBef>
                  <a:spcAft>
                    <a:spcPts val="0"/>
                  </a:spcAft>
                </a:pPr>
                <a:endParaRPr lang="en-US" sz="1400" dirty="0">
                  <a:solidFill>
                    <a:srgbClr val="FFFFFF"/>
                  </a:solidFill>
                  <a:latin typeface="Arial" panose="020B0604020202020204" pitchFamily="34" charset="0"/>
                  <a:cs typeface="Arial" panose="020B0604020202020204" pitchFamily="34" charset="0"/>
                </a:endParaRPr>
              </a:p>
            </p:txBody>
          </p:sp>
          <p:sp>
            <p:nvSpPr>
              <p:cNvPr id="72" name="Rectangle 90"/>
              <p:cNvSpPr>
                <a:spLocks noChangeArrowheads="1"/>
              </p:cNvSpPr>
              <p:nvPr/>
            </p:nvSpPr>
            <p:spPr bwMode="auto">
              <a:xfrm>
                <a:off x="4978961" y="2762658"/>
                <a:ext cx="2288523" cy="365759"/>
              </a:xfrm>
              <a:prstGeom prst="roundRect">
                <a:avLst>
                  <a:gd name="adj" fmla="val 13006"/>
                </a:avLst>
              </a:prstGeom>
              <a:noFill/>
              <a:ln w="9525">
                <a:noFill/>
                <a:miter lim="800000"/>
                <a:headEnd/>
                <a:tailEnd/>
              </a:ln>
              <a:effectLst/>
            </p:spPr>
            <p:txBody>
              <a:bodyPr wrap="none" lIns="91438" tIns="45719" rIns="91438" bIns="45719" anchor="ctr"/>
              <a:lstStyle/>
              <a:p>
                <a:pPr algn="ctr" fontAlgn="auto">
                  <a:lnSpc>
                    <a:spcPts val="135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Locks, privacy filters</a:t>
                </a:r>
                <a:endParaRPr lang="en-GB" sz="1400" dirty="0">
                  <a:solidFill>
                    <a:srgbClr val="FFFFFF"/>
                  </a:solidFill>
                  <a:latin typeface="Arial" panose="020B0604020202020204" pitchFamily="34" charset="0"/>
                  <a:cs typeface="Arial" panose="020B0604020202020204" pitchFamily="34" charset="0"/>
                </a:endParaRPr>
              </a:p>
            </p:txBody>
          </p:sp>
        </p:grpSp>
        <p:grpSp>
          <p:nvGrpSpPr>
            <p:cNvPr id="74" name="Group 73"/>
            <p:cNvGrpSpPr/>
            <p:nvPr/>
          </p:nvGrpSpPr>
          <p:grpSpPr>
            <a:xfrm>
              <a:off x="9870890" y="4413283"/>
              <a:ext cx="2286000" cy="457200"/>
              <a:chOff x="7228969" y="2604300"/>
              <a:chExt cx="2286000" cy="656437"/>
            </a:xfrm>
          </p:grpSpPr>
          <p:sp>
            <p:nvSpPr>
              <p:cNvPr id="75" name="Rectangle 74"/>
              <p:cNvSpPr/>
              <p:nvPr/>
            </p:nvSpPr>
            <p:spPr>
              <a:xfrm rot="5400000">
                <a:off x="8043750" y="1789519"/>
                <a:ext cx="656437" cy="2286000"/>
              </a:xfrm>
              <a:prstGeom prst="rect">
                <a:avLst/>
              </a:prstGeom>
              <a:solidFill>
                <a:schemeClr val="bg1"/>
              </a:solidFill>
              <a:effectLst/>
            </p:spPr>
            <p:txBody>
              <a:bodyPr wrap="square" lIns="137160" tIns="102870" rIns="102870" bIns="102870" rtlCol="0" anchor="ctr">
                <a:noAutofit/>
              </a:bodyPr>
              <a:lstStyle/>
              <a:p>
                <a:pPr algn="ctr" fontAlgn="auto">
                  <a:lnSpc>
                    <a:spcPct val="90000"/>
                  </a:lnSpc>
                  <a:spcBef>
                    <a:spcPts val="600"/>
                  </a:spcBef>
                  <a:spcAft>
                    <a:spcPts val="0"/>
                  </a:spcAft>
                </a:pPr>
                <a:endParaRPr lang="en-US" sz="1400" dirty="0">
                  <a:solidFill>
                    <a:srgbClr val="FFFFFF"/>
                  </a:solidFill>
                  <a:latin typeface="Arial" panose="020B0604020202020204" pitchFamily="34" charset="0"/>
                  <a:cs typeface="Arial" panose="020B0604020202020204" pitchFamily="34" charset="0"/>
                </a:endParaRPr>
              </a:p>
            </p:txBody>
          </p:sp>
          <p:sp>
            <p:nvSpPr>
              <p:cNvPr id="76" name="Rectangle 93"/>
              <p:cNvSpPr>
                <a:spLocks noChangeArrowheads="1"/>
              </p:cNvSpPr>
              <p:nvPr/>
            </p:nvSpPr>
            <p:spPr bwMode="auto">
              <a:xfrm>
                <a:off x="7241568" y="2779174"/>
                <a:ext cx="2261106" cy="365759"/>
              </a:xfrm>
              <a:prstGeom prst="roundRect">
                <a:avLst>
                  <a:gd name="adj" fmla="val 10697"/>
                </a:avLst>
              </a:prstGeom>
              <a:noFill/>
              <a:ln w="9525">
                <a:noFill/>
                <a:miter lim="800000"/>
                <a:headEnd/>
                <a:tailEnd/>
              </a:ln>
              <a:effectLst/>
            </p:spPr>
            <p:txBody>
              <a:bodyPr wrap="none" anchor="ctr"/>
              <a:lstStyle/>
              <a:p>
                <a:pPr algn="ctr" fontAlgn="auto">
                  <a:lnSpc>
                    <a:spcPts val="120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Accessory Kits</a:t>
                </a:r>
                <a:endParaRPr lang="en-GB" sz="1400" dirty="0">
                  <a:solidFill>
                    <a:srgbClr val="FFFFFF"/>
                  </a:solidFill>
                  <a:latin typeface="Arial" panose="020B0604020202020204" pitchFamily="34" charset="0"/>
                  <a:cs typeface="Arial" panose="020B0604020202020204" pitchFamily="34" charset="0"/>
                </a:endParaRPr>
              </a:p>
            </p:txBody>
          </p:sp>
        </p:grpSp>
        <p:grpSp>
          <p:nvGrpSpPr>
            <p:cNvPr id="81" name="Group 50"/>
            <p:cNvGrpSpPr/>
            <p:nvPr/>
          </p:nvGrpSpPr>
          <p:grpSpPr>
            <a:xfrm>
              <a:off x="2527675" y="4413289"/>
              <a:ext cx="2286000" cy="457200"/>
              <a:chOff x="375623" y="2380022"/>
              <a:chExt cx="2285999" cy="656444"/>
            </a:xfrm>
          </p:grpSpPr>
          <p:sp>
            <p:nvSpPr>
              <p:cNvPr id="83" name="Pentagon 54"/>
              <p:cNvSpPr/>
              <p:nvPr/>
            </p:nvSpPr>
            <p:spPr>
              <a:xfrm rot="5400000">
                <a:off x="1190401" y="1565244"/>
                <a:ext cx="656444" cy="2285999"/>
              </a:xfrm>
              <a:prstGeom prst="rect">
                <a:avLst/>
              </a:prstGeom>
              <a:solidFill>
                <a:schemeClr val="accent3"/>
              </a:solidFill>
              <a:effectLst/>
            </p:spPr>
            <p:txBody>
              <a:bodyPr wrap="square" lIns="182876" tIns="137156" rIns="137156" bIns="137156" rtlCol="0" anchor="ctr">
                <a:noAutofit/>
              </a:bodyPr>
              <a:lstStyle/>
              <a:p>
                <a:pPr algn="ctr" fontAlgn="auto">
                  <a:lnSpc>
                    <a:spcPct val="90000"/>
                  </a:lnSpc>
                  <a:spcBef>
                    <a:spcPts val="600"/>
                  </a:spcBef>
                  <a:spcAft>
                    <a:spcPts val="0"/>
                  </a:spcAft>
                </a:pPr>
                <a:endParaRPr lang="en-US" sz="1400" dirty="0">
                  <a:solidFill>
                    <a:srgbClr val="FFFFFF"/>
                  </a:solidFill>
                  <a:latin typeface="Arial" panose="020B0604020202020204" pitchFamily="34" charset="0"/>
                  <a:cs typeface="Arial" panose="020B0604020202020204" pitchFamily="34" charset="0"/>
                </a:endParaRPr>
              </a:p>
            </p:txBody>
          </p:sp>
          <p:sp>
            <p:nvSpPr>
              <p:cNvPr id="84" name="Rectangle 90"/>
              <p:cNvSpPr>
                <a:spLocks noChangeArrowheads="1"/>
              </p:cNvSpPr>
              <p:nvPr/>
            </p:nvSpPr>
            <p:spPr bwMode="auto">
              <a:xfrm>
                <a:off x="383525" y="2531902"/>
                <a:ext cx="2219979" cy="365759"/>
              </a:xfrm>
              <a:prstGeom prst="roundRect">
                <a:avLst>
                  <a:gd name="adj" fmla="val 13006"/>
                </a:avLst>
              </a:prstGeom>
              <a:noFill/>
              <a:ln w="9525">
                <a:noFill/>
                <a:miter lim="800000"/>
                <a:headEnd/>
                <a:tailEnd/>
              </a:ln>
              <a:effectLst/>
            </p:spPr>
            <p:txBody>
              <a:bodyPr wrap="none" lIns="91438" tIns="45719" rIns="91438" bIns="45719" anchor="ctr"/>
              <a:lstStyle/>
              <a:p>
                <a:pPr algn="ctr" fontAlgn="auto">
                  <a:lnSpc>
                    <a:spcPts val="135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Mounts and stands</a:t>
                </a:r>
                <a:endParaRPr lang="en-GB" sz="1400" dirty="0">
                  <a:solidFill>
                    <a:srgbClr val="FFFFFF"/>
                  </a:solidFill>
                  <a:latin typeface="Arial" panose="020B0604020202020204" pitchFamily="34" charset="0"/>
                  <a:cs typeface="Arial" panose="020B0604020202020204" pitchFamily="34" charset="0"/>
                </a:endParaRPr>
              </a:p>
            </p:txBody>
          </p:sp>
        </p:grpSp>
        <p:grpSp>
          <p:nvGrpSpPr>
            <p:cNvPr id="86" name="Group 1029"/>
            <p:cNvGrpSpPr/>
            <p:nvPr/>
          </p:nvGrpSpPr>
          <p:grpSpPr>
            <a:xfrm>
              <a:off x="4945085" y="4413289"/>
              <a:ext cx="2290667" cy="457200"/>
              <a:chOff x="2654729" y="2604300"/>
              <a:chExt cx="2290666" cy="656444"/>
            </a:xfrm>
          </p:grpSpPr>
          <p:sp>
            <p:nvSpPr>
              <p:cNvPr id="87" name="Pentagon 1033"/>
              <p:cNvSpPr/>
              <p:nvPr/>
            </p:nvSpPr>
            <p:spPr>
              <a:xfrm rot="5400000">
                <a:off x="3474174" y="1789522"/>
                <a:ext cx="656444" cy="2285999"/>
              </a:xfrm>
              <a:prstGeom prst="rect">
                <a:avLst/>
              </a:prstGeom>
              <a:solidFill>
                <a:srgbClr val="77CAC7"/>
              </a:solidFill>
              <a:effectLst/>
            </p:spPr>
            <p:txBody>
              <a:bodyPr wrap="square" lIns="137160" tIns="102870" rIns="102870" bIns="102870" rtlCol="0" anchor="ctr">
                <a:noAutofit/>
              </a:bodyPr>
              <a:lstStyle/>
              <a:p>
                <a:pPr algn="ctr" fontAlgn="auto">
                  <a:lnSpc>
                    <a:spcPct val="90000"/>
                  </a:lnSpc>
                  <a:spcBef>
                    <a:spcPts val="600"/>
                  </a:spcBef>
                  <a:spcAft>
                    <a:spcPts val="0"/>
                  </a:spcAft>
                </a:pPr>
                <a:endParaRPr lang="en-US" sz="1400" dirty="0">
                  <a:solidFill>
                    <a:srgbClr val="FFFFFF"/>
                  </a:solidFill>
                  <a:latin typeface="Arial" panose="020B0604020202020204" pitchFamily="34" charset="0"/>
                  <a:cs typeface="Arial" panose="020B0604020202020204" pitchFamily="34" charset="0"/>
                </a:endParaRPr>
              </a:p>
            </p:txBody>
          </p:sp>
          <p:sp>
            <p:nvSpPr>
              <p:cNvPr id="88" name="Rectangle 91"/>
              <p:cNvSpPr>
                <a:spLocks noChangeArrowheads="1"/>
              </p:cNvSpPr>
              <p:nvPr/>
            </p:nvSpPr>
            <p:spPr bwMode="auto">
              <a:xfrm>
                <a:off x="2654729" y="2762682"/>
                <a:ext cx="2270482" cy="365759"/>
              </a:xfrm>
              <a:prstGeom prst="roundRect">
                <a:avLst>
                  <a:gd name="adj" fmla="val 9862"/>
                </a:avLst>
              </a:prstGeom>
              <a:noFill/>
              <a:ln w="9525">
                <a:noFill/>
                <a:miter lim="800000"/>
                <a:headEnd/>
                <a:tailEnd/>
              </a:ln>
              <a:effectLst/>
            </p:spPr>
            <p:txBody>
              <a:bodyPr wrap="none" anchor="ctr"/>
              <a:lstStyle/>
              <a:p>
                <a:pPr algn="ctr" fontAlgn="auto">
                  <a:lnSpc>
                    <a:spcPts val="135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Adapters and cables</a:t>
                </a:r>
                <a:endParaRPr lang="en-GB" sz="1400" dirty="0">
                  <a:solidFill>
                    <a:srgbClr val="FFFFFF"/>
                  </a:solidFill>
                  <a:latin typeface="Arial" panose="020B0604020202020204" pitchFamily="34" charset="0"/>
                  <a:cs typeface="Arial" panose="020B0604020202020204" pitchFamily="34" charset="0"/>
                </a:endParaRPr>
              </a:p>
            </p:txBody>
          </p:sp>
        </p:grpSp>
        <p:grpSp>
          <p:nvGrpSpPr>
            <p:cNvPr id="91" name="Group 1045"/>
            <p:cNvGrpSpPr/>
            <p:nvPr/>
          </p:nvGrpSpPr>
          <p:grpSpPr>
            <a:xfrm>
              <a:off x="47405" y="4413288"/>
              <a:ext cx="2286000" cy="457200"/>
              <a:chOff x="9502676" y="2602320"/>
              <a:chExt cx="2286000" cy="656437"/>
            </a:xfrm>
          </p:grpSpPr>
          <p:sp>
            <p:nvSpPr>
              <p:cNvPr id="95" name="Pentagon 1051"/>
              <p:cNvSpPr/>
              <p:nvPr/>
            </p:nvSpPr>
            <p:spPr>
              <a:xfrm rot="5400000">
                <a:off x="10317457" y="1787539"/>
                <a:ext cx="656437" cy="2286000"/>
              </a:xfrm>
              <a:prstGeom prst="rect">
                <a:avLst/>
              </a:prstGeom>
              <a:solidFill>
                <a:schemeClr val="tx1"/>
              </a:solidFill>
              <a:effectLst/>
            </p:spPr>
            <p:txBody>
              <a:bodyPr wrap="square" lIns="137160" tIns="102870" rIns="102870" bIns="102870" rtlCol="0" anchor="ctr">
                <a:noAutofit/>
              </a:bodyPr>
              <a:lstStyle/>
              <a:p>
                <a:pPr algn="ctr" fontAlgn="auto">
                  <a:lnSpc>
                    <a:spcPct val="90000"/>
                  </a:lnSpc>
                  <a:spcBef>
                    <a:spcPts val="600"/>
                  </a:spcBef>
                  <a:spcAft>
                    <a:spcPts val="0"/>
                  </a:spcAft>
                </a:pPr>
                <a:endParaRPr lang="en-US" sz="1400" dirty="0">
                  <a:solidFill>
                    <a:srgbClr val="FFFFFF"/>
                  </a:solidFill>
                  <a:latin typeface="Arial" panose="020B0604020202020204" pitchFamily="34" charset="0"/>
                  <a:cs typeface="Arial" panose="020B0604020202020204" pitchFamily="34" charset="0"/>
                </a:endParaRPr>
              </a:p>
            </p:txBody>
          </p:sp>
          <p:sp>
            <p:nvSpPr>
              <p:cNvPr id="96" name="Rectangle 93"/>
              <p:cNvSpPr>
                <a:spLocks noChangeArrowheads="1"/>
              </p:cNvSpPr>
              <p:nvPr/>
            </p:nvSpPr>
            <p:spPr bwMode="auto">
              <a:xfrm>
                <a:off x="9518720" y="2781432"/>
                <a:ext cx="2261106" cy="365759"/>
              </a:xfrm>
              <a:prstGeom prst="roundRect">
                <a:avLst>
                  <a:gd name="adj" fmla="val 10697"/>
                </a:avLst>
              </a:prstGeom>
              <a:noFill/>
              <a:ln w="9525">
                <a:noFill/>
                <a:miter lim="800000"/>
                <a:headEnd/>
                <a:tailEnd/>
              </a:ln>
              <a:effectLst/>
            </p:spPr>
            <p:txBody>
              <a:bodyPr wrap="none" anchor="ctr"/>
              <a:lstStyle/>
              <a:p>
                <a:pPr algn="ctr" fontAlgn="auto">
                  <a:lnSpc>
                    <a:spcPts val="120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Charging carts and kits</a:t>
                </a:r>
                <a:endParaRPr lang="en-GB" sz="1400" dirty="0">
                  <a:solidFill>
                    <a:srgbClr val="FFFFFF"/>
                  </a:solidFill>
                  <a:latin typeface="Arial" panose="020B0604020202020204" pitchFamily="34" charset="0"/>
                  <a:cs typeface="Arial" panose="020B0604020202020204" pitchFamily="34" charset="0"/>
                </a:endParaRPr>
              </a:p>
            </p:txBody>
          </p:sp>
        </p:grpSp>
        <p:cxnSp>
          <p:nvCxnSpPr>
            <p:cNvPr id="98" name="Straight Connector 97"/>
            <p:cNvCxnSpPr/>
            <p:nvPr/>
          </p:nvCxnSpPr>
          <p:spPr>
            <a:xfrm>
              <a:off x="2514366" y="4405396"/>
              <a:ext cx="0" cy="2351518"/>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937265" y="4413288"/>
              <a:ext cx="0" cy="2351518"/>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396532" y="4419390"/>
              <a:ext cx="0" cy="2351518"/>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3084" y="4405177"/>
              <a:ext cx="0" cy="2351518"/>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9866014" y="4405396"/>
              <a:ext cx="0" cy="2351518"/>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47404" y="2069990"/>
            <a:ext cx="12097191" cy="1782263"/>
            <a:chOff x="94809" y="1725904"/>
            <a:chExt cx="12097191" cy="2689187"/>
          </a:xfrm>
        </p:grpSpPr>
        <p:grpSp>
          <p:nvGrpSpPr>
            <p:cNvPr id="134" name="Group 133"/>
            <p:cNvGrpSpPr/>
            <p:nvPr/>
          </p:nvGrpSpPr>
          <p:grpSpPr>
            <a:xfrm>
              <a:off x="7443934" y="1747918"/>
              <a:ext cx="2317973" cy="457200"/>
              <a:chOff x="4933837" y="2604299"/>
              <a:chExt cx="2317973" cy="656445"/>
            </a:xfrm>
          </p:grpSpPr>
          <p:sp>
            <p:nvSpPr>
              <p:cNvPr id="153" name="Rectangle 152"/>
              <p:cNvSpPr/>
              <p:nvPr/>
            </p:nvSpPr>
            <p:spPr>
              <a:xfrm rot="5400000">
                <a:off x="5765863" y="1774797"/>
                <a:ext cx="656445" cy="2315449"/>
              </a:xfrm>
              <a:prstGeom prst="rect">
                <a:avLst/>
              </a:prstGeom>
              <a:solidFill>
                <a:srgbClr val="DC5034"/>
              </a:solidFill>
              <a:effectLst/>
            </p:spPr>
            <p:txBody>
              <a:bodyPr wrap="square" lIns="182876" tIns="137156" rIns="137156" bIns="137156" rtlCol="0" anchor="ctr">
                <a:noAutofit/>
              </a:bodyPr>
              <a:lstStyle/>
              <a:p>
                <a:pPr algn="ctr" fontAlgn="auto">
                  <a:lnSpc>
                    <a:spcPct val="90000"/>
                  </a:lnSpc>
                  <a:spcBef>
                    <a:spcPts val="600"/>
                  </a:spcBef>
                  <a:spcAft>
                    <a:spcPts val="0"/>
                  </a:spcAft>
                </a:pPr>
                <a:endParaRPr lang="en-US" sz="1600" dirty="0">
                  <a:solidFill>
                    <a:srgbClr val="FFFFFF"/>
                  </a:solidFill>
                  <a:latin typeface="Arial" panose="020B0604020202020204" pitchFamily="34" charset="0"/>
                  <a:cs typeface="Arial" panose="020B0604020202020204" pitchFamily="34" charset="0"/>
                </a:endParaRPr>
              </a:p>
            </p:txBody>
          </p:sp>
          <p:sp>
            <p:nvSpPr>
              <p:cNvPr id="154" name="Rectangle 90"/>
              <p:cNvSpPr>
                <a:spLocks noChangeArrowheads="1"/>
              </p:cNvSpPr>
              <p:nvPr/>
            </p:nvSpPr>
            <p:spPr bwMode="auto">
              <a:xfrm>
                <a:off x="4933837" y="2736964"/>
                <a:ext cx="2288523" cy="365760"/>
              </a:xfrm>
              <a:prstGeom prst="roundRect">
                <a:avLst>
                  <a:gd name="adj" fmla="val 13006"/>
                </a:avLst>
              </a:prstGeom>
              <a:noFill/>
              <a:ln w="9525">
                <a:noFill/>
                <a:miter lim="800000"/>
                <a:headEnd/>
                <a:tailEnd/>
              </a:ln>
              <a:effectLst/>
            </p:spPr>
            <p:txBody>
              <a:bodyPr wrap="none" lIns="91438" tIns="45719" rIns="91438" bIns="45719" anchor="ctr"/>
              <a:lstStyle/>
              <a:p>
                <a:pPr algn="ctr" fontAlgn="auto">
                  <a:lnSpc>
                    <a:spcPts val="135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Carrying cases</a:t>
                </a:r>
                <a:endParaRPr lang="en-GB" sz="1400" dirty="0">
                  <a:solidFill>
                    <a:srgbClr val="FFFFFF"/>
                  </a:solidFill>
                  <a:latin typeface="Arial" panose="020B0604020202020204" pitchFamily="34" charset="0"/>
                  <a:cs typeface="Arial" panose="020B0604020202020204" pitchFamily="34" charset="0"/>
                </a:endParaRPr>
              </a:p>
            </p:txBody>
          </p:sp>
        </p:grpSp>
        <p:sp>
          <p:nvSpPr>
            <p:cNvPr id="135" name="Rectangle 62"/>
            <p:cNvSpPr/>
            <p:nvPr/>
          </p:nvSpPr>
          <p:spPr>
            <a:xfrm>
              <a:off x="2568419" y="2237106"/>
              <a:ext cx="2302281" cy="1932566"/>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smtClean="0">
                  <a:solidFill>
                    <a:srgbClr val="000000"/>
                  </a:solidFill>
                  <a:latin typeface="Arial" panose="020B0604020202020204" pitchFamily="34" charset="0"/>
                  <a:cs typeface="Arial" panose="020B0604020202020204" pitchFamily="34" charset="0"/>
                </a:rPr>
                <a:t>Include wired, wireless/Bluetooth</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Keyboards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Mice</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Combo</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Styluses</a:t>
              </a:r>
              <a:endParaRPr lang="en-US" sz="1100" dirty="0">
                <a:solidFill>
                  <a:srgbClr val="000000"/>
                </a:solidFill>
                <a:latin typeface="Arial" panose="020B0604020202020204" pitchFamily="34" charset="0"/>
                <a:cs typeface="Arial" panose="020B0604020202020204" pitchFamily="34" charset="0"/>
              </a:endParaRPr>
            </a:p>
          </p:txBody>
        </p:sp>
        <p:grpSp>
          <p:nvGrpSpPr>
            <p:cNvPr id="136" name="Group 135"/>
            <p:cNvGrpSpPr/>
            <p:nvPr/>
          </p:nvGrpSpPr>
          <p:grpSpPr>
            <a:xfrm>
              <a:off x="9913420" y="1747917"/>
              <a:ext cx="2278580" cy="457200"/>
              <a:chOff x="7224094" y="2604305"/>
              <a:chExt cx="2278580" cy="656437"/>
            </a:xfrm>
          </p:grpSpPr>
          <p:sp>
            <p:nvSpPr>
              <p:cNvPr id="151" name="Rectangle 150"/>
              <p:cNvSpPr/>
              <p:nvPr/>
            </p:nvSpPr>
            <p:spPr>
              <a:xfrm rot="5400000">
                <a:off x="8012997" y="1815402"/>
                <a:ext cx="656437" cy="2234244"/>
              </a:xfrm>
              <a:prstGeom prst="rect">
                <a:avLst/>
              </a:prstGeom>
              <a:solidFill>
                <a:schemeClr val="accent3"/>
              </a:solidFill>
              <a:effectLst/>
            </p:spPr>
            <p:txBody>
              <a:bodyPr wrap="square" lIns="137160" tIns="102870" rIns="102870" bIns="102870" rtlCol="0" anchor="ctr">
                <a:noAutofit/>
              </a:bodyPr>
              <a:lstStyle/>
              <a:p>
                <a:pPr algn="ctr" fontAlgn="auto">
                  <a:lnSpc>
                    <a:spcPct val="90000"/>
                  </a:lnSpc>
                  <a:spcBef>
                    <a:spcPts val="600"/>
                  </a:spcBef>
                  <a:spcAft>
                    <a:spcPts val="0"/>
                  </a:spcAft>
                </a:pPr>
                <a:endParaRPr lang="en-US" sz="1600" dirty="0">
                  <a:solidFill>
                    <a:srgbClr val="FFFFFF"/>
                  </a:solidFill>
                  <a:latin typeface="Arial" panose="020B0604020202020204" pitchFamily="34" charset="0"/>
                  <a:cs typeface="Arial" panose="020B0604020202020204" pitchFamily="34" charset="0"/>
                </a:endParaRPr>
              </a:p>
            </p:txBody>
          </p:sp>
          <p:sp>
            <p:nvSpPr>
              <p:cNvPr id="152" name="Rectangle 93"/>
              <p:cNvSpPr>
                <a:spLocks noChangeArrowheads="1"/>
              </p:cNvSpPr>
              <p:nvPr/>
            </p:nvSpPr>
            <p:spPr bwMode="auto">
              <a:xfrm>
                <a:off x="7241568" y="2768112"/>
                <a:ext cx="2261106" cy="365760"/>
              </a:xfrm>
              <a:prstGeom prst="roundRect">
                <a:avLst>
                  <a:gd name="adj" fmla="val 10697"/>
                </a:avLst>
              </a:prstGeom>
              <a:noFill/>
              <a:ln w="9525">
                <a:noFill/>
                <a:miter lim="800000"/>
                <a:headEnd/>
                <a:tailEnd/>
              </a:ln>
              <a:effectLst/>
            </p:spPr>
            <p:txBody>
              <a:bodyPr wrap="none" anchor="ctr"/>
              <a:lstStyle/>
              <a:p>
                <a:pPr algn="ctr" fontAlgn="auto">
                  <a:lnSpc>
                    <a:spcPts val="120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Audio</a:t>
                </a:r>
                <a:endParaRPr lang="en-GB" sz="1400" dirty="0">
                  <a:solidFill>
                    <a:srgbClr val="FFFFFF"/>
                  </a:solidFill>
                  <a:latin typeface="Arial" panose="020B0604020202020204" pitchFamily="34" charset="0"/>
                  <a:cs typeface="Arial" panose="020B0604020202020204" pitchFamily="34" charset="0"/>
                </a:endParaRPr>
              </a:p>
            </p:txBody>
          </p:sp>
        </p:grpSp>
        <p:grpSp>
          <p:nvGrpSpPr>
            <p:cNvPr id="137" name="Group 50"/>
            <p:cNvGrpSpPr/>
            <p:nvPr/>
          </p:nvGrpSpPr>
          <p:grpSpPr>
            <a:xfrm>
              <a:off x="2561770" y="1747917"/>
              <a:ext cx="2242867" cy="457200"/>
              <a:chOff x="362313" y="2380022"/>
              <a:chExt cx="2242866" cy="656444"/>
            </a:xfrm>
          </p:grpSpPr>
          <p:sp>
            <p:nvSpPr>
              <p:cNvPr id="149" name="Pentagon 54"/>
              <p:cNvSpPr/>
              <p:nvPr/>
            </p:nvSpPr>
            <p:spPr>
              <a:xfrm rot="5400000">
                <a:off x="1155524" y="1586811"/>
                <a:ext cx="656444" cy="2242866"/>
              </a:xfrm>
              <a:prstGeom prst="rect">
                <a:avLst/>
              </a:prstGeom>
              <a:solidFill>
                <a:schemeClr val="accent2"/>
              </a:solidFill>
              <a:effectLst/>
            </p:spPr>
            <p:txBody>
              <a:bodyPr wrap="square" lIns="182876" tIns="137156" rIns="137156" bIns="137156" rtlCol="0" anchor="ctr">
                <a:noAutofit/>
              </a:bodyPr>
              <a:lstStyle/>
              <a:p>
                <a:pPr algn="ctr" fontAlgn="auto">
                  <a:lnSpc>
                    <a:spcPct val="90000"/>
                  </a:lnSpc>
                  <a:spcBef>
                    <a:spcPts val="600"/>
                  </a:spcBef>
                  <a:spcAft>
                    <a:spcPts val="0"/>
                  </a:spcAft>
                </a:pPr>
                <a:endParaRPr lang="en-US" sz="1400" dirty="0">
                  <a:solidFill>
                    <a:srgbClr val="FFFFFF"/>
                  </a:solidFill>
                  <a:latin typeface="Arial" panose="020B0604020202020204" pitchFamily="34" charset="0"/>
                  <a:cs typeface="Arial" panose="020B0604020202020204" pitchFamily="34" charset="0"/>
                </a:endParaRPr>
              </a:p>
            </p:txBody>
          </p:sp>
          <p:sp>
            <p:nvSpPr>
              <p:cNvPr id="150" name="Rectangle 90"/>
              <p:cNvSpPr>
                <a:spLocks noChangeArrowheads="1"/>
              </p:cNvSpPr>
              <p:nvPr/>
            </p:nvSpPr>
            <p:spPr bwMode="auto">
              <a:xfrm>
                <a:off x="383525" y="2531901"/>
                <a:ext cx="2219979" cy="365759"/>
              </a:xfrm>
              <a:prstGeom prst="roundRect">
                <a:avLst>
                  <a:gd name="adj" fmla="val 13006"/>
                </a:avLst>
              </a:prstGeom>
              <a:noFill/>
              <a:ln w="9525">
                <a:noFill/>
                <a:miter lim="800000"/>
                <a:headEnd/>
                <a:tailEnd/>
              </a:ln>
              <a:effectLst/>
            </p:spPr>
            <p:txBody>
              <a:bodyPr wrap="none" lIns="91438" tIns="45719" rIns="91438" bIns="45719" anchor="ctr"/>
              <a:lstStyle/>
              <a:p>
                <a:pPr algn="ctr" fontAlgn="auto">
                  <a:lnSpc>
                    <a:spcPts val="135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Mice, keyboards, styluses</a:t>
                </a:r>
                <a:endParaRPr lang="en-GB" sz="1400" dirty="0">
                  <a:solidFill>
                    <a:srgbClr val="FFFFFF"/>
                  </a:solidFill>
                  <a:latin typeface="Arial" panose="020B0604020202020204" pitchFamily="34" charset="0"/>
                  <a:cs typeface="Arial" panose="020B0604020202020204" pitchFamily="34" charset="0"/>
                </a:endParaRPr>
              </a:p>
            </p:txBody>
          </p:sp>
        </p:grpSp>
        <p:grpSp>
          <p:nvGrpSpPr>
            <p:cNvPr id="138" name="Group 1029"/>
            <p:cNvGrpSpPr/>
            <p:nvPr/>
          </p:nvGrpSpPr>
          <p:grpSpPr>
            <a:xfrm>
              <a:off x="4985598" y="1747917"/>
              <a:ext cx="2277375" cy="457200"/>
              <a:chOff x="2647837" y="2604299"/>
              <a:chExt cx="2277374" cy="656444"/>
            </a:xfrm>
          </p:grpSpPr>
          <p:sp>
            <p:nvSpPr>
              <p:cNvPr id="147" name="Pentagon 1033"/>
              <p:cNvSpPr/>
              <p:nvPr/>
            </p:nvSpPr>
            <p:spPr>
              <a:xfrm rot="5400000">
                <a:off x="3454285" y="1797851"/>
                <a:ext cx="656444" cy="2269340"/>
              </a:xfrm>
              <a:prstGeom prst="rect">
                <a:avLst/>
              </a:prstGeom>
              <a:solidFill>
                <a:schemeClr val="accent6"/>
              </a:solidFill>
              <a:effectLst/>
            </p:spPr>
            <p:txBody>
              <a:bodyPr wrap="square" lIns="137160" tIns="102870" rIns="102870" bIns="102870" rtlCol="0" anchor="ctr">
                <a:noAutofit/>
              </a:bodyPr>
              <a:lstStyle/>
              <a:p>
                <a:pPr algn="ctr" fontAlgn="auto">
                  <a:lnSpc>
                    <a:spcPct val="90000"/>
                  </a:lnSpc>
                  <a:spcBef>
                    <a:spcPts val="600"/>
                  </a:spcBef>
                  <a:spcAft>
                    <a:spcPts val="0"/>
                  </a:spcAft>
                </a:pPr>
                <a:endParaRPr lang="en-US" sz="1600" dirty="0">
                  <a:solidFill>
                    <a:srgbClr val="FFFFFF"/>
                  </a:solidFill>
                  <a:latin typeface="Arial" panose="020B0604020202020204" pitchFamily="34" charset="0"/>
                  <a:cs typeface="Arial" panose="020B0604020202020204" pitchFamily="34" charset="0"/>
                </a:endParaRPr>
              </a:p>
            </p:txBody>
          </p:sp>
          <p:sp>
            <p:nvSpPr>
              <p:cNvPr id="148" name="Rectangle 91"/>
              <p:cNvSpPr>
                <a:spLocks noChangeArrowheads="1"/>
              </p:cNvSpPr>
              <p:nvPr/>
            </p:nvSpPr>
            <p:spPr bwMode="auto">
              <a:xfrm>
                <a:off x="2654729" y="2749491"/>
                <a:ext cx="2270482" cy="365759"/>
              </a:xfrm>
              <a:prstGeom prst="roundRect">
                <a:avLst>
                  <a:gd name="adj" fmla="val 9862"/>
                </a:avLst>
              </a:prstGeom>
              <a:noFill/>
              <a:ln w="9525">
                <a:noFill/>
                <a:miter lim="800000"/>
                <a:headEnd/>
                <a:tailEnd/>
              </a:ln>
              <a:effectLst/>
            </p:spPr>
            <p:txBody>
              <a:bodyPr wrap="none" anchor="ctr"/>
              <a:lstStyle/>
              <a:p>
                <a:pPr algn="ctr" fontAlgn="auto">
                  <a:lnSpc>
                    <a:spcPts val="135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Power</a:t>
                </a:r>
                <a:endParaRPr lang="en-GB" sz="1400" dirty="0">
                  <a:solidFill>
                    <a:srgbClr val="FFFFFF"/>
                  </a:solidFill>
                  <a:latin typeface="Arial" panose="020B0604020202020204" pitchFamily="34" charset="0"/>
                  <a:cs typeface="Arial" panose="020B0604020202020204" pitchFamily="34" charset="0"/>
                </a:endParaRPr>
              </a:p>
            </p:txBody>
          </p:sp>
        </p:grpSp>
        <p:grpSp>
          <p:nvGrpSpPr>
            <p:cNvPr id="139" name="Group 1045"/>
            <p:cNvGrpSpPr/>
            <p:nvPr/>
          </p:nvGrpSpPr>
          <p:grpSpPr>
            <a:xfrm>
              <a:off x="94809" y="1747917"/>
              <a:ext cx="2286000" cy="457200"/>
              <a:chOff x="9502675" y="2602320"/>
              <a:chExt cx="2286000" cy="656437"/>
            </a:xfrm>
          </p:grpSpPr>
          <p:sp>
            <p:nvSpPr>
              <p:cNvPr id="145" name="Pentagon 1051"/>
              <p:cNvSpPr/>
              <p:nvPr/>
            </p:nvSpPr>
            <p:spPr>
              <a:xfrm rot="5400000">
                <a:off x="10317456" y="1787539"/>
                <a:ext cx="656437" cy="2286000"/>
              </a:xfrm>
              <a:prstGeom prst="rect">
                <a:avLst/>
              </a:prstGeom>
              <a:solidFill>
                <a:schemeClr val="bg1"/>
              </a:solidFill>
              <a:effectLst/>
            </p:spPr>
            <p:txBody>
              <a:bodyPr wrap="square" lIns="137160" tIns="102870" rIns="102870" bIns="102870" rtlCol="0" anchor="ctr">
                <a:noAutofit/>
              </a:bodyPr>
              <a:lstStyle/>
              <a:p>
                <a:pPr algn="ctr" fontAlgn="auto">
                  <a:lnSpc>
                    <a:spcPct val="90000"/>
                  </a:lnSpc>
                  <a:spcBef>
                    <a:spcPts val="600"/>
                  </a:spcBef>
                  <a:spcAft>
                    <a:spcPts val="0"/>
                  </a:spcAft>
                </a:pPr>
                <a:endParaRPr lang="en-US" sz="1600" dirty="0">
                  <a:solidFill>
                    <a:srgbClr val="FFFFFF"/>
                  </a:solidFill>
                  <a:latin typeface="Arial" panose="020B0604020202020204" pitchFamily="34" charset="0"/>
                  <a:cs typeface="Arial" panose="020B0604020202020204" pitchFamily="34" charset="0"/>
                </a:endParaRPr>
              </a:p>
            </p:txBody>
          </p:sp>
          <p:sp>
            <p:nvSpPr>
              <p:cNvPr id="146" name="Rectangle 93"/>
              <p:cNvSpPr>
                <a:spLocks noChangeArrowheads="1"/>
              </p:cNvSpPr>
              <p:nvPr/>
            </p:nvSpPr>
            <p:spPr bwMode="auto">
              <a:xfrm>
                <a:off x="9518720" y="2769095"/>
                <a:ext cx="2261106" cy="365760"/>
              </a:xfrm>
              <a:prstGeom prst="roundRect">
                <a:avLst>
                  <a:gd name="adj" fmla="val 10697"/>
                </a:avLst>
              </a:prstGeom>
              <a:noFill/>
              <a:ln w="9525">
                <a:noFill/>
                <a:miter lim="800000"/>
                <a:headEnd/>
                <a:tailEnd/>
              </a:ln>
              <a:effectLst/>
            </p:spPr>
            <p:txBody>
              <a:bodyPr wrap="none" anchor="ctr"/>
              <a:lstStyle/>
              <a:p>
                <a:pPr algn="ctr" fontAlgn="auto">
                  <a:lnSpc>
                    <a:spcPts val="1200"/>
                  </a:lnSpc>
                  <a:spcBef>
                    <a:spcPts val="0"/>
                  </a:spcBef>
                  <a:spcAft>
                    <a:spcPts val="0"/>
                  </a:spcAft>
                </a:pPr>
                <a:r>
                  <a:rPr lang="en-GB" sz="1400" dirty="0" smtClean="0">
                    <a:solidFill>
                      <a:srgbClr val="FFFFFF"/>
                    </a:solidFill>
                    <a:latin typeface="Arial" panose="020B0604020202020204" pitchFamily="34" charset="0"/>
                    <a:cs typeface="Arial" panose="020B0604020202020204" pitchFamily="34" charset="0"/>
                  </a:rPr>
                  <a:t>Docks</a:t>
                </a:r>
                <a:endParaRPr lang="en-GB" sz="1400" dirty="0">
                  <a:solidFill>
                    <a:srgbClr val="FFFFFF"/>
                  </a:solidFill>
                  <a:latin typeface="Arial" panose="020B0604020202020204" pitchFamily="34" charset="0"/>
                  <a:cs typeface="Arial" panose="020B0604020202020204" pitchFamily="34" charset="0"/>
                </a:endParaRPr>
              </a:p>
            </p:txBody>
          </p:sp>
        </p:grpSp>
        <p:cxnSp>
          <p:nvCxnSpPr>
            <p:cNvPr id="140" name="Straight Connector 139"/>
            <p:cNvCxnSpPr/>
            <p:nvPr/>
          </p:nvCxnSpPr>
          <p:spPr>
            <a:xfrm>
              <a:off x="2561771" y="1747916"/>
              <a:ext cx="0" cy="2661697"/>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4984670" y="1739399"/>
              <a:ext cx="0" cy="2661697"/>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443937" y="1753394"/>
              <a:ext cx="0" cy="2661697"/>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94809" y="1725904"/>
              <a:ext cx="0" cy="2661697"/>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9913419" y="1747916"/>
              <a:ext cx="0" cy="2661697"/>
            </a:xfrm>
            <a:prstGeom prst="line">
              <a:avLst/>
            </a:prstGeom>
            <a:ln w="19050">
              <a:solidFill>
                <a:srgbClr val="EEEEEE"/>
              </a:solidFill>
            </a:ln>
          </p:spPr>
          <p:style>
            <a:lnRef idx="1">
              <a:schemeClr val="accent1"/>
            </a:lnRef>
            <a:fillRef idx="0">
              <a:schemeClr val="accent1"/>
            </a:fillRef>
            <a:effectRef idx="0">
              <a:schemeClr val="accent1"/>
            </a:effectRef>
            <a:fontRef idx="minor">
              <a:schemeClr val="tx1"/>
            </a:fontRef>
          </p:style>
        </p:cxnSp>
      </p:grpSp>
      <p:pic>
        <p:nvPicPr>
          <p:cNvPr id="156" name="Picture 15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1899" b="12268"/>
          <a:stretch/>
        </p:blipFill>
        <p:spPr>
          <a:xfrm>
            <a:off x="340499" y="1425124"/>
            <a:ext cx="764301" cy="579595"/>
          </a:xfrm>
          <a:prstGeom prst="rect">
            <a:avLst/>
          </a:prstGeom>
        </p:spPr>
      </p:pic>
      <p:pic>
        <p:nvPicPr>
          <p:cNvPr id="157" name="Picture 156"/>
          <p:cNvPicPr>
            <a:picLocks noChangeAspect="1"/>
          </p:cNvPicPr>
          <p:nvPr/>
        </p:nvPicPr>
        <p:blipFill rotWithShape="1">
          <a:blip r:embed="rId3" cstate="print">
            <a:extLst>
              <a:ext uri="{28A0092B-C50C-407E-A947-70E740481C1C}">
                <a14:useLocalDpi xmlns:a14="http://schemas.microsoft.com/office/drawing/2010/main" val="0"/>
              </a:ext>
            </a:extLst>
          </a:blip>
          <a:srcRect t="28191" b="28254"/>
          <a:stretch/>
        </p:blipFill>
        <p:spPr>
          <a:xfrm>
            <a:off x="2608760" y="1280510"/>
            <a:ext cx="1678806" cy="731214"/>
          </a:xfrm>
          <a:prstGeom prst="rect">
            <a:avLst/>
          </a:prstGeom>
        </p:spPr>
      </p:pic>
      <p:pic>
        <p:nvPicPr>
          <p:cNvPr id="158" name="Picture 157"/>
          <p:cNvPicPr>
            <a:picLocks noChangeAspect="1"/>
          </p:cNvPicPr>
          <p:nvPr/>
        </p:nvPicPr>
        <p:blipFill rotWithShape="1">
          <a:blip r:embed="rId4" cstate="print">
            <a:extLst>
              <a:ext uri="{28A0092B-C50C-407E-A947-70E740481C1C}">
                <a14:useLocalDpi xmlns:a14="http://schemas.microsoft.com/office/drawing/2010/main" val="0"/>
              </a:ext>
            </a:extLst>
          </a:blip>
          <a:srcRect t="28758" b="10019"/>
          <a:stretch/>
        </p:blipFill>
        <p:spPr>
          <a:xfrm>
            <a:off x="1190405" y="1532709"/>
            <a:ext cx="808220" cy="494677"/>
          </a:xfrm>
          <a:prstGeom prst="rect">
            <a:avLst/>
          </a:prstGeom>
        </p:spPr>
      </p:pic>
      <p:pic>
        <p:nvPicPr>
          <p:cNvPr id="159" name="Picture 1" descr="image001"/>
          <p:cNvPicPr>
            <a:picLocks noChangeAspect="1" noChangeArrowheads="1"/>
          </p:cNvPicPr>
          <p:nvPr/>
        </p:nvPicPr>
        <p:blipFill rotWithShape="1">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rcRect l="33856" t="10455" r="33558" b="7571"/>
          <a:stretch/>
        </p:blipFill>
        <p:spPr bwMode="auto">
          <a:xfrm rot="4723322" flipH="1">
            <a:off x="3978513" y="1404009"/>
            <a:ext cx="263865" cy="66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159"/>
          <p:cNvPicPr>
            <a:picLocks noChangeAspect="1"/>
          </p:cNvPicPr>
          <p:nvPr/>
        </p:nvPicPr>
        <p:blipFill>
          <a:blip r:embed="rId6"/>
          <a:stretch>
            <a:fillRect/>
          </a:stretch>
        </p:blipFill>
        <p:spPr>
          <a:xfrm>
            <a:off x="5374057" y="1175657"/>
            <a:ext cx="1201532" cy="798879"/>
          </a:xfrm>
          <a:prstGeom prst="rect">
            <a:avLst/>
          </a:prstGeom>
        </p:spPr>
      </p:pic>
      <p:pic>
        <p:nvPicPr>
          <p:cNvPr id="163" name="Picture 162"/>
          <p:cNvPicPr>
            <a:picLocks noChangeAspect="1"/>
          </p:cNvPicPr>
          <p:nvPr/>
        </p:nvPicPr>
        <p:blipFill>
          <a:blip r:embed="rId7"/>
          <a:stretch>
            <a:fillRect/>
          </a:stretch>
        </p:blipFill>
        <p:spPr>
          <a:xfrm>
            <a:off x="211763" y="3723501"/>
            <a:ext cx="1148831" cy="1054124"/>
          </a:xfrm>
          <a:prstGeom prst="rect">
            <a:avLst/>
          </a:prstGeom>
        </p:spPr>
      </p:pic>
      <p:pic>
        <p:nvPicPr>
          <p:cNvPr id="165" name="Picture 164"/>
          <p:cNvPicPr>
            <a:picLocks noChangeAspect="1"/>
          </p:cNvPicPr>
          <p:nvPr/>
        </p:nvPicPr>
        <p:blipFill>
          <a:blip r:embed="rId8"/>
          <a:stretch>
            <a:fillRect/>
          </a:stretch>
        </p:blipFill>
        <p:spPr>
          <a:xfrm>
            <a:off x="1413401" y="4049982"/>
            <a:ext cx="658520" cy="580409"/>
          </a:xfrm>
          <a:prstGeom prst="rect">
            <a:avLst/>
          </a:prstGeom>
        </p:spPr>
      </p:pic>
      <p:pic>
        <p:nvPicPr>
          <p:cNvPr id="166" name="Picture 165"/>
          <p:cNvPicPr>
            <a:picLocks noChangeAspect="1"/>
          </p:cNvPicPr>
          <p:nvPr/>
        </p:nvPicPr>
        <p:blipFill>
          <a:blip r:embed="rId9"/>
          <a:stretch>
            <a:fillRect/>
          </a:stretch>
        </p:blipFill>
        <p:spPr>
          <a:xfrm>
            <a:off x="8272865" y="904535"/>
            <a:ext cx="1309029" cy="1136673"/>
          </a:xfrm>
          <a:prstGeom prst="rect">
            <a:avLst/>
          </a:prstGeom>
        </p:spPr>
      </p:pic>
      <p:pic>
        <p:nvPicPr>
          <p:cNvPr id="167" name="Picture 166"/>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46057" y="1425124"/>
            <a:ext cx="1538528" cy="558730"/>
          </a:xfrm>
          <a:prstGeom prst="rect">
            <a:avLst/>
          </a:prstGeom>
          <a:noFill/>
          <a:ln>
            <a:noFill/>
          </a:ln>
          <a:extLst/>
        </p:spPr>
      </p:pic>
      <p:pic>
        <p:nvPicPr>
          <p:cNvPr id="162" name="Picture 161"/>
          <p:cNvPicPr>
            <a:picLocks noChangeAspect="1"/>
          </p:cNvPicPr>
          <p:nvPr/>
        </p:nvPicPr>
        <p:blipFill rotWithShape="1">
          <a:blip r:embed="rId11"/>
          <a:srcRect r="12615"/>
          <a:stretch/>
        </p:blipFill>
        <p:spPr>
          <a:xfrm>
            <a:off x="9815944" y="1064390"/>
            <a:ext cx="834633" cy="954438"/>
          </a:xfrm>
          <a:prstGeom prst="rect">
            <a:avLst/>
          </a:prstGeom>
        </p:spPr>
      </p:pic>
      <p:pic>
        <p:nvPicPr>
          <p:cNvPr id="168" name="Picture 167"/>
          <p:cNvPicPr>
            <a:picLocks noChangeAspect="1"/>
          </p:cNvPicPr>
          <p:nvPr/>
        </p:nvPicPr>
        <p:blipFill>
          <a:blip r:embed="rId12"/>
          <a:stretch>
            <a:fillRect/>
          </a:stretch>
        </p:blipFill>
        <p:spPr>
          <a:xfrm>
            <a:off x="9855799" y="3769832"/>
            <a:ext cx="2101042" cy="1007793"/>
          </a:xfrm>
          <a:prstGeom prst="rect">
            <a:avLst/>
          </a:prstGeom>
        </p:spPr>
      </p:pic>
      <p:pic>
        <p:nvPicPr>
          <p:cNvPr id="169" name="Picture 168"/>
          <p:cNvPicPr>
            <a:picLocks noChangeAspect="1"/>
          </p:cNvPicPr>
          <p:nvPr/>
        </p:nvPicPr>
        <p:blipFill>
          <a:blip r:embed="rId13"/>
          <a:stretch>
            <a:fillRect/>
          </a:stretch>
        </p:blipFill>
        <p:spPr>
          <a:xfrm>
            <a:off x="7334539" y="710509"/>
            <a:ext cx="1007383" cy="1334040"/>
          </a:xfrm>
          <a:prstGeom prst="rect">
            <a:avLst/>
          </a:prstGeom>
        </p:spPr>
      </p:pic>
      <p:pic>
        <p:nvPicPr>
          <p:cNvPr id="171" name="Picture 170"/>
          <p:cNvPicPr>
            <a:picLocks noChangeAspect="1"/>
          </p:cNvPicPr>
          <p:nvPr/>
        </p:nvPicPr>
        <p:blipFill>
          <a:blip r:embed="rId14"/>
          <a:stretch>
            <a:fillRect/>
          </a:stretch>
        </p:blipFill>
        <p:spPr>
          <a:xfrm>
            <a:off x="3933856" y="3744575"/>
            <a:ext cx="560962" cy="1027747"/>
          </a:xfrm>
          <a:prstGeom prst="rect">
            <a:avLst/>
          </a:prstGeom>
        </p:spPr>
      </p:pic>
      <p:pic>
        <p:nvPicPr>
          <p:cNvPr id="175" name="Content Placeholder 5"/>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5223834" y="4143553"/>
            <a:ext cx="975809" cy="669329"/>
          </a:xfrm>
          <a:prstGeom prst="rect">
            <a:avLst/>
          </a:prstGeom>
          <a:noFill/>
          <a:ln w="9525">
            <a:noFill/>
            <a:miter lim="800000"/>
            <a:headEnd/>
            <a:tailEnd/>
          </a:ln>
        </p:spPr>
      </p:pic>
      <p:pic>
        <p:nvPicPr>
          <p:cNvPr id="176" name="Picture 175"/>
          <p:cNvPicPr>
            <a:picLocks noChangeAspect="1"/>
          </p:cNvPicPr>
          <p:nvPr/>
        </p:nvPicPr>
        <p:blipFill rotWithShape="1">
          <a:blip r:embed="rId16" cstate="print">
            <a:extLst>
              <a:ext uri="{28A0092B-C50C-407E-A947-70E740481C1C}">
                <a14:useLocalDpi xmlns:a14="http://schemas.microsoft.com/office/drawing/2010/main" val="0"/>
              </a:ext>
            </a:extLst>
          </a:blip>
          <a:srcRect t="33762" b="31515"/>
          <a:stretch/>
        </p:blipFill>
        <p:spPr>
          <a:xfrm>
            <a:off x="6153361" y="4458633"/>
            <a:ext cx="661709" cy="229769"/>
          </a:xfrm>
          <a:prstGeom prst="rect">
            <a:avLst/>
          </a:prstGeom>
        </p:spPr>
      </p:pic>
      <p:pic>
        <p:nvPicPr>
          <p:cNvPr id="177" name="Picture 17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51654" y="3825674"/>
            <a:ext cx="1068576" cy="910473"/>
          </a:xfrm>
          <a:prstGeom prst="rect">
            <a:avLst/>
          </a:prstGeom>
        </p:spPr>
      </p:pic>
      <p:pic>
        <p:nvPicPr>
          <p:cNvPr id="178" name="Picture 177"/>
          <p:cNvPicPr>
            <a:picLocks noChangeAspect="1"/>
          </p:cNvPicPr>
          <p:nvPr/>
        </p:nvPicPr>
        <p:blipFill>
          <a:blip r:embed="rId18"/>
          <a:stretch>
            <a:fillRect/>
          </a:stretch>
        </p:blipFill>
        <p:spPr>
          <a:xfrm>
            <a:off x="11315321" y="944274"/>
            <a:ext cx="448293" cy="428270"/>
          </a:xfrm>
          <a:prstGeom prst="rect">
            <a:avLst/>
          </a:prstGeom>
        </p:spPr>
      </p:pic>
      <p:pic>
        <p:nvPicPr>
          <p:cNvPr id="182" name="Picture 2" descr="C:\Users\Tait_Streams_Tomb\AppData\Local\Microsoft\Windows\Temporary Internet Files\Content.Outlook\PD7MFHOS\DellPremLaptopKeyed_Her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15149" y="3898723"/>
            <a:ext cx="915432" cy="866173"/>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82"/>
          <p:cNvPicPr>
            <a:picLocks noChangeAspect="1"/>
          </p:cNvPicPr>
          <p:nvPr/>
        </p:nvPicPr>
        <p:blipFill>
          <a:blip r:embed="rId20"/>
          <a:stretch>
            <a:fillRect/>
          </a:stretch>
        </p:blipFill>
        <p:spPr>
          <a:xfrm>
            <a:off x="8695454" y="4042816"/>
            <a:ext cx="682449" cy="693331"/>
          </a:xfrm>
          <a:prstGeom prst="rect">
            <a:avLst/>
          </a:prstGeom>
        </p:spPr>
      </p:pic>
      <p:sp>
        <p:nvSpPr>
          <p:cNvPr id="184" name="Rectangle 62"/>
          <p:cNvSpPr/>
          <p:nvPr/>
        </p:nvSpPr>
        <p:spPr>
          <a:xfrm>
            <a:off x="17862" y="2393052"/>
            <a:ext cx="2513559" cy="1280811"/>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smtClean="0">
                <a:solidFill>
                  <a:srgbClr val="000000"/>
                </a:solidFill>
                <a:latin typeface="Arial" panose="020B0604020202020204" pitchFamily="34" charset="0"/>
                <a:cs typeface="Arial" panose="020B0604020202020204" pitchFamily="34" charset="0"/>
              </a:rPr>
              <a:t>Connect PC to wide range of accessories from displays to mice</a:t>
            </a:r>
            <a:r>
              <a:rPr lang="en-US" sz="1100" dirty="0">
                <a:solidFill>
                  <a:srgbClr val="000000"/>
                </a:solidFill>
                <a:latin typeface="Arial" panose="020B0604020202020204" pitchFamily="34" charset="0"/>
                <a:cs typeface="Arial" panose="020B0604020202020204" pitchFamily="34" charset="0"/>
              </a:rPr>
              <a:t>, </a:t>
            </a:r>
            <a:r>
              <a:rPr lang="en-US" sz="1100" dirty="0" smtClean="0">
                <a:solidFill>
                  <a:srgbClr val="000000"/>
                </a:solidFill>
                <a:latin typeface="Arial" panose="020B0604020202020204" pitchFamily="34" charset="0"/>
                <a:cs typeface="Arial" panose="020B0604020202020204" pitchFamily="34" charset="0"/>
              </a:rPr>
              <a:t>networks </a:t>
            </a:r>
            <a:r>
              <a:rPr lang="en-US" sz="1100" dirty="0">
                <a:solidFill>
                  <a:srgbClr val="000000"/>
                </a:solidFill>
                <a:latin typeface="Arial" panose="020B0604020202020204" pitchFamily="34" charset="0"/>
                <a:cs typeface="Arial" panose="020B0604020202020204" pitchFamily="34" charset="0"/>
              </a:rPr>
              <a:t>and other </a:t>
            </a:r>
            <a:r>
              <a:rPr lang="en-US" sz="1100" dirty="0" smtClean="0">
                <a:solidFill>
                  <a:srgbClr val="000000"/>
                </a:solidFill>
                <a:latin typeface="Arial" panose="020B0604020202020204" pitchFamily="34" charset="0"/>
                <a:cs typeface="Arial" panose="020B0604020202020204" pitchFamily="34" charset="0"/>
              </a:rPr>
              <a:t>accessories </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USB-C/ Thunderbolt </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USB3.0 port replication</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Wireless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Mechanical </a:t>
            </a:r>
            <a:endParaRPr lang="en-US" sz="1100" dirty="0">
              <a:solidFill>
                <a:srgbClr val="000000"/>
              </a:solidFill>
              <a:latin typeface="Arial" panose="020B0604020202020204" pitchFamily="34" charset="0"/>
              <a:cs typeface="Arial" panose="020B0604020202020204" pitchFamily="34" charset="0"/>
            </a:endParaRPr>
          </a:p>
        </p:txBody>
      </p:sp>
      <p:sp>
        <p:nvSpPr>
          <p:cNvPr id="185" name="Rectangle 62"/>
          <p:cNvSpPr/>
          <p:nvPr/>
        </p:nvSpPr>
        <p:spPr>
          <a:xfrm>
            <a:off x="4929185" y="2392846"/>
            <a:ext cx="2302281" cy="1280811"/>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smtClean="0">
                <a:solidFill>
                  <a:srgbClr val="000000"/>
                </a:solidFill>
                <a:latin typeface="Arial" panose="020B0604020202020204" pitchFamily="34" charset="0"/>
                <a:cs typeface="Arial" panose="020B0604020202020204" pitchFamily="34" charset="0"/>
              </a:rPr>
              <a:t>Convenient and uninterrupted productivity at your desk or on-the-go</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Hybrid adapters and power banks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Power Banks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Adapters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Wireless Charging Mat</a:t>
            </a:r>
            <a:endParaRPr lang="en-US" sz="1100" dirty="0">
              <a:solidFill>
                <a:srgbClr val="000000"/>
              </a:solidFill>
              <a:latin typeface="Arial" panose="020B0604020202020204" pitchFamily="34" charset="0"/>
              <a:cs typeface="Arial" panose="020B0604020202020204" pitchFamily="34" charset="0"/>
            </a:endParaRPr>
          </a:p>
        </p:txBody>
      </p:sp>
      <p:sp>
        <p:nvSpPr>
          <p:cNvPr id="186" name="Rectangle 62"/>
          <p:cNvSpPr/>
          <p:nvPr/>
        </p:nvSpPr>
        <p:spPr>
          <a:xfrm>
            <a:off x="7412598" y="2415917"/>
            <a:ext cx="2302281" cy="1280811"/>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smtClean="0">
                <a:solidFill>
                  <a:srgbClr val="000000"/>
                </a:solidFill>
                <a:latin typeface="Arial" panose="020B0604020202020204" pitchFamily="34" charset="0"/>
                <a:cs typeface="Arial" panose="020B0604020202020204" pitchFamily="34" charset="0"/>
              </a:rPr>
              <a:t>Wide range of stylish executive cases for work and play</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Briefcases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Backpacks</a:t>
            </a:r>
            <a:endParaRPr lang="en-US" sz="1100" dirty="0">
              <a:solidFill>
                <a:srgbClr val="000000"/>
              </a:solidFill>
              <a:latin typeface="Arial" panose="020B0604020202020204" pitchFamily="34" charset="0"/>
              <a:cs typeface="Arial" panose="020B0604020202020204" pitchFamily="34" charset="0"/>
            </a:endParaRPr>
          </a:p>
          <a:p>
            <a:pPr marL="112710" indent="-112710" fontAlgn="auto">
              <a:lnSpc>
                <a:spcPct val="90000"/>
              </a:lnSpc>
              <a:spcBef>
                <a:spcPts val="0"/>
              </a:spcBef>
              <a:spcAft>
                <a:spcPts val="300"/>
              </a:spcAft>
              <a:buClr>
                <a:schemeClr val="tx1"/>
              </a:buClr>
              <a:buFont typeface="Arial" pitchFamily="34" charset="0"/>
              <a:buChar char="•"/>
            </a:pPr>
            <a:r>
              <a:rPr lang="en-US" sz="1100" dirty="0">
                <a:solidFill>
                  <a:srgbClr val="000000"/>
                </a:solidFill>
                <a:latin typeface="Arial" panose="020B0604020202020204" pitchFamily="34" charset="0"/>
                <a:cs typeface="Arial" panose="020B0604020202020204" pitchFamily="34" charset="0"/>
              </a:rPr>
              <a:t>Sleeves</a:t>
            </a:r>
          </a:p>
          <a:p>
            <a:pPr marL="112710" indent="-112710" fontAlgn="auto">
              <a:lnSpc>
                <a:spcPct val="90000"/>
              </a:lnSpc>
              <a:spcBef>
                <a:spcPts val="0"/>
              </a:spcBef>
              <a:spcAft>
                <a:spcPts val="300"/>
              </a:spcAft>
              <a:buClr>
                <a:schemeClr val="tx1"/>
              </a:buClr>
              <a:buFont typeface="Arial" pitchFamily="34" charset="0"/>
              <a:buChar char="•"/>
            </a:pPr>
            <a:r>
              <a:rPr lang="en-US" sz="1100" dirty="0">
                <a:solidFill>
                  <a:srgbClr val="000000"/>
                </a:solidFill>
                <a:latin typeface="Arial" panose="020B0604020202020204" pitchFamily="34" charset="0"/>
                <a:cs typeface="Arial" panose="020B0604020202020204" pitchFamily="34" charset="0"/>
              </a:rPr>
              <a:t>2-in-1 cases</a:t>
            </a:r>
          </a:p>
        </p:txBody>
      </p:sp>
      <p:sp>
        <p:nvSpPr>
          <p:cNvPr id="187" name="Rectangle 62"/>
          <p:cNvSpPr/>
          <p:nvPr/>
        </p:nvSpPr>
        <p:spPr>
          <a:xfrm>
            <a:off x="9866014" y="2410773"/>
            <a:ext cx="2302281" cy="1280811"/>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smtClean="0">
                <a:solidFill>
                  <a:srgbClr val="000000"/>
                </a:solidFill>
                <a:latin typeface="Arial" panose="020B0604020202020204" pitchFamily="34" charset="0"/>
                <a:cs typeface="Arial" panose="020B0604020202020204" pitchFamily="34" charset="0"/>
              </a:rPr>
              <a:t>Skype for Business certified sound bars, headsets and range of speakers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Monitor sound bars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UC headsets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Desktop speakers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Bluetooth/ wireless speakers</a:t>
            </a:r>
            <a:endParaRPr lang="en-US" sz="1100" dirty="0">
              <a:solidFill>
                <a:srgbClr val="000000"/>
              </a:solidFill>
              <a:latin typeface="Arial" panose="020B0604020202020204" pitchFamily="34" charset="0"/>
              <a:cs typeface="Arial" panose="020B0604020202020204" pitchFamily="34" charset="0"/>
            </a:endParaRPr>
          </a:p>
        </p:txBody>
      </p:sp>
      <p:sp>
        <p:nvSpPr>
          <p:cNvPr id="188" name="Rectangle 62"/>
          <p:cNvSpPr/>
          <p:nvPr/>
        </p:nvSpPr>
        <p:spPr>
          <a:xfrm>
            <a:off x="40143" y="5196591"/>
            <a:ext cx="2355004" cy="1280811"/>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smtClean="0">
                <a:solidFill>
                  <a:srgbClr val="000000"/>
                </a:solidFill>
                <a:latin typeface="Arial" panose="020B0604020202020204" pitchFamily="34" charset="0"/>
                <a:cs typeface="Arial" panose="020B0604020202020204" pitchFamily="34" charset="0"/>
              </a:rPr>
              <a:t>Easily dock, store and charge Chromebooks, laptops, Ultrabooks and tablets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Network ready and unmanaged</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30 and 36 device capacity carts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Optional docking kits</a:t>
            </a:r>
            <a:endParaRPr lang="en-US" sz="1100" dirty="0">
              <a:solidFill>
                <a:srgbClr val="000000"/>
              </a:solidFill>
              <a:latin typeface="Arial" panose="020B0604020202020204" pitchFamily="34" charset="0"/>
              <a:cs typeface="Arial" panose="020B0604020202020204" pitchFamily="34" charset="0"/>
            </a:endParaRPr>
          </a:p>
        </p:txBody>
      </p:sp>
      <p:sp>
        <p:nvSpPr>
          <p:cNvPr id="189" name="Rectangle 62"/>
          <p:cNvSpPr/>
          <p:nvPr/>
        </p:nvSpPr>
        <p:spPr>
          <a:xfrm>
            <a:off x="2531422" y="5188730"/>
            <a:ext cx="2302281" cy="1280811"/>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smtClean="0">
                <a:solidFill>
                  <a:srgbClr val="000000"/>
                </a:solidFill>
                <a:latin typeface="Arial" panose="020B0604020202020204" pitchFamily="34" charset="0"/>
                <a:cs typeface="Arial" panose="020B0604020202020204" pitchFamily="34" charset="0"/>
              </a:rPr>
              <a:t>Stands and arms offer a neat and clutter-free desk solution</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Dual monitor stand</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Single/ dual monitor arms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All-in-one stands</a:t>
            </a:r>
          </a:p>
          <a:p>
            <a:pPr marL="112710" indent="-112710" fontAlgn="auto">
              <a:lnSpc>
                <a:spcPct val="90000"/>
              </a:lnSpc>
              <a:spcBef>
                <a:spcPts val="0"/>
              </a:spcBef>
              <a:spcAft>
                <a:spcPts val="300"/>
              </a:spcAft>
              <a:buClr>
                <a:schemeClr val="accent2"/>
              </a:buClr>
              <a:buFont typeface="Arial" pitchFamily="34" charset="0"/>
              <a:buChar char="•"/>
            </a:pPr>
            <a:endParaRPr lang="en-US" sz="1100" dirty="0" smtClean="0">
              <a:solidFill>
                <a:srgbClr val="000000"/>
              </a:solidFill>
              <a:latin typeface="Arial" panose="020B0604020202020204" pitchFamily="34" charset="0"/>
              <a:cs typeface="Arial" panose="020B0604020202020204" pitchFamily="34" charset="0"/>
            </a:endParaRPr>
          </a:p>
        </p:txBody>
      </p:sp>
      <p:sp>
        <p:nvSpPr>
          <p:cNvPr id="190" name="Rectangle 62"/>
          <p:cNvSpPr/>
          <p:nvPr/>
        </p:nvSpPr>
        <p:spPr>
          <a:xfrm>
            <a:off x="4975190" y="5168505"/>
            <a:ext cx="2473276" cy="1280811"/>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smtClean="0">
                <a:solidFill>
                  <a:srgbClr val="000000"/>
                </a:solidFill>
                <a:latin typeface="Arial" panose="020B0604020202020204" pitchFamily="34" charset="0"/>
                <a:cs typeface="Arial" panose="020B0604020202020204" pitchFamily="34" charset="0"/>
              </a:rPr>
              <a:t>Range of adapters and cables </a:t>
            </a:r>
            <a:r>
              <a:rPr lang="en-US" sz="1100" dirty="0">
                <a:solidFill>
                  <a:srgbClr val="000000"/>
                </a:solidFill>
                <a:latin typeface="Arial" panose="020B0604020202020204" pitchFamily="34" charset="0"/>
                <a:cs typeface="Arial" panose="020B0604020202020204" pitchFamily="34" charset="0"/>
              </a:rPr>
              <a:t>f</a:t>
            </a:r>
            <a:r>
              <a:rPr lang="en-US" sz="1100" dirty="0" smtClean="0">
                <a:solidFill>
                  <a:srgbClr val="000000"/>
                </a:solidFill>
                <a:latin typeface="Arial" panose="020B0604020202020204" pitchFamily="34" charset="0"/>
                <a:cs typeface="Arial" panose="020B0604020202020204" pitchFamily="34" charset="0"/>
              </a:rPr>
              <a:t>or your connectivity needs</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USB-C/ USB-A</a:t>
            </a:r>
            <a:endParaRPr lang="en-US" sz="1100" dirty="0">
              <a:solidFill>
                <a:srgbClr val="000000"/>
              </a:solidFill>
              <a:latin typeface="Arial" panose="020B0604020202020204" pitchFamily="34" charset="0"/>
              <a:cs typeface="Arial" panose="020B0604020202020204" pitchFamily="34" charset="0"/>
            </a:endParaRPr>
          </a:p>
          <a:p>
            <a:pPr marL="112710" indent="-112710" fontAlgn="auto">
              <a:lnSpc>
                <a:spcPct val="90000"/>
              </a:lnSpc>
              <a:spcBef>
                <a:spcPts val="0"/>
              </a:spcBef>
              <a:spcAft>
                <a:spcPts val="300"/>
              </a:spcAft>
              <a:buClr>
                <a:schemeClr val="tx1"/>
              </a:buClr>
              <a:buFont typeface="Arial" pitchFamily="34" charset="0"/>
              <a:buChar char="•"/>
            </a:pPr>
            <a:r>
              <a:rPr lang="en-US" sz="1100" dirty="0">
                <a:solidFill>
                  <a:srgbClr val="000000"/>
                </a:solidFill>
                <a:latin typeface="Arial" panose="020B0604020202020204" pitchFamily="34" charset="0"/>
                <a:cs typeface="Arial" panose="020B0604020202020204" pitchFamily="34" charset="0"/>
              </a:rPr>
              <a:t>DP</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HDMI</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VGA</a:t>
            </a:r>
            <a:endParaRPr lang="en-US" sz="1100" dirty="0">
              <a:solidFill>
                <a:srgbClr val="000000"/>
              </a:solidFill>
              <a:latin typeface="Arial" panose="020B0604020202020204" pitchFamily="34" charset="0"/>
              <a:cs typeface="Arial" panose="020B0604020202020204" pitchFamily="34" charset="0"/>
            </a:endParaRP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Ethernet</a:t>
            </a:r>
            <a:endParaRPr lang="en-US" sz="1100" dirty="0">
              <a:solidFill>
                <a:srgbClr val="000000"/>
              </a:solidFill>
              <a:latin typeface="Arial" panose="020B0604020202020204" pitchFamily="34" charset="0"/>
              <a:cs typeface="Arial" panose="020B0604020202020204" pitchFamily="34" charset="0"/>
            </a:endParaRPr>
          </a:p>
        </p:txBody>
      </p:sp>
      <p:sp>
        <p:nvSpPr>
          <p:cNvPr id="191" name="Rectangle 62"/>
          <p:cNvSpPr/>
          <p:nvPr/>
        </p:nvSpPr>
        <p:spPr>
          <a:xfrm>
            <a:off x="7444514" y="5173278"/>
            <a:ext cx="2302281" cy="1280811"/>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smtClean="0">
                <a:solidFill>
                  <a:srgbClr val="000000"/>
                </a:solidFill>
                <a:latin typeface="Arial" panose="020B0604020202020204" pitchFamily="34" charset="0"/>
                <a:cs typeface="Arial" panose="020B0604020202020204" pitchFamily="34" charset="0"/>
              </a:rPr>
              <a:t>Securely fasten your laptops and keep your screen information protected</a:t>
            </a:r>
          </a:p>
          <a:p>
            <a:pPr marL="112710" indent="-112710">
              <a:lnSpc>
                <a:spcPct val="90000"/>
              </a:lnSpc>
              <a:spcAft>
                <a:spcPts val="300"/>
              </a:spcAft>
              <a:buClr>
                <a:schemeClr val="tx1"/>
              </a:buClr>
              <a:buFont typeface="Arial" pitchFamily="34" charset="0"/>
              <a:buChar char="•"/>
            </a:pPr>
            <a:r>
              <a:rPr lang="en-US" sz="1100" dirty="0">
                <a:solidFill>
                  <a:srgbClr val="000000"/>
                </a:solidFill>
                <a:latin typeface="Arial" panose="020B0604020202020204" pitchFamily="34" charset="0"/>
                <a:cs typeface="Arial" panose="020B0604020202020204" pitchFamily="34" charset="0"/>
              </a:rPr>
              <a:t>T-bar</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Wedge slot</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Privacy filters</a:t>
            </a:r>
            <a:endParaRPr lang="en-US" sz="1100" dirty="0">
              <a:solidFill>
                <a:srgbClr val="000000"/>
              </a:solidFill>
              <a:latin typeface="Arial" panose="020B0604020202020204" pitchFamily="34" charset="0"/>
              <a:cs typeface="Arial" panose="020B0604020202020204" pitchFamily="34" charset="0"/>
            </a:endParaRPr>
          </a:p>
        </p:txBody>
      </p:sp>
      <p:sp>
        <p:nvSpPr>
          <p:cNvPr id="192" name="Rectangle 62"/>
          <p:cNvSpPr/>
          <p:nvPr/>
        </p:nvSpPr>
        <p:spPr>
          <a:xfrm>
            <a:off x="9889719" y="5158083"/>
            <a:ext cx="2302281" cy="1280811"/>
          </a:xfrm>
          <a:prstGeom prst="rect">
            <a:avLst/>
          </a:prstGeom>
          <a:noFill/>
          <a:effectLst/>
        </p:spPr>
        <p:txBody>
          <a:bodyPr wrap="square" lIns="91438" tIns="45719" rIns="91438" bIns="45719" rtlCol="0" anchor="t" anchorCtr="0">
            <a:noAutofit/>
          </a:bodyPr>
          <a:lstStyle/>
          <a:p>
            <a:pPr fontAlgn="auto">
              <a:lnSpc>
                <a:spcPct val="90000"/>
              </a:lnSpc>
              <a:spcBef>
                <a:spcPts val="0"/>
              </a:spcBef>
              <a:spcAft>
                <a:spcPts val="300"/>
              </a:spcAft>
              <a:buClr>
                <a:srgbClr val="0085C3"/>
              </a:buClr>
            </a:pPr>
            <a:r>
              <a:rPr lang="en-US" sz="1100" dirty="0">
                <a:solidFill>
                  <a:srgbClr val="000000"/>
                </a:solidFill>
                <a:latin typeface="Arial" panose="020B0604020202020204" pitchFamily="34" charset="0"/>
                <a:cs typeface="Arial" panose="020B0604020202020204" pitchFamily="34" charset="0"/>
              </a:rPr>
              <a:t>Save time and </a:t>
            </a:r>
            <a:r>
              <a:rPr lang="en-US" sz="1100" dirty="0" smtClean="0">
                <a:solidFill>
                  <a:srgbClr val="000000"/>
                </a:solidFill>
                <a:latin typeface="Arial" panose="020B0604020202020204" pitchFamily="34" charset="0"/>
                <a:cs typeface="Arial" panose="020B0604020202020204" pitchFamily="34" charset="0"/>
              </a:rPr>
              <a:t>money by purchasing the accessories </a:t>
            </a:r>
            <a:r>
              <a:rPr lang="en-US" sz="1100" dirty="0">
                <a:solidFill>
                  <a:srgbClr val="000000"/>
                </a:solidFill>
                <a:latin typeface="Arial" panose="020B0604020202020204" pitchFamily="34" charset="0"/>
                <a:cs typeface="Arial" panose="020B0604020202020204" pitchFamily="34" charset="0"/>
              </a:rPr>
              <a:t>together </a:t>
            </a:r>
            <a:r>
              <a:rPr lang="en-US" sz="1100" dirty="0" smtClean="0">
                <a:solidFill>
                  <a:srgbClr val="000000"/>
                </a:solidFill>
                <a:latin typeface="Arial" panose="020B0604020202020204" pitchFamily="34" charset="0"/>
                <a:cs typeface="Arial" panose="020B0604020202020204" pitchFamily="34" charset="0"/>
              </a:rPr>
              <a:t>in a </a:t>
            </a:r>
            <a:r>
              <a:rPr lang="en-US" sz="1100" dirty="0">
                <a:solidFill>
                  <a:srgbClr val="000000"/>
                </a:solidFill>
                <a:latin typeface="Arial" panose="020B0604020202020204" pitchFamily="34" charset="0"/>
                <a:cs typeface="Arial" panose="020B0604020202020204" pitchFamily="34" charset="0"/>
              </a:rPr>
              <a:t>single </a:t>
            </a:r>
            <a:r>
              <a:rPr lang="en-US" sz="1100" dirty="0" smtClean="0">
                <a:solidFill>
                  <a:srgbClr val="000000"/>
                </a:solidFill>
                <a:latin typeface="Arial" panose="020B0604020202020204" pitchFamily="34" charset="0"/>
                <a:cs typeface="Arial" panose="020B0604020202020204" pitchFamily="34" charset="0"/>
              </a:rPr>
              <a:t>kit</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Dell Latitude Productivity Kit</a:t>
            </a:r>
          </a:p>
          <a:p>
            <a:pPr marL="112710" indent="-112710" fontAlgn="auto">
              <a:lnSpc>
                <a:spcPct val="90000"/>
              </a:lnSpc>
              <a:spcBef>
                <a:spcPts val="0"/>
              </a:spcBef>
              <a:spcAft>
                <a:spcPts val="300"/>
              </a:spcAft>
              <a:buClr>
                <a:schemeClr val="tx1"/>
              </a:buClr>
              <a:buFont typeface="Arial" pitchFamily="34" charset="0"/>
              <a:buChar char="•"/>
            </a:pPr>
            <a:r>
              <a:rPr lang="en-US" sz="1100" dirty="0" smtClean="0">
                <a:solidFill>
                  <a:srgbClr val="000000"/>
                </a:solidFill>
                <a:latin typeface="Arial" panose="020B0604020202020204" pitchFamily="34" charset="0"/>
                <a:cs typeface="Arial" panose="020B0604020202020204" pitchFamily="34" charset="0"/>
              </a:rPr>
              <a:t>Dell Latitude Mobility Kit</a:t>
            </a:r>
            <a:endParaRPr lang="en-US" sz="11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2036342"/>
      </p:ext>
    </p:extLst>
  </p:cSld>
  <p:clrMapOvr>
    <a:masterClrMapping/>
  </p:clrMapOvr>
  <p:transition spd="med">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2" y="-1"/>
            <a:ext cx="12193082" cy="5777559"/>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
        <p:nvSpPr>
          <p:cNvPr id="21" name="TextBox 1">
            <a:hlinkClick r:id="rId5"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30139" y="1975324"/>
            <a:ext cx="7315200" cy="2986829"/>
          </a:xfrm>
          <a:prstGeom prst="rect">
            <a:avLst/>
          </a:prstGeom>
        </p:spPr>
      </p:pic>
      <p:grpSp>
        <p:nvGrpSpPr>
          <p:cNvPr id="2" name="Group 1"/>
          <p:cNvGrpSpPr/>
          <p:nvPr/>
        </p:nvGrpSpPr>
        <p:grpSpPr>
          <a:xfrm>
            <a:off x="878694" y="1861958"/>
            <a:ext cx="7378575" cy="1247001"/>
            <a:chOff x="930948" y="1861958"/>
            <a:chExt cx="7378575" cy="1247001"/>
          </a:xfrm>
        </p:grpSpPr>
        <p:sp>
          <p:nvSpPr>
            <p:cNvPr id="5" name="TextBox 4"/>
            <p:cNvSpPr txBox="1"/>
            <p:nvPr/>
          </p:nvSpPr>
          <p:spPr>
            <a:xfrm>
              <a:off x="994083" y="2531062"/>
              <a:ext cx="5831989" cy="369332"/>
            </a:xfrm>
            <a:prstGeom prst="rect">
              <a:avLst/>
            </a:prstGeom>
            <a:noFill/>
          </p:spPr>
          <p:txBody>
            <a:bodyPr wrap="square" rtlCol="0">
              <a:spAutoFit/>
            </a:bodyPr>
            <a:lstStyle/>
            <a:p>
              <a:r>
                <a:rPr lang="en-US" dirty="0">
                  <a:solidFill>
                    <a:srgbClr val="444444"/>
                  </a:solidFill>
                  <a:latin typeface="Arial" pitchFamily="34" charset="0"/>
                </a:rPr>
                <a:t>Docking solutions for every work style</a:t>
              </a:r>
            </a:p>
          </p:txBody>
        </p:sp>
        <p:sp>
          <p:nvSpPr>
            <p:cNvPr id="19" name="TextBox 18"/>
            <p:cNvSpPr txBox="1"/>
            <p:nvPr/>
          </p:nvSpPr>
          <p:spPr>
            <a:xfrm>
              <a:off x="930948" y="1861958"/>
              <a:ext cx="7378575" cy="769441"/>
            </a:xfrm>
            <a:prstGeom prst="rect">
              <a:avLst/>
            </a:prstGeom>
            <a:noFill/>
          </p:spPr>
          <p:txBody>
            <a:bodyPr wrap="square" rtlCol="0">
              <a:spAutoFit/>
            </a:bodyPr>
            <a:lstStyle/>
            <a:p>
              <a:r>
                <a:rPr lang="en-US" sz="4400" b="1" dirty="0" smtClean="0">
                  <a:solidFill>
                    <a:srgbClr val="444444"/>
                  </a:solidFill>
                  <a:latin typeface="Arial" pitchFamily="34" charset="0"/>
                </a:rPr>
                <a:t>Dell Docking</a:t>
              </a:r>
              <a:endParaRPr lang="en-US" sz="4400" b="1" dirty="0">
                <a:solidFill>
                  <a:srgbClr val="444444"/>
                </a:solidFill>
                <a:latin typeface="Arial" pitchFamily="34" charset="0"/>
              </a:endParaRPr>
            </a:p>
          </p:txBody>
        </p:sp>
        <p:grpSp>
          <p:nvGrpSpPr>
            <p:cNvPr id="16" name="Group 15"/>
            <p:cNvGrpSpPr/>
            <p:nvPr/>
          </p:nvGrpSpPr>
          <p:grpSpPr>
            <a:xfrm flipV="1">
              <a:off x="1069180" y="3023020"/>
              <a:ext cx="3590284" cy="85939"/>
              <a:chOff x="-2198599" y="3158843"/>
              <a:chExt cx="2559474" cy="273977"/>
            </a:xfrm>
          </p:grpSpPr>
          <p:sp>
            <p:nvSpPr>
              <p:cNvPr id="17" name="Rectangle 16"/>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8" name="Rectangle 17"/>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grpSp>
    </p:spTree>
    <p:extLst>
      <p:ext uri="{BB962C8B-B14F-4D97-AF65-F5344CB8AC3E}">
        <p14:creationId xmlns:p14="http://schemas.microsoft.com/office/powerpoint/2010/main" val="1805785791"/>
      </p:ext>
    </p:extLst>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Dell </a:t>
            </a:r>
            <a:r>
              <a:rPr lang="en-US" sz="3600" dirty="0" smtClean="0"/>
              <a:t>USB-C </a:t>
            </a:r>
            <a:r>
              <a:rPr lang="en-US" sz="3600" dirty="0"/>
              <a:t>Docking </a:t>
            </a:r>
            <a:r>
              <a:rPr lang="en-US" sz="3600" dirty="0" smtClean="0"/>
              <a:t>Solutions - Industry trend </a:t>
            </a:r>
            <a:endParaRPr lang="en-US" dirty="0"/>
          </a:p>
        </p:txBody>
      </p:sp>
      <p:sp>
        <p:nvSpPr>
          <p:cNvPr id="5" name="Content Placeholder 4"/>
          <p:cNvSpPr>
            <a:spLocks noGrp="1"/>
          </p:cNvSpPr>
          <p:nvPr>
            <p:ph sz="half" idx="1"/>
          </p:nvPr>
        </p:nvSpPr>
        <p:spPr>
          <a:xfrm>
            <a:off x="365726" y="1215955"/>
            <a:ext cx="6542018" cy="863792"/>
          </a:xfrm>
        </p:spPr>
        <p:txBody>
          <a:bodyPr>
            <a:noAutofit/>
          </a:bodyPr>
          <a:lstStyle/>
          <a:p>
            <a:r>
              <a:rPr lang="en-US" sz="1600" dirty="0" smtClean="0">
                <a:solidFill>
                  <a:srgbClr val="444444"/>
                </a:solidFill>
              </a:rPr>
              <a:t>Increasing need for thinner and lighter devices with workers becoming more mobile, more hoteling workspaces and shrinking desk spaces.</a:t>
            </a:r>
          </a:p>
        </p:txBody>
      </p:sp>
      <p:grpSp>
        <p:nvGrpSpPr>
          <p:cNvPr id="38" name="Group 37"/>
          <p:cNvGrpSpPr/>
          <p:nvPr/>
        </p:nvGrpSpPr>
        <p:grpSpPr>
          <a:xfrm>
            <a:off x="482168" y="1941780"/>
            <a:ext cx="5260690" cy="1170676"/>
            <a:chOff x="5512395" y="2194103"/>
            <a:chExt cx="4788603" cy="1097280"/>
          </a:xfrm>
        </p:grpSpPr>
        <p:sp>
          <p:nvSpPr>
            <p:cNvPr id="25" name="Rectangle 24"/>
            <p:cNvSpPr/>
            <p:nvPr/>
          </p:nvSpPr>
          <p:spPr>
            <a:xfrm>
              <a:off x="6158206" y="2230016"/>
              <a:ext cx="4142792" cy="1035698"/>
            </a:xfrm>
            <a:prstGeom prst="rect">
              <a:avLst/>
            </a:prstGeom>
            <a:solidFill>
              <a:schemeClr val="bg1">
                <a:lumMod val="75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29" name="Rectangle 28"/>
            <p:cNvSpPr/>
            <p:nvPr/>
          </p:nvSpPr>
          <p:spPr>
            <a:xfrm>
              <a:off x="6849462" y="2316641"/>
              <a:ext cx="3096970" cy="882293"/>
            </a:xfrm>
            <a:prstGeom prst="rect">
              <a:avLst/>
            </a:prstGeom>
          </p:spPr>
          <p:txBody>
            <a:bodyPr wrap="square">
              <a:spAutoFit/>
            </a:bodyPr>
            <a:lstStyle/>
            <a:p>
              <a:pPr>
                <a:spcAft>
                  <a:spcPts val="400"/>
                </a:spcAft>
              </a:pPr>
              <a:r>
                <a:rPr lang="en-US" sz="2000" dirty="0">
                  <a:solidFill>
                    <a:schemeClr val="tx2"/>
                  </a:solidFill>
                </a:rPr>
                <a:t>Mobile workers</a:t>
              </a:r>
            </a:p>
            <a:p>
              <a:pPr marL="285750" indent="-285750">
                <a:buFont typeface="Arial" panose="020B0604020202020204" pitchFamily="34" charset="0"/>
                <a:buChar char="•"/>
              </a:pPr>
              <a:r>
                <a:rPr lang="en-US" sz="1400" dirty="0" smtClean="0">
                  <a:solidFill>
                    <a:schemeClr val="tx2"/>
                  </a:solidFill>
                </a:rPr>
                <a:t>Thinner</a:t>
              </a:r>
              <a:r>
                <a:rPr lang="en-US" sz="1400" dirty="0">
                  <a:solidFill>
                    <a:schemeClr val="tx2"/>
                  </a:solidFill>
                </a:rPr>
                <a:t>, lighter </a:t>
              </a:r>
              <a:r>
                <a:rPr lang="en-US" sz="1400" dirty="0" smtClean="0">
                  <a:solidFill>
                    <a:schemeClr val="tx2"/>
                  </a:solidFill>
                </a:rPr>
                <a:t>devices</a:t>
              </a:r>
            </a:p>
            <a:p>
              <a:pPr marL="285750" indent="-285750">
                <a:buFont typeface="Arial" panose="020B0604020202020204" pitchFamily="34" charset="0"/>
                <a:buChar char="•"/>
              </a:pPr>
              <a:r>
                <a:rPr lang="en-US" sz="1400" dirty="0">
                  <a:solidFill>
                    <a:schemeClr val="tx2"/>
                  </a:solidFill>
                </a:rPr>
                <a:t>Quick, easy </a:t>
              </a:r>
              <a:r>
                <a:rPr lang="en-US" sz="1400" dirty="0" smtClean="0">
                  <a:solidFill>
                    <a:schemeClr val="tx2"/>
                  </a:solidFill>
                </a:rPr>
                <a:t>connectivity</a:t>
              </a:r>
              <a:endParaRPr lang="en-US" sz="1400" dirty="0">
                <a:solidFill>
                  <a:schemeClr val="tx2"/>
                </a:solidFill>
              </a:endParaRPr>
            </a:p>
          </p:txBody>
        </p:sp>
        <p:sp>
          <p:nvSpPr>
            <p:cNvPr id="32" name="Oval 31"/>
            <p:cNvSpPr>
              <a:spLocks noChangeAspect="1"/>
            </p:cNvSpPr>
            <p:nvPr/>
          </p:nvSpPr>
          <p:spPr>
            <a:xfrm>
              <a:off x="5512395" y="2194103"/>
              <a:ext cx="1097920" cy="1097280"/>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28575">
              <a:solidFill>
                <a:srgbClr val="71C6C1"/>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grpSp>
        <p:nvGrpSpPr>
          <p:cNvPr id="36" name="Group 35"/>
          <p:cNvGrpSpPr/>
          <p:nvPr/>
        </p:nvGrpSpPr>
        <p:grpSpPr>
          <a:xfrm>
            <a:off x="512401" y="3502151"/>
            <a:ext cx="5230457" cy="1170676"/>
            <a:chOff x="4395081" y="3539974"/>
            <a:chExt cx="4758250" cy="1097280"/>
          </a:xfrm>
        </p:grpSpPr>
        <p:sp>
          <p:nvSpPr>
            <p:cNvPr id="26" name="Rectangle 25"/>
            <p:cNvSpPr/>
            <p:nvPr/>
          </p:nvSpPr>
          <p:spPr>
            <a:xfrm>
              <a:off x="5010539" y="3573661"/>
              <a:ext cx="4142792" cy="1035698"/>
            </a:xfrm>
            <a:prstGeom prst="rect">
              <a:avLst/>
            </a:prstGeom>
            <a:solidFill>
              <a:schemeClr val="bg1">
                <a:lumMod val="75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30" name="Rectangle 29"/>
            <p:cNvSpPr/>
            <p:nvPr/>
          </p:nvSpPr>
          <p:spPr>
            <a:xfrm>
              <a:off x="5701795" y="3649253"/>
              <a:ext cx="3096970" cy="882293"/>
            </a:xfrm>
            <a:prstGeom prst="rect">
              <a:avLst/>
            </a:prstGeom>
          </p:spPr>
          <p:txBody>
            <a:bodyPr wrap="square">
              <a:spAutoFit/>
            </a:bodyPr>
            <a:lstStyle/>
            <a:p>
              <a:pPr>
                <a:spcAft>
                  <a:spcPts val="400"/>
                </a:spcAft>
              </a:pPr>
              <a:r>
                <a:rPr lang="en-US" sz="2000" dirty="0">
                  <a:solidFill>
                    <a:schemeClr val="tx2"/>
                  </a:solidFill>
                </a:rPr>
                <a:t>Hoteling </a:t>
              </a:r>
              <a:r>
                <a:rPr lang="en-US" sz="2000" dirty="0" smtClean="0">
                  <a:solidFill>
                    <a:schemeClr val="tx2"/>
                  </a:solidFill>
                </a:rPr>
                <a:t>workspaces</a:t>
              </a:r>
            </a:p>
            <a:p>
              <a:pPr marL="285750" indent="-285750">
                <a:buFont typeface="Arial" panose="020B0604020202020204" pitchFamily="34" charset="0"/>
                <a:buChar char="•"/>
              </a:pPr>
              <a:r>
                <a:rPr lang="en-US" sz="1400" dirty="0">
                  <a:solidFill>
                    <a:schemeClr val="tx2"/>
                  </a:solidFill>
                </a:rPr>
                <a:t>Common docking</a:t>
              </a:r>
            </a:p>
            <a:p>
              <a:pPr marL="285750" indent="-285750">
                <a:buFont typeface="Arial" panose="020B0604020202020204" pitchFamily="34" charset="0"/>
                <a:buChar char="•"/>
              </a:pPr>
              <a:r>
                <a:rPr lang="en-US" sz="1400" dirty="0" smtClean="0">
                  <a:solidFill>
                    <a:schemeClr val="tx2"/>
                  </a:solidFill>
                </a:rPr>
                <a:t>Security </a:t>
              </a:r>
              <a:r>
                <a:rPr lang="en-US" sz="1400" dirty="0">
                  <a:solidFill>
                    <a:schemeClr val="tx2"/>
                  </a:solidFill>
                </a:rPr>
                <a:t>and manageability</a:t>
              </a:r>
            </a:p>
          </p:txBody>
        </p:sp>
        <p:sp>
          <p:nvSpPr>
            <p:cNvPr id="33" name="Oval 32"/>
            <p:cNvSpPr>
              <a:spLocks noChangeAspect="1"/>
            </p:cNvSpPr>
            <p:nvPr/>
          </p:nvSpPr>
          <p:spPr>
            <a:xfrm>
              <a:off x="4395081" y="3539974"/>
              <a:ext cx="1097920" cy="1097280"/>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rgbClr val="71C6C1"/>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grpSp>
        <p:nvGrpSpPr>
          <p:cNvPr id="37" name="Group 36"/>
          <p:cNvGrpSpPr/>
          <p:nvPr/>
        </p:nvGrpSpPr>
        <p:grpSpPr>
          <a:xfrm>
            <a:off x="538360" y="5014211"/>
            <a:ext cx="5204498" cy="1170676"/>
            <a:chOff x="4414076" y="5100475"/>
            <a:chExt cx="4739255" cy="1097280"/>
          </a:xfrm>
        </p:grpSpPr>
        <p:sp>
          <p:nvSpPr>
            <p:cNvPr id="27" name="Rectangle 26"/>
            <p:cNvSpPr/>
            <p:nvPr/>
          </p:nvSpPr>
          <p:spPr>
            <a:xfrm>
              <a:off x="5010539" y="5134160"/>
              <a:ext cx="4142792" cy="1035698"/>
            </a:xfrm>
            <a:prstGeom prst="rect">
              <a:avLst/>
            </a:prstGeom>
            <a:solidFill>
              <a:schemeClr val="bg1">
                <a:lumMod val="75000"/>
              </a:scheme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smtClean="0">
                <a:solidFill>
                  <a:schemeClr val="tx2"/>
                </a:solidFill>
                <a:latin typeface="+mn-lt"/>
              </a:endParaRPr>
            </a:p>
          </p:txBody>
        </p:sp>
        <p:sp>
          <p:nvSpPr>
            <p:cNvPr id="31" name="Rectangle 30"/>
            <p:cNvSpPr/>
            <p:nvPr/>
          </p:nvSpPr>
          <p:spPr>
            <a:xfrm>
              <a:off x="5701795" y="5210862"/>
              <a:ext cx="3122266" cy="882293"/>
            </a:xfrm>
            <a:prstGeom prst="rect">
              <a:avLst/>
            </a:prstGeom>
          </p:spPr>
          <p:txBody>
            <a:bodyPr wrap="square">
              <a:spAutoFit/>
            </a:bodyPr>
            <a:lstStyle/>
            <a:p>
              <a:pPr>
                <a:spcAft>
                  <a:spcPts val="400"/>
                </a:spcAft>
              </a:pPr>
              <a:r>
                <a:rPr lang="en-US" sz="2000" dirty="0" smtClean="0">
                  <a:solidFill>
                    <a:schemeClr val="tx2"/>
                  </a:solidFill>
                </a:rPr>
                <a:t>Shrinking desk spaces</a:t>
              </a:r>
            </a:p>
            <a:p>
              <a:pPr marL="285750" indent="-285750">
                <a:buFont typeface="Arial" panose="020B0604020202020204" pitchFamily="34" charset="0"/>
                <a:buChar char="•"/>
              </a:pPr>
              <a:r>
                <a:rPr lang="en-US" sz="1400" dirty="0">
                  <a:solidFill>
                    <a:schemeClr val="tx2"/>
                  </a:solidFill>
                </a:rPr>
                <a:t>Fewer wires and cables</a:t>
              </a:r>
            </a:p>
            <a:p>
              <a:pPr marL="285750" indent="-285750">
                <a:buFont typeface="Arial" panose="020B0604020202020204" pitchFamily="34" charset="0"/>
                <a:buChar char="•"/>
              </a:pPr>
              <a:r>
                <a:rPr lang="en-US" sz="1400" dirty="0" smtClean="0">
                  <a:solidFill>
                    <a:schemeClr val="tx2"/>
                  </a:solidFill>
                </a:rPr>
                <a:t>High </a:t>
              </a:r>
              <a:r>
                <a:rPr lang="en-US" sz="1400" dirty="0">
                  <a:solidFill>
                    <a:schemeClr val="tx2"/>
                  </a:solidFill>
                </a:rPr>
                <a:t>resolution monitors</a:t>
              </a:r>
            </a:p>
          </p:txBody>
        </p:sp>
        <p:sp>
          <p:nvSpPr>
            <p:cNvPr id="34" name="Oval 33"/>
            <p:cNvSpPr>
              <a:spLocks noChangeAspect="1"/>
            </p:cNvSpPr>
            <p:nvPr/>
          </p:nvSpPr>
          <p:spPr>
            <a:xfrm>
              <a:off x="4414076" y="5100475"/>
              <a:ext cx="1097920" cy="109728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28575">
              <a:solidFill>
                <a:srgbClr val="71C6C1"/>
              </a:solidFill>
            </a:ln>
            <a:effectLst/>
          </p:spPr>
          <p:txBody>
            <a:bodyPr wrap="square" lIns="91440" tIns="91440" rIns="91440" bIns="91440" rtlCol="0" anchor="ctr">
              <a:noAutofit/>
            </a:bodyPr>
            <a:lstStyle/>
            <a:p>
              <a:pPr algn="ctr">
                <a:lnSpc>
                  <a:spcPct val="90000"/>
                </a:lnSpc>
                <a:spcBef>
                  <a:spcPts val="600"/>
                </a:spcBef>
                <a:spcAft>
                  <a:spcPts val="0"/>
                </a:spcAft>
              </a:pPr>
              <a:endParaRPr lang="en-US" sz="1400" dirty="0">
                <a:solidFill>
                  <a:schemeClr val="tx2"/>
                </a:solidFill>
              </a:endParaRPr>
            </a:p>
          </p:txBody>
        </p:sp>
      </p:grpSp>
      <p:grpSp>
        <p:nvGrpSpPr>
          <p:cNvPr id="20" name="Group 1"/>
          <p:cNvGrpSpPr/>
          <p:nvPr/>
        </p:nvGrpSpPr>
        <p:grpSpPr>
          <a:xfrm flipV="1">
            <a:off x="384421" y="943299"/>
            <a:ext cx="2279352" cy="45719"/>
            <a:chOff x="-2198599" y="3158843"/>
            <a:chExt cx="2559474" cy="273977"/>
          </a:xfrm>
        </p:grpSpPr>
        <p:sp>
          <p:nvSpPr>
            <p:cNvPr id="21" name="Rectangle 20"/>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4" name="Rectangle 23"/>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5" name="Rectangle 34"/>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39" name="Rectangle 38"/>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7" name="Rectangle 6"/>
          <p:cNvSpPr/>
          <p:nvPr/>
        </p:nvSpPr>
        <p:spPr>
          <a:xfrm>
            <a:off x="6397875" y="4913345"/>
            <a:ext cx="5513979" cy="1261884"/>
          </a:xfrm>
          <a:prstGeom prst="rect">
            <a:avLst/>
          </a:prstGeom>
          <a:noFill/>
        </p:spPr>
        <p:txBody>
          <a:bodyPr wrap="square">
            <a:spAutoFit/>
          </a:bodyPr>
          <a:lstStyle/>
          <a:p>
            <a:pPr algn="ctr"/>
            <a:r>
              <a:rPr lang="en-US" sz="1900" b="1" dirty="0">
                <a:solidFill>
                  <a:schemeClr val="bg1"/>
                </a:solidFill>
              </a:rPr>
              <a:t>Dell’s comprehensive range of USB-C docks </a:t>
            </a:r>
            <a:r>
              <a:rPr lang="en-US" sz="1900" b="1" dirty="0">
                <a:solidFill>
                  <a:schemeClr val="bg1"/>
                </a:solidFill>
                <a:latin typeface="Dell Replica"/>
              </a:rPr>
              <a:t>help </a:t>
            </a:r>
            <a:r>
              <a:rPr lang="en-US" sz="1900" b="1" dirty="0" smtClean="0">
                <a:solidFill>
                  <a:schemeClr val="bg1"/>
                </a:solidFill>
                <a:latin typeface="Dell Replica"/>
              </a:rPr>
              <a:t>reap USB-C </a:t>
            </a:r>
            <a:r>
              <a:rPr lang="en-US" sz="1900" b="1" dirty="0">
                <a:solidFill>
                  <a:schemeClr val="bg1"/>
                </a:solidFill>
                <a:latin typeface="Dell Replica"/>
              </a:rPr>
              <a:t>benefits and work seamlessly with the new range of thinner and lighter USB-C laptops.</a:t>
            </a:r>
            <a:endParaRPr lang="en-US" sz="1900" b="1" dirty="0">
              <a:solidFill>
                <a:schemeClr val="bg1"/>
              </a:solidFill>
            </a:endParaRPr>
          </a:p>
        </p:txBody>
      </p:sp>
      <p:grpSp>
        <p:nvGrpSpPr>
          <p:cNvPr id="14" name="Group 13"/>
          <p:cNvGrpSpPr/>
          <p:nvPr/>
        </p:nvGrpSpPr>
        <p:grpSpPr>
          <a:xfrm>
            <a:off x="6641780" y="1349971"/>
            <a:ext cx="4396928" cy="3529413"/>
            <a:chOff x="6783449" y="1349971"/>
            <a:chExt cx="4396928" cy="3529413"/>
          </a:xfrm>
        </p:grpSpPr>
        <p:pic>
          <p:nvPicPr>
            <p:cNvPr id="42" name="Picture 41"/>
            <p:cNvPicPr>
              <a:picLocks noChangeAspect="1"/>
            </p:cNvPicPr>
            <p:nvPr/>
          </p:nvPicPr>
          <p:blipFill rotWithShape="1">
            <a:blip r:embed="rId5"/>
            <a:srcRect b="7941"/>
            <a:stretch/>
          </p:blipFill>
          <p:spPr>
            <a:xfrm>
              <a:off x="8524555" y="1349971"/>
              <a:ext cx="2655822" cy="242059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3189" y="2199247"/>
              <a:ext cx="3079121" cy="1919832"/>
            </a:xfrm>
            <a:prstGeom prst="rect">
              <a:avLst/>
            </a:prstGeom>
          </p:spPr>
        </p:pic>
        <p:pic>
          <p:nvPicPr>
            <p:cNvPr id="41" name="Picture 40"/>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83449" y="2554152"/>
              <a:ext cx="1887678" cy="1887678"/>
            </a:xfrm>
            <a:prstGeom prst="rect">
              <a:avLst/>
            </a:prstGeom>
          </p:spPr>
        </p:pic>
        <p:pic>
          <p:nvPicPr>
            <p:cNvPr id="43" name="Picture 42"/>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63279" y="3629818"/>
              <a:ext cx="1958063" cy="1249566"/>
            </a:xfrm>
            <a:prstGeom prst="rect">
              <a:avLst/>
            </a:prstGeom>
          </p:spPr>
        </p:pic>
      </p:grpSp>
    </p:spTree>
    <p:extLst>
      <p:ext uri="{BB962C8B-B14F-4D97-AF65-F5344CB8AC3E}">
        <p14:creationId xmlns:p14="http://schemas.microsoft.com/office/powerpoint/2010/main" val="624615989"/>
      </p:ext>
    </p:extLst>
  </p:cSld>
  <p:clrMapOvr>
    <a:masterClrMapping/>
  </p:clrMapOvr>
  <p:transition spd="med">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457431" y="5063627"/>
            <a:ext cx="7781244" cy="1182627"/>
          </a:xfrm>
          <a:prstGeom prst="roundRect">
            <a:avLst>
              <a:gd name="adj" fmla="val 3891"/>
            </a:avLst>
          </a:prstGeom>
          <a:solidFill>
            <a:schemeClr val="accent4"/>
          </a:solidFill>
          <a:ln>
            <a:noFill/>
          </a:ln>
          <a:effectLst/>
        </p:spPr>
        <p:txBody>
          <a:bodyPr wrap="square" lIns="19417" tIns="9708" rIns="19417" bIns="9708" rtlCol="0" anchor="t">
            <a:normAutofit/>
          </a:bodyPr>
          <a:lstStyle/>
          <a:p>
            <a:pPr algn="ctr">
              <a:lnSpc>
                <a:spcPct val="90000"/>
              </a:lnSpc>
              <a:spcBef>
                <a:spcPts val="21"/>
              </a:spcBef>
              <a:spcAft>
                <a:spcPts val="21"/>
              </a:spcAft>
            </a:pPr>
            <a:endParaRPr lang="en-CA" sz="600" b="1" dirty="0">
              <a:solidFill>
                <a:srgbClr val="444444"/>
              </a:solidFill>
              <a:latin typeface="Arial" panose="020B0604020202020204" pitchFamily="34" charset="0"/>
              <a:cs typeface="Arial" panose="020B0604020202020204" pitchFamily="34" charset="0"/>
            </a:endParaRPr>
          </a:p>
        </p:txBody>
      </p:sp>
      <p:sp>
        <p:nvSpPr>
          <p:cNvPr id="20" name="Rounded Rectangle 19"/>
          <p:cNvSpPr/>
          <p:nvPr/>
        </p:nvSpPr>
        <p:spPr>
          <a:xfrm>
            <a:off x="3439152" y="2610313"/>
            <a:ext cx="7781244" cy="2315744"/>
          </a:xfrm>
          <a:prstGeom prst="roundRect">
            <a:avLst>
              <a:gd name="adj" fmla="val 3891"/>
            </a:avLst>
          </a:prstGeom>
          <a:solidFill>
            <a:schemeClr val="bg2">
              <a:lumMod val="50000"/>
              <a:lumOff val="50000"/>
            </a:schemeClr>
          </a:solidFill>
          <a:ln>
            <a:noFill/>
          </a:ln>
          <a:effectLst/>
        </p:spPr>
        <p:txBody>
          <a:bodyPr wrap="square" lIns="19417" tIns="9708" rIns="19417" bIns="9708" rtlCol="0" anchor="t">
            <a:normAutofit/>
          </a:bodyPr>
          <a:lstStyle/>
          <a:p>
            <a:pPr algn="ctr">
              <a:lnSpc>
                <a:spcPct val="90000"/>
              </a:lnSpc>
              <a:spcBef>
                <a:spcPts val="21"/>
              </a:spcBef>
              <a:spcAft>
                <a:spcPts val="21"/>
              </a:spcAft>
            </a:pPr>
            <a:endParaRPr lang="en-CA" sz="600" b="1" dirty="0">
              <a:solidFill>
                <a:srgbClr val="444444"/>
              </a:solidFill>
              <a:latin typeface="Arial" panose="020B0604020202020204" pitchFamily="34" charset="0"/>
              <a:cs typeface="Arial" panose="020B0604020202020204" pitchFamily="34" charset="0"/>
            </a:endParaRPr>
          </a:p>
        </p:txBody>
      </p:sp>
      <p:sp>
        <p:nvSpPr>
          <p:cNvPr id="15" name="Rounded Rectangle 14"/>
          <p:cNvSpPr/>
          <p:nvPr/>
        </p:nvSpPr>
        <p:spPr>
          <a:xfrm>
            <a:off x="3419587" y="1375055"/>
            <a:ext cx="7787929" cy="1110567"/>
          </a:xfrm>
          <a:prstGeom prst="roundRect">
            <a:avLst>
              <a:gd name="adj" fmla="val 3891"/>
            </a:avLst>
          </a:prstGeom>
          <a:solidFill>
            <a:schemeClr val="accent3"/>
          </a:solidFill>
          <a:ln>
            <a:noFill/>
          </a:ln>
          <a:effectLst/>
        </p:spPr>
        <p:txBody>
          <a:bodyPr wrap="square" lIns="19417" tIns="9708" rIns="19417" bIns="9708" rtlCol="0" anchor="t">
            <a:normAutofit/>
          </a:bodyPr>
          <a:lstStyle/>
          <a:p>
            <a:pPr algn="ctr">
              <a:lnSpc>
                <a:spcPct val="90000"/>
              </a:lnSpc>
              <a:spcBef>
                <a:spcPts val="21"/>
              </a:spcBef>
              <a:spcAft>
                <a:spcPts val="21"/>
              </a:spcAft>
            </a:pPr>
            <a:endParaRPr lang="en-CA" sz="600" b="1" dirty="0">
              <a:solidFill>
                <a:srgbClr val="444444"/>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21644" y="3103807"/>
            <a:ext cx="2847607" cy="1297643"/>
          </a:xfrm>
          <a:prstGeom prst="rect">
            <a:avLst/>
          </a:prstGeom>
        </p:spPr>
      </p:pic>
      <p:sp>
        <p:nvSpPr>
          <p:cNvPr id="13" name="Rectangle 12"/>
          <p:cNvSpPr/>
          <p:nvPr/>
        </p:nvSpPr>
        <p:spPr>
          <a:xfrm>
            <a:off x="3481906" y="1436335"/>
            <a:ext cx="7732295" cy="923330"/>
          </a:xfrm>
          <a:prstGeom prst="rect">
            <a:avLst/>
          </a:prstGeom>
        </p:spPr>
        <p:txBody>
          <a:bodyPr wrap="square">
            <a:spAutoFit/>
          </a:bodyPr>
          <a:lstStyle/>
          <a:p>
            <a:r>
              <a:rPr lang="en-US" b="1" dirty="0" smtClean="0">
                <a:solidFill>
                  <a:schemeClr val="tx2"/>
                </a:solidFill>
                <a:latin typeface="Arial" panose="020B0604020202020204" pitchFamily="34" charset="0"/>
                <a:cs typeface="Arial" panose="020B0604020202020204" pitchFamily="34" charset="0"/>
              </a:rPr>
              <a:t>One single cable connectivity for a clutter-free desk</a:t>
            </a:r>
          </a:p>
          <a:p>
            <a:endParaRPr lang="en-US" sz="800" b="1" dirty="0" smtClean="0">
              <a:solidFill>
                <a:schemeClr val="tx2"/>
              </a:solidFill>
              <a:latin typeface="Arial" panose="020B0604020202020204" pitchFamily="34" charset="0"/>
              <a:cs typeface="Arial" panose="020B0604020202020204" pitchFamily="34" charset="0"/>
            </a:endParaRPr>
          </a:p>
          <a:p>
            <a:pPr marL="182880" indent="-182880">
              <a:buFont typeface="Arial" panose="020B0604020202020204" pitchFamily="34" charset="0"/>
              <a:buChar char="•"/>
            </a:pPr>
            <a:r>
              <a:rPr lang="en-US" sz="1400" dirty="0" smtClean="0">
                <a:solidFill>
                  <a:schemeClr val="tx2"/>
                </a:solidFill>
                <a:latin typeface="Arial" panose="020B0604020202020204" pitchFamily="34" charset="0"/>
                <a:cs typeface="Arial" panose="020B0604020202020204" pitchFamily="34" charset="0"/>
              </a:rPr>
              <a:t>Single industry standard connection for multi-display video, audio, data transfer and power to charge your laptop, 2-in-1 or mobile workstation</a:t>
            </a:r>
          </a:p>
        </p:txBody>
      </p:sp>
      <p:pic>
        <p:nvPicPr>
          <p:cNvPr id="2" name="Picture 1"/>
          <p:cNvPicPr>
            <a:picLocks noChangeAspect="1"/>
          </p:cNvPicPr>
          <p:nvPr/>
        </p:nvPicPr>
        <p:blipFill>
          <a:blip r:embed="rId4"/>
          <a:stretch>
            <a:fillRect/>
          </a:stretch>
        </p:blipFill>
        <p:spPr>
          <a:xfrm>
            <a:off x="800100" y="1230244"/>
            <a:ext cx="2309294" cy="1430575"/>
          </a:xfrm>
          <a:prstGeom prst="rect">
            <a:avLst/>
          </a:prstGeom>
        </p:spPr>
      </p:pic>
      <p:sp>
        <p:nvSpPr>
          <p:cNvPr id="11" name="Rectangle 10"/>
          <p:cNvSpPr/>
          <p:nvPr/>
        </p:nvSpPr>
        <p:spPr>
          <a:xfrm>
            <a:off x="454805" y="90597"/>
            <a:ext cx="10868622" cy="646331"/>
          </a:xfrm>
          <a:prstGeom prst="rect">
            <a:avLst/>
          </a:prstGeom>
        </p:spPr>
        <p:txBody>
          <a:bodyPr wrap="square">
            <a:spAutoFit/>
          </a:bodyPr>
          <a:lstStyle/>
          <a:p>
            <a:pPr lvl="0">
              <a:defRPr/>
            </a:pPr>
            <a:r>
              <a:rPr lang="en-US" sz="3600" kern="0" dirty="0">
                <a:solidFill>
                  <a:srgbClr val="0070C0"/>
                </a:solidFill>
                <a:latin typeface="Arial" panose="020B0604020202020204" pitchFamily="34" charset="0"/>
                <a:cs typeface="Arial" panose="020B0604020202020204" pitchFamily="34" charset="0"/>
              </a:rPr>
              <a:t>Switch to Dell USB-C docks </a:t>
            </a:r>
            <a:r>
              <a:rPr lang="en-US" sz="3600" kern="0" dirty="0" smtClean="0">
                <a:solidFill>
                  <a:srgbClr val="0070C0"/>
                </a:solidFill>
                <a:latin typeface="Arial" panose="020B0604020202020204" pitchFamily="34" charset="0"/>
                <a:cs typeface="Arial" panose="020B0604020202020204" pitchFamily="34" charset="0"/>
              </a:rPr>
              <a:t>today</a:t>
            </a:r>
            <a:endParaRPr lang="en-US" kern="0" dirty="0">
              <a:solidFill>
                <a:srgbClr val="0070C0"/>
              </a:solidFill>
            </a:endParaRPr>
          </a:p>
        </p:txBody>
      </p:sp>
      <p:sp>
        <p:nvSpPr>
          <p:cNvPr id="14" name="Rectangle 13"/>
          <p:cNvSpPr/>
          <p:nvPr/>
        </p:nvSpPr>
        <p:spPr>
          <a:xfrm>
            <a:off x="463821" y="728725"/>
            <a:ext cx="10868622" cy="400110"/>
          </a:xfrm>
          <a:prstGeom prst="rect">
            <a:avLst/>
          </a:prstGeom>
        </p:spPr>
        <p:txBody>
          <a:bodyPr wrap="square">
            <a:spAutoFit/>
          </a:bodyPr>
          <a:lstStyle/>
          <a:p>
            <a:r>
              <a:rPr lang="en-US" sz="2000" kern="0" dirty="0">
                <a:solidFill>
                  <a:schemeClr val="bg2">
                    <a:lumMod val="50000"/>
                    <a:lumOff val="50000"/>
                  </a:schemeClr>
                </a:solidFill>
                <a:latin typeface="Arial" panose="020B0604020202020204" pitchFamily="34" charset="0"/>
                <a:cs typeface="Arial" panose="020B0604020202020204" pitchFamily="34" charset="0"/>
              </a:rPr>
              <a:t>USB-C sets a new standard for transmitting data, video, audio and power in 1 cable</a:t>
            </a:r>
            <a:endParaRPr lang="en-US" sz="2000" dirty="0">
              <a:solidFill>
                <a:schemeClr val="bg2">
                  <a:lumMod val="50000"/>
                  <a:lumOff val="50000"/>
                </a:schemeClr>
              </a:solidFill>
            </a:endParaRPr>
          </a:p>
        </p:txBody>
      </p:sp>
      <p:pic>
        <p:nvPicPr>
          <p:cNvPr id="3" name="Picture 2"/>
          <p:cNvPicPr>
            <a:picLocks noChangeAspect="1"/>
          </p:cNvPicPr>
          <p:nvPr/>
        </p:nvPicPr>
        <p:blipFill>
          <a:blip r:embed="rId5"/>
          <a:stretch>
            <a:fillRect/>
          </a:stretch>
        </p:blipFill>
        <p:spPr>
          <a:xfrm>
            <a:off x="1697407" y="5050746"/>
            <a:ext cx="698066" cy="1105302"/>
          </a:xfrm>
          <a:prstGeom prst="rect">
            <a:avLst/>
          </a:prstGeom>
        </p:spPr>
      </p:pic>
      <p:sp>
        <p:nvSpPr>
          <p:cNvPr id="7" name="Rectangle 6"/>
          <p:cNvSpPr/>
          <p:nvPr/>
        </p:nvSpPr>
        <p:spPr>
          <a:xfrm>
            <a:off x="3588076" y="6376758"/>
            <a:ext cx="6096000" cy="261610"/>
          </a:xfrm>
          <a:prstGeom prst="rect">
            <a:avLst/>
          </a:prstGeom>
        </p:spPr>
        <p:txBody>
          <a:bodyPr>
            <a:spAutoFit/>
          </a:bodyPr>
          <a:lstStyle/>
          <a:p>
            <a:r>
              <a:rPr lang="en-US" sz="1100" dirty="0" smtClean="0">
                <a:solidFill>
                  <a:srgbClr val="000000"/>
                </a:solidFill>
                <a:latin typeface="Arial" panose="020B0604020202020204" pitchFamily="34" charset="0"/>
                <a:cs typeface="Arial" panose="020B0604020202020204" pitchFamily="34" charset="0"/>
              </a:rPr>
              <a:t>*</a:t>
            </a:r>
            <a:r>
              <a:rPr lang="en-US" sz="1100" dirty="0">
                <a:solidFill>
                  <a:srgbClr val="000000"/>
                </a:solidFill>
                <a:latin typeface="Arial" panose="020B0604020202020204" pitchFamily="34" charset="0"/>
                <a:cs typeface="Arial" panose="020B0604020202020204" pitchFamily="34" charset="0"/>
              </a:rPr>
              <a:t>Higher power delivery of up to 130W is supported only when used with Dell laptops.</a:t>
            </a:r>
            <a:endParaRPr lang="en-US" sz="1100" dirty="0">
              <a:latin typeface="Arial" panose="020B0604020202020204" pitchFamily="34" charset="0"/>
              <a:cs typeface="Arial" panose="020B0604020202020204" pitchFamily="34" charset="0"/>
            </a:endParaRPr>
          </a:p>
        </p:txBody>
      </p:sp>
      <p:sp>
        <p:nvSpPr>
          <p:cNvPr id="19" name="Rounded Rectangle 18"/>
          <p:cNvSpPr/>
          <p:nvPr/>
        </p:nvSpPr>
        <p:spPr>
          <a:xfrm>
            <a:off x="643944" y="1387935"/>
            <a:ext cx="2768958" cy="1097688"/>
          </a:xfrm>
          <a:prstGeom prst="roundRect">
            <a:avLst>
              <a:gd name="adj" fmla="val 3891"/>
            </a:avLst>
          </a:prstGeom>
          <a:noFill/>
          <a:ln w="28575">
            <a:solidFill>
              <a:schemeClr val="accent3"/>
            </a:solidFill>
          </a:ln>
          <a:effectLst/>
        </p:spPr>
        <p:txBody>
          <a:bodyPr wrap="square" lIns="19417" tIns="9708" rIns="19417" bIns="9708" rtlCol="0" anchor="t">
            <a:normAutofit/>
          </a:bodyPr>
          <a:lstStyle/>
          <a:p>
            <a:pPr algn="ctr">
              <a:lnSpc>
                <a:spcPct val="90000"/>
              </a:lnSpc>
              <a:spcBef>
                <a:spcPts val="21"/>
              </a:spcBef>
              <a:spcAft>
                <a:spcPts val="21"/>
              </a:spcAft>
            </a:pPr>
            <a:endParaRPr lang="en-CA" sz="600" b="1" dirty="0">
              <a:solidFill>
                <a:srgbClr val="444444"/>
              </a:solidFill>
              <a:latin typeface="Arial" panose="020B0604020202020204" pitchFamily="34" charset="0"/>
              <a:cs typeface="Arial" panose="020B0604020202020204" pitchFamily="34" charset="0"/>
            </a:endParaRPr>
          </a:p>
        </p:txBody>
      </p:sp>
      <p:sp>
        <p:nvSpPr>
          <p:cNvPr id="5" name="Rectangle 4"/>
          <p:cNvSpPr/>
          <p:nvPr/>
        </p:nvSpPr>
        <p:spPr>
          <a:xfrm>
            <a:off x="3496861" y="2686577"/>
            <a:ext cx="7787930" cy="2200602"/>
          </a:xfrm>
          <a:prstGeom prst="rect">
            <a:avLst/>
          </a:prstGeom>
          <a:noFill/>
          <a:ln>
            <a:noFill/>
          </a:ln>
        </p:spPr>
        <p:txBody>
          <a:bodyPr wrap="square">
            <a:spAutoFit/>
          </a:bodyPr>
          <a:lstStyle/>
          <a:p>
            <a:r>
              <a:rPr lang="en-US" b="1" dirty="0">
                <a:solidFill>
                  <a:schemeClr val="tx2"/>
                </a:solidFill>
                <a:latin typeface="Arial" panose="020B0604020202020204" pitchFamily="34" charset="0"/>
                <a:cs typeface="Arial" panose="020B0604020202020204" pitchFamily="34" charset="0"/>
              </a:rPr>
              <a:t>Fast and </a:t>
            </a:r>
            <a:r>
              <a:rPr lang="en-US" b="1" dirty="0" smtClean="0">
                <a:solidFill>
                  <a:schemeClr val="tx2"/>
                </a:solidFill>
                <a:latin typeface="Arial" panose="020B0604020202020204" pitchFamily="34" charset="0"/>
                <a:cs typeface="Arial" panose="020B0604020202020204" pitchFamily="34" charset="0"/>
              </a:rPr>
              <a:t>powerful</a:t>
            </a:r>
          </a:p>
          <a:p>
            <a:endParaRPr lang="en-US" sz="800" b="1" dirty="0">
              <a:solidFill>
                <a:schemeClr val="tx2"/>
              </a:solidFill>
              <a:latin typeface="Arial" panose="020B0604020202020204" pitchFamily="34" charset="0"/>
              <a:cs typeface="Arial" panose="020B0604020202020204" pitchFamily="34" charset="0"/>
            </a:endParaRPr>
          </a:p>
          <a:p>
            <a:pPr marL="182880" indent="-18288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Offers transfer speeds of up to 5Gbps, 10X faster than the USB2.0</a:t>
            </a:r>
          </a:p>
          <a:p>
            <a:pPr marL="182880" indent="-182880">
              <a:buFont typeface="Arial" panose="020B0604020202020204" pitchFamily="34" charset="0"/>
              <a:buChar char="•"/>
            </a:pPr>
            <a:endParaRPr lang="en-US" sz="900" dirty="0">
              <a:solidFill>
                <a:schemeClr val="tx2"/>
              </a:solidFill>
              <a:latin typeface="Arial" panose="020B0604020202020204" pitchFamily="34" charset="0"/>
              <a:cs typeface="Arial" panose="020B0604020202020204" pitchFamily="34" charset="0"/>
            </a:endParaRPr>
          </a:p>
          <a:p>
            <a:pPr marL="182880" indent="-18288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Delivers up to 130W* of power</a:t>
            </a:r>
          </a:p>
          <a:p>
            <a:pPr marL="182880" indent="-182880">
              <a:buFont typeface="Arial" panose="020B0604020202020204" pitchFamily="34" charset="0"/>
              <a:buChar char="•"/>
            </a:pPr>
            <a:endParaRPr lang="en-US" sz="900" dirty="0">
              <a:solidFill>
                <a:schemeClr val="tx2"/>
              </a:solidFill>
              <a:latin typeface="Arial" panose="020B0604020202020204" pitchFamily="34" charset="0"/>
              <a:cs typeface="Arial" panose="020B0604020202020204" pitchFamily="34" charset="0"/>
            </a:endParaRPr>
          </a:p>
          <a:p>
            <a:pPr marL="182880" indent="-18288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With Thunderbolt built into USB-C, it takes the speed of data and video transfer to the extremes, up to 40Gbps. </a:t>
            </a:r>
          </a:p>
          <a:p>
            <a:pPr marL="182880" indent="-182880">
              <a:buFont typeface="Arial" panose="020B0604020202020204" pitchFamily="34" charset="0"/>
              <a:buChar char="•"/>
            </a:pPr>
            <a:endParaRPr lang="en-US" sz="900" dirty="0">
              <a:solidFill>
                <a:schemeClr val="tx2"/>
              </a:solidFill>
              <a:latin typeface="Arial" panose="020B0604020202020204" pitchFamily="34" charset="0"/>
              <a:cs typeface="Arial" panose="020B0604020202020204" pitchFamily="34" charset="0"/>
            </a:endParaRPr>
          </a:p>
          <a:p>
            <a:pPr marL="182880" indent="-18288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Thunderbolt 3 also allows daisy chaining multiple devices, and provides full bandwidth capabilities even to the last device that has been daisy chained.</a:t>
            </a:r>
          </a:p>
        </p:txBody>
      </p:sp>
      <p:sp>
        <p:nvSpPr>
          <p:cNvPr id="8" name="Rectangle 7"/>
          <p:cNvSpPr/>
          <p:nvPr/>
        </p:nvSpPr>
        <p:spPr>
          <a:xfrm>
            <a:off x="3588075" y="5154021"/>
            <a:ext cx="7191541" cy="923330"/>
          </a:xfrm>
          <a:prstGeom prst="rect">
            <a:avLst/>
          </a:prstGeom>
        </p:spPr>
        <p:txBody>
          <a:bodyPr wrap="square">
            <a:spAutoFit/>
          </a:bodyPr>
          <a:lstStyle/>
          <a:p>
            <a:r>
              <a:rPr lang="en-US" b="1" dirty="0" smtClean="0">
                <a:solidFill>
                  <a:schemeClr val="tx2"/>
                </a:solidFill>
                <a:latin typeface="Arial" panose="020B0604020202020204" pitchFamily="34" charset="0"/>
                <a:cs typeface="Arial" panose="020B0604020202020204" pitchFamily="34" charset="0"/>
              </a:rPr>
              <a:t>Convenient</a:t>
            </a:r>
          </a:p>
          <a:p>
            <a:endParaRPr lang="en-US" sz="800" b="1" dirty="0">
              <a:solidFill>
                <a:schemeClr val="tx2"/>
              </a:solidFill>
              <a:latin typeface="Arial" panose="020B0604020202020204" pitchFamily="34" charset="0"/>
              <a:cs typeface="Arial" panose="020B0604020202020204" pitchFamily="34" charset="0"/>
            </a:endParaRPr>
          </a:p>
          <a:p>
            <a:pPr marL="182880" indent="-18288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The USB-C connector can be inserted any way – there is no “right-side” up like with USB 2.0</a:t>
            </a:r>
          </a:p>
        </p:txBody>
      </p:sp>
      <p:sp>
        <p:nvSpPr>
          <p:cNvPr id="21" name="Rounded Rectangle 20"/>
          <p:cNvSpPr/>
          <p:nvPr/>
        </p:nvSpPr>
        <p:spPr>
          <a:xfrm>
            <a:off x="641340" y="2610313"/>
            <a:ext cx="2784440" cy="2315743"/>
          </a:xfrm>
          <a:prstGeom prst="roundRect">
            <a:avLst>
              <a:gd name="adj" fmla="val 3891"/>
            </a:avLst>
          </a:prstGeom>
          <a:noFill/>
          <a:ln w="28575">
            <a:solidFill>
              <a:schemeClr val="bg2">
                <a:lumMod val="50000"/>
                <a:lumOff val="50000"/>
              </a:schemeClr>
            </a:solidFill>
          </a:ln>
          <a:effectLst/>
        </p:spPr>
        <p:txBody>
          <a:bodyPr wrap="square" lIns="19417" tIns="9708" rIns="19417" bIns="9708" rtlCol="0" anchor="t">
            <a:normAutofit/>
          </a:bodyPr>
          <a:lstStyle/>
          <a:p>
            <a:pPr algn="ctr">
              <a:lnSpc>
                <a:spcPct val="90000"/>
              </a:lnSpc>
              <a:spcBef>
                <a:spcPts val="21"/>
              </a:spcBef>
              <a:spcAft>
                <a:spcPts val="21"/>
              </a:spcAft>
            </a:pPr>
            <a:endParaRPr lang="en-CA" sz="600" b="1" dirty="0">
              <a:solidFill>
                <a:srgbClr val="444444"/>
              </a:solidFill>
              <a:latin typeface="Arial" panose="020B0604020202020204" pitchFamily="34" charset="0"/>
              <a:cs typeface="Arial" panose="020B0604020202020204" pitchFamily="34" charset="0"/>
            </a:endParaRPr>
          </a:p>
        </p:txBody>
      </p:sp>
      <p:sp>
        <p:nvSpPr>
          <p:cNvPr id="23" name="Rounded Rectangle 22"/>
          <p:cNvSpPr/>
          <p:nvPr/>
        </p:nvSpPr>
        <p:spPr>
          <a:xfrm>
            <a:off x="654220" y="5063627"/>
            <a:ext cx="2784440" cy="1185318"/>
          </a:xfrm>
          <a:prstGeom prst="roundRect">
            <a:avLst>
              <a:gd name="adj" fmla="val 3891"/>
            </a:avLst>
          </a:prstGeom>
          <a:noFill/>
          <a:ln w="28575">
            <a:solidFill>
              <a:schemeClr val="accent4"/>
            </a:solidFill>
          </a:ln>
          <a:effectLst/>
        </p:spPr>
        <p:txBody>
          <a:bodyPr wrap="square" lIns="19417" tIns="9708" rIns="19417" bIns="9708" rtlCol="0" anchor="t">
            <a:normAutofit/>
          </a:bodyPr>
          <a:lstStyle/>
          <a:p>
            <a:pPr algn="ctr">
              <a:lnSpc>
                <a:spcPct val="90000"/>
              </a:lnSpc>
              <a:spcBef>
                <a:spcPts val="21"/>
              </a:spcBef>
              <a:spcAft>
                <a:spcPts val="21"/>
              </a:spcAft>
            </a:pPr>
            <a:endParaRPr lang="en-CA" sz="600" b="1" dirty="0">
              <a:solidFill>
                <a:srgbClr val="4444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148371"/>
      </p:ext>
    </p:extLst>
  </p:cSld>
  <p:clrMapOvr>
    <a:masterClrMapping/>
  </p:clrMapOvr>
  <p:transition spd="med">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39" y="180605"/>
            <a:ext cx="10607040" cy="853440"/>
          </a:xfrm>
        </p:spPr>
        <p:txBody>
          <a:bodyPr/>
          <a:lstStyle/>
          <a:p>
            <a:r>
              <a:rPr lang="en-US" sz="3600" dirty="0"/>
              <a:t>Why Dell </a:t>
            </a:r>
            <a:r>
              <a:rPr lang="en-US" sz="3600" dirty="0" smtClean="0"/>
              <a:t>Docks</a:t>
            </a:r>
            <a:endParaRPr lang="en-US" dirty="0"/>
          </a:p>
        </p:txBody>
      </p:sp>
      <p:grpSp>
        <p:nvGrpSpPr>
          <p:cNvPr id="6" name="Group 6"/>
          <p:cNvGrpSpPr/>
          <p:nvPr/>
        </p:nvGrpSpPr>
        <p:grpSpPr>
          <a:xfrm flipV="1">
            <a:off x="384421" y="840267"/>
            <a:ext cx="2279352" cy="45719"/>
            <a:chOff x="-2198599" y="3158843"/>
            <a:chExt cx="2559474" cy="273977"/>
          </a:xfrm>
        </p:grpSpPr>
        <p:sp>
          <p:nvSpPr>
            <p:cNvPr id="7" name="Rectangle 7"/>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8" name="Rectangle 8"/>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9" name="Rectangle 9"/>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0" name="Rectangle 10"/>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1" name="Rectangle 11"/>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82" name="TextBox 7">
            <a:hlinkClick r:id="rId2"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grpSp>
        <p:nvGrpSpPr>
          <p:cNvPr id="3" name="Group 2"/>
          <p:cNvGrpSpPr/>
          <p:nvPr/>
        </p:nvGrpSpPr>
        <p:grpSpPr>
          <a:xfrm>
            <a:off x="235659" y="1018688"/>
            <a:ext cx="7221209" cy="5150268"/>
            <a:chOff x="235659" y="875813"/>
            <a:chExt cx="5734671" cy="5150268"/>
          </a:xfrm>
        </p:grpSpPr>
        <p:sp>
          <p:nvSpPr>
            <p:cNvPr id="49" name="TextBox 48"/>
            <p:cNvSpPr txBox="1"/>
            <p:nvPr/>
          </p:nvSpPr>
          <p:spPr>
            <a:xfrm>
              <a:off x="235659" y="875813"/>
              <a:ext cx="1065749"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0085C3"/>
                  </a:solidFill>
                </a:rPr>
                <a:t>1</a:t>
              </a:r>
            </a:p>
          </p:txBody>
        </p:sp>
        <p:sp>
          <p:nvSpPr>
            <p:cNvPr id="50" name="TextBox 49"/>
            <p:cNvSpPr txBox="1"/>
            <p:nvPr/>
          </p:nvSpPr>
          <p:spPr>
            <a:xfrm>
              <a:off x="235660" y="1923767"/>
              <a:ext cx="1061374"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0085C3"/>
                  </a:solidFill>
                </a:rPr>
                <a:t>2</a:t>
              </a:r>
            </a:p>
          </p:txBody>
        </p:sp>
        <p:sp>
          <p:nvSpPr>
            <p:cNvPr id="51" name="TextBox 50"/>
            <p:cNvSpPr txBox="1"/>
            <p:nvPr/>
          </p:nvSpPr>
          <p:spPr>
            <a:xfrm>
              <a:off x="235660" y="2913401"/>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0085C3"/>
                  </a:solidFill>
                </a:rPr>
                <a:t>3</a:t>
              </a:r>
            </a:p>
          </p:txBody>
        </p:sp>
        <p:sp>
          <p:nvSpPr>
            <p:cNvPr id="52" name="TextBox 51"/>
            <p:cNvSpPr txBox="1"/>
            <p:nvPr/>
          </p:nvSpPr>
          <p:spPr>
            <a:xfrm>
              <a:off x="248662" y="4022868"/>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0085C3"/>
                  </a:solidFill>
                </a:rPr>
                <a:t>4</a:t>
              </a:r>
            </a:p>
          </p:txBody>
        </p:sp>
        <p:sp>
          <p:nvSpPr>
            <p:cNvPr id="53" name="TextBox 52"/>
            <p:cNvSpPr txBox="1"/>
            <p:nvPr/>
          </p:nvSpPr>
          <p:spPr>
            <a:xfrm>
              <a:off x="235660" y="5029453"/>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rgbClr val="0085C3"/>
                  </a:solidFill>
                </a:rPr>
                <a:t>5</a:t>
              </a:r>
            </a:p>
          </p:txBody>
        </p:sp>
        <p:sp>
          <p:nvSpPr>
            <p:cNvPr id="54" name="TextBox 53"/>
            <p:cNvSpPr txBox="1"/>
            <p:nvPr/>
          </p:nvSpPr>
          <p:spPr>
            <a:xfrm>
              <a:off x="781536" y="1961867"/>
              <a:ext cx="5077375" cy="746358"/>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bg1"/>
                  </a:solidFill>
                </a:rPr>
                <a:t>Charge fast with greater power: </a:t>
              </a:r>
              <a:r>
                <a:rPr lang="en-US" sz="1400" dirty="0" smtClean="0">
                  <a:solidFill>
                    <a:srgbClr val="000000"/>
                  </a:solidFill>
                </a:rPr>
                <a:t>Dell </a:t>
              </a:r>
              <a:r>
                <a:rPr lang="en-US" sz="1400" dirty="0" err="1" smtClean="0">
                  <a:solidFill>
                    <a:srgbClr val="000000"/>
                  </a:solidFill>
                </a:rPr>
                <a:t>ExpressCharge</a:t>
              </a:r>
              <a:r>
                <a:rPr lang="en-US" sz="1400" dirty="0" smtClean="0">
                  <a:solidFill>
                    <a:srgbClr val="000000"/>
                  </a:solidFill>
                </a:rPr>
                <a:t>* gets more of your laptop charged in a short time – more than 80% charged in an hour, and fully charged in 2 hours with the system off.</a:t>
              </a:r>
              <a:endParaRPr lang="en-US" sz="1400" dirty="0" smtClean="0">
                <a:solidFill>
                  <a:schemeClr val="bg2"/>
                </a:solidFill>
              </a:endParaRPr>
            </a:p>
          </p:txBody>
        </p:sp>
        <p:sp>
          <p:nvSpPr>
            <p:cNvPr id="55" name="TextBox 54"/>
            <p:cNvSpPr txBox="1"/>
            <p:nvPr/>
          </p:nvSpPr>
          <p:spPr>
            <a:xfrm>
              <a:off x="768532" y="2889832"/>
              <a:ext cx="5201798" cy="1184940"/>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bg1"/>
                  </a:solidFill>
                </a:rPr>
                <a:t>Easy management: </a:t>
              </a:r>
              <a:r>
                <a:rPr lang="en-US" sz="1400" dirty="0" smtClean="0">
                  <a:solidFill>
                    <a:srgbClr val="000000"/>
                  </a:solidFill>
                  <a:latin typeface="Arial" panose="020B0604020202020204" pitchFamily="34" charset="0"/>
                  <a:cs typeface="Arial" panose="020B0604020202020204" pitchFamily="34" charset="0"/>
                </a:rPr>
                <a:t>Seamlessly manage dock updates using the same tools you already create for your systems. </a:t>
              </a:r>
              <a:r>
                <a:rPr lang="en-US" sz="1400" dirty="0">
                  <a:solidFill>
                    <a:schemeClr val="bg2"/>
                  </a:solidFill>
                </a:rPr>
                <a:t>Remotely provision and image with PXE boot while docked, or troubleshoot and update with Wake-on-LAN in a secure </a:t>
              </a:r>
              <a:r>
                <a:rPr lang="en-US" sz="1400" dirty="0" smtClean="0">
                  <a:solidFill>
                    <a:schemeClr val="bg2"/>
                  </a:solidFill>
                </a:rPr>
                <a:t>environment</a:t>
              </a:r>
              <a:r>
                <a:rPr lang="en-US" sz="1400" dirty="0">
                  <a:solidFill>
                    <a:schemeClr val="bg2"/>
                  </a:solidFill>
                </a:rPr>
                <a:t> </a:t>
              </a:r>
              <a:r>
                <a:rPr lang="en-US" sz="1400" dirty="0" smtClean="0">
                  <a:solidFill>
                    <a:schemeClr val="bg2"/>
                  </a:solidFill>
                </a:rPr>
                <a:t>with Dell Business class features*.</a:t>
              </a:r>
              <a:r>
                <a:rPr lang="en-US" sz="1450" b="1" dirty="0" smtClean="0">
                  <a:solidFill>
                    <a:schemeClr val="bg1"/>
                  </a:solidFill>
                </a:rPr>
                <a:t> </a:t>
              </a:r>
              <a:endParaRPr lang="en-US" sz="1450" dirty="0">
                <a:solidFill>
                  <a:srgbClr val="000000"/>
                </a:solidFill>
              </a:endParaRPr>
            </a:p>
          </p:txBody>
        </p:sp>
        <p:sp>
          <p:nvSpPr>
            <p:cNvPr id="57" name="TextBox 56"/>
            <p:cNvSpPr txBox="1"/>
            <p:nvPr/>
          </p:nvSpPr>
          <p:spPr>
            <a:xfrm>
              <a:off x="768533" y="4054748"/>
              <a:ext cx="5201797" cy="961802"/>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a:solidFill>
                    <a:srgbClr val="007DB8"/>
                  </a:solidFill>
                </a:rPr>
                <a:t>Comprehensive range: </a:t>
              </a:r>
              <a:r>
                <a:rPr lang="en-US" sz="1400" dirty="0">
                  <a:solidFill>
                    <a:srgbClr val="000000"/>
                  </a:solidFill>
                  <a:latin typeface="Arial" panose="020B0604020202020204" pitchFamily="34" charset="0"/>
                  <a:cs typeface="Arial" panose="020B0604020202020204" pitchFamily="34" charset="0"/>
                </a:rPr>
                <a:t>Complete portfolio </a:t>
              </a:r>
              <a:r>
                <a:rPr lang="en-US" sz="1400" dirty="0" smtClean="0">
                  <a:solidFill>
                    <a:srgbClr val="000000"/>
                  </a:solidFill>
                  <a:latin typeface="Arial" panose="020B0604020202020204" pitchFamily="34" charset="0"/>
                  <a:cs typeface="Arial" panose="020B0604020202020204" pitchFamily="34" charset="0"/>
                </a:rPr>
                <a:t>with differing designs to </a:t>
              </a:r>
              <a:r>
                <a:rPr lang="en-US" sz="1400" dirty="0">
                  <a:solidFill>
                    <a:srgbClr val="000000"/>
                  </a:solidFill>
                  <a:latin typeface="Arial" panose="020B0604020202020204" pitchFamily="34" charset="0"/>
                  <a:cs typeface="Arial" panose="020B0604020202020204" pitchFamily="34" charset="0"/>
                </a:rPr>
                <a:t>choose </a:t>
              </a:r>
              <a:r>
                <a:rPr lang="en-US" sz="1400" dirty="0" smtClean="0">
                  <a:solidFill>
                    <a:srgbClr val="000000"/>
                  </a:solidFill>
                  <a:latin typeface="Arial" panose="020B0604020202020204" pitchFamily="34" charset="0"/>
                  <a:cs typeface="Arial" panose="020B0604020202020204" pitchFamily="34" charset="0"/>
                </a:rPr>
                <a:t>from – flexibility </a:t>
              </a:r>
              <a:r>
                <a:rPr lang="en-US" sz="1400" dirty="0">
                  <a:solidFill>
                    <a:srgbClr val="000000"/>
                  </a:solidFill>
                  <a:latin typeface="Arial" panose="020B0604020202020204" pitchFamily="34" charset="0"/>
                  <a:cs typeface="Arial" panose="020B0604020202020204" pitchFamily="34" charset="0"/>
                </a:rPr>
                <a:t>to mount behind the monitor, under your desk or integrated with the monitor </a:t>
              </a:r>
              <a:r>
                <a:rPr lang="en-US" sz="1400" dirty="0" smtClean="0">
                  <a:solidFill>
                    <a:srgbClr val="000000"/>
                  </a:solidFill>
                  <a:latin typeface="Arial" panose="020B0604020202020204" pitchFamily="34" charset="0"/>
                  <a:cs typeface="Arial" panose="020B0604020202020204" pitchFamily="34" charset="0"/>
                </a:rPr>
                <a:t>stand. Dell has a dock tailored to your unique environment and usage needs.</a:t>
              </a:r>
              <a:endParaRPr lang="en-US" sz="1450" dirty="0">
                <a:solidFill>
                  <a:srgbClr val="000000"/>
                </a:solidFill>
              </a:endParaRPr>
            </a:p>
          </p:txBody>
        </p:sp>
        <p:sp>
          <p:nvSpPr>
            <p:cNvPr id="59" name="TextBox 58"/>
            <p:cNvSpPr txBox="1"/>
            <p:nvPr/>
          </p:nvSpPr>
          <p:spPr>
            <a:xfrm>
              <a:off x="768532" y="5064279"/>
              <a:ext cx="5141703" cy="961802"/>
            </a:xfrm>
            <a:prstGeom prst="rect">
              <a:avLst/>
            </a:prstGeom>
            <a:noFill/>
          </p:spPr>
          <p:txBody>
            <a:bodyPr wrap="square" lIns="91440" tIns="45720" rIns="91440" bIns="45720" rtlCol="0">
              <a:spAutoFit/>
            </a:bodyPr>
            <a:lstStyle/>
            <a:p>
              <a:pPr lvl="0" fontAlgn="base">
                <a:buClr>
                  <a:srgbClr val="007DB8"/>
                </a:buClr>
              </a:pPr>
              <a:r>
                <a:rPr lang="en-US" sz="1450" b="1" dirty="0" smtClean="0">
                  <a:solidFill>
                    <a:schemeClr val="bg1"/>
                  </a:solidFill>
                </a:rPr>
                <a:t>Industry expertise: </a:t>
              </a:r>
              <a:r>
                <a:rPr lang="en-US" sz="1400" dirty="0" smtClean="0">
                  <a:solidFill>
                    <a:srgbClr val="000000"/>
                  </a:solidFill>
                  <a:latin typeface="Arial" charset="0"/>
                </a:rPr>
                <a:t>Dell has delivered full </a:t>
              </a:r>
              <a:r>
                <a:rPr lang="en-US" sz="1400" dirty="0">
                  <a:solidFill>
                    <a:srgbClr val="000000"/>
                  </a:solidFill>
                  <a:latin typeface="Arial" charset="0"/>
                </a:rPr>
                <a:t>featured and reliable docking solutions for over 20 years, </a:t>
              </a:r>
              <a:r>
                <a:rPr lang="en-US" sz="1400" dirty="0" smtClean="0">
                  <a:solidFill>
                    <a:srgbClr val="000000"/>
                  </a:solidFill>
                  <a:latin typeface="Arial" charset="0"/>
                </a:rPr>
                <a:t>ensuring that </a:t>
              </a:r>
              <a:r>
                <a:rPr lang="en-US" sz="1400" dirty="0">
                  <a:solidFill>
                    <a:srgbClr val="000000"/>
                  </a:solidFill>
                  <a:latin typeface="Arial" charset="0"/>
                </a:rPr>
                <a:t>docking solutions </a:t>
              </a:r>
              <a:r>
                <a:rPr lang="en-US" sz="1400" dirty="0" smtClean="0">
                  <a:solidFill>
                    <a:srgbClr val="000000"/>
                  </a:solidFill>
                  <a:latin typeface="Arial" charset="0"/>
                </a:rPr>
                <a:t>adhere to </a:t>
              </a:r>
              <a:r>
                <a:rPr lang="en-US" sz="1400" dirty="0">
                  <a:solidFill>
                    <a:srgbClr val="000000"/>
                  </a:solidFill>
                  <a:latin typeface="Arial" charset="0"/>
                </a:rPr>
                <a:t>the standard USB-C specifications for enhanced productivity in any environment.</a:t>
              </a:r>
            </a:p>
          </p:txBody>
        </p:sp>
        <p:cxnSp>
          <p:nvCxnSpPr>
            <p:cNvPr id="60" name="Straight Connector 59"/>
            <p:cNvCxnSpPr/>
            <p:nvPr/>
          </p:nvCxnSpPr>
          <p:spPr>
            <a:xfrm>
              <a:off x="336290" y="1863247"/>
              <a:ext cx="5436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49169" y="2818872"/>
              <a:ext cx="5436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49169" y="3996205"/>
              <a:ext cx="5436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8533" y="913193"/>
              <a:ext cx="5105032" cy="961802"/>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bg1"/>
                  </a:solidFill>
                </a:rPr>
                <a:t>Compatible with most laptops: </a:t>
              </a:r>
              <a:r>
                <a:rPr lang="en-US" sz="1400" dirty="0" smtClean="0">
                  <a:solidFill>
                    <a:srgbClr val="000000"/>
                  </a:solidFill>
                </a:rPr>
                <a:t>From laptops to 2-in-1s to workstations, the Dell Business Dock and Dell Business Thunderbolt Dock offer twice the industry’s power delivery at 130W and are compatible with a wide range of systems.</a:t>
              </a:r>
              <a:endParaRPr lang="en-US" sz="1400" dirty="0" smtClean="0">
                <a:solidFill>
                  <a:schemeClr val="bg2"/>
                </a:solidFill>
              </a:endParaRPr>
            </a:p>
          </p:txBody>
        </p:sp>
      </p:grpSp>
      <p:sp>
        <p:nvSpPr>
          <p:cNvPr id="12" name="TextBox 11"/>
          <p:cNvSpPr txBox="1"/>
          <p:nvPr/>
        </p:nvSpPr>
        <p:spPr>
          <a:xfrm>
            <a:off x="250188" y="6256946"/>
            <a:ext cx="9678489" cy="430887"/>
          </a:xfrm>
          <a:prstGeom prst="rect">
            <a:avLst/>
          </a:prstGeom>
          <a:solidFill>
            <a:schemeClr val="tx2"/>
          </a:solidFill>
        </p:spPr>
        <p:txBody>
          <a:bodyPr wrap="square" rtlCol="0">
            <a:spAutoFit/>
          </a:bodyPr>
          <a:lstStyle/>
          <a:p>
            <a:pPr>
              <a:spcBef>
                <a:spcPts val="0"/>
              </a:spcBef>
              <a:spcAft>
                <a:spcPts val="0"/>
              </a:spcAft>
              <a:buClr>
                <a:schemeClr val="bg1"/>
              </a:buClr>
            </a:pPr>
            <a:r>
              <a:rPr lang="en-US" sz="1100" dirty="0" smtClean="0">
                <a:solidFill>
                  <a:schemeClr val="bg2"/>
                </a:solidFill>
              </a:rPr>
              <a:t>*Available on the Dell Business Dock (WD15) and Dell Business Thunderbolt Dock (TB16).</a:t>
            </a:r>
          </a:p>
          <a:p>
            <a:pPr>
              <a:spcBef>
                <a:spcPts val="0"/>
              </a:spcBef>
              <a:spcAft>
                <a:spcPts val="0"/>
              </a:spcAft>
              <a:buClr>
                <a:schemeClr val="bg1"/>
              </a:buClr>
            </a:pPr>
            <a:r>
              <a:rPr lang="en-US" sz="1100" dirty="0" smtClean="0">
                <a:solidFill>
                  <a:schemeClr val="bg2"/>
                </a:solidFill>
              </a:rPr>
              <a:t>**Business class features available when pairing Dell USB-C Business Docks with Dell laptops.</a:t>
            </a:r>
          </a:p>
        </p:txBody>
      </p:sp>
      <p:cxnSp>
        <p:nvCxnSpPr>
          <p:cNvPr id="27" name="Straight Connector 26"/>
          <p:cNvCxnSpPr/>
          <p:nvPr/>
        </p:nvCxnSpPr>
        <p:spPr>
          <a:xfrm>
            <a:off x="347419" y="5171300"/>
            <a:ext cx="6037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rotWithShape="1">
          <a:blip r:embed="rId3">
            <a:clrChange>
              <a:clrFrom>
                <a:srgbClr val="FEFEFE"/>
              </a:clrFrom>
              <a:clrTo>
                <a:srgbClr val="FEFEFE">
                  <a:alpha val="0"/>
                </a:srgbClr>
              </a:clrTo>
            </a:clrChange>
          </a:blip>
          <a:srcRect b="7941"/>
          <a:stretch/>
        </p:blipFill>
        <p:spPr>
          <a:xfrm>
            <a:off x="9401577" y="966487"/>
            <a:ext cx="2790423" cy="2543278"/>
          </a:xfrm>
          <a:prstGeom prst="rect">
            <a:avLst/>
          </a:prstGeom>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6538" t="21912" r="5322" b="14196"/>
          <a:stretch/>
        </p:blipFill>
        <p:spPr>
          <a:xfrm>
            <a:off x="8649193" y="1702017"/>
            <a:ext cx="1694045" cy="1228025"/>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1635" y="3442446"/>
            <a:ext cx="3230365" cy="2014133"/>
          </a:xfrm>
          <a:prstGeom prst="rect">
            <a:avLst/>
          </a:prstGeom>
        </p:spPr>
      </p:pic>
      <p:pic>
        <p:nvPicPr>
          <p:cNvPr id="37" name="Picture 36"/>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36404" y="2448109"/>
            <a:ext cx="1988673" cy="1988673"/>
          </a:xfrm>
          <a:prstGeom prst="rect">
            <a:avLst/>
          </a:prstGeom>
        </p:spPr>
      </p:pic>
    </p:spTree>
    <p:extLst>
      <p:ext uri="{BB962C8B-B14F-4D97-AF65-F5344CB8AC3E}">
        <p14:creationId xmlns:p14="http://schemas.microsoft.com/office/powerpoint/2010/main" val="1477928657"/>
      </p:ext>
    </p:extLst>
  </p:cSld>
  <p:clrMapOvr>
    <a:masterClrMapping/>
  </p:clrMapOvr>
  <p:transition spd="med">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4684A2"/>
                </a:solidFill>
              </a:rPr>
              <a:t>Dell </a:t>
            </a:r>
            <a:r>
              <a:rPr lang="en-US" sz="3600" dirty="0" smtClean="0"/>
              <a:t>Docking </a:t>
            </a:r>
            <a:r>
              <a:rPr lang="en-US" sz="3600" dirty="0"/>
              <a:t>Solutions Family</a:t>
            </a:r>
            <a:endParaRPr lang="en-US" dirty="0"/>
          </a:p>
        </p:txBody>
      </p:sp>
      <p:sp>
        <p:nvSpPr>
          <p:cNvPr id="9" name="Rectangle 8"/>
          <p:cNvSpPr/>
          <p:nvPr/>
        </p:nvSpPr>
        <p:spPr>
          <a:xfrm>
            <a:off x="49220" y="2094365"/>
            <a:ext cx="1417320" cy="914400"/>
          </a:xfrm>
          <a:prstGeom prst="rect">
            <a:avLst/>
          </a:prstGeom>
          <a:solidFill>
            <a:srgbClr val="F2AF00"/>
          </a:solidFill>
          <a:ln>
            <a:noFill/>
          </a:ln>
        </p:spPr>
        <p:txBody>
          <a:bodyPr wrap="square" lIns="0" tIns="91440" rIns="0" bIns="91440" anchor="t">
            <a:noAutofit/>
          </a:bodyPr>
          <a:lstStyle/>
          <a:p>
            <a:pPr algn="ctr">
              <a:defRPr/>
            </a:pPr>
            <a:r>
              <a:rPr lang="en-US" sz="1100" b="1" kern="0" dirty="0">
                <a:solidFill>
                  <a:srgbClr val="FFFFFF"/>
                </a:solidFill>
                <a:latin typeface="+mj-lt"/>
              </a:rPr>
              <a:t>Dell Business Dock WD15 </a:t>
            </a:r>
          </a:p>
        </p:txBody>
      </p:sp>
      <p:sp>
        <p:nvSpPr>
          <p:cNvPr id="10" name="Rectangle 9"/>
          <p:cNvSpPr/>
          <p:nvPr/>
        </p:nvSpPr>
        <p:spPr>
          <a:xfrm>
            <a:off x="1569306" y="2094365"/>
            <a:ext cx="1417320" cy="914400"/>
          </a:xfrm>
          <a:prstGeom prst="rect">
            <a:avLst/>
          </a:prstGeom>
          <a:solidFill>
            <a:srgbClr val="F2AF00"/>
          </a:solidFill>
          <a:ln>
            <a:noFill/>
          </a:ln>
        </p:spPr>
        <p:txBody>
          <a:bodyPr wrap="square" lIns="91440" tIns="91440" rIns="91440" bIns="91440" anchor="t">
            <a:noAutofit/>
          </a:bodyPr>
          <a:lstStyle/>
          <a:p>
            <a:pPr algn="ctr"/>
            <a:r>
              <a:rPr lang="en-US" sz="1100" b="1" kern="0" dirty="0">
                <a:solidFill>
                  <a:srgbClr val="FFFFFF"/>
                </a:solidFill>
                <a:latin typeface="+mj-lt"/>
              </a:rPr>
              <a:t>Dell Business Dock with Monitor Stand </a:t>
            </a:r>
          </a:p>
          <a:p>
            <a:pPr algn="ctr"/>
            <a:r>
              <a:rPr lang="en-US" sz="1100" b="1" kern="0" dirty="0">
                <a:solidFill>
                  <a:srgbClr val="FFFFFF"/>
                </a:solidFill>
                <a:latin typeface="+mj-lt"/>
              </a:rPr>
              <a:t>DS1000</a:t>
            </a:r>
            <a:endParaRPr lang="en-US" sz="1100" b="1" kern="0" dirty="0">
              <a:solidFill>
                <a:srgbClr val="000000"/>
              </a:solidFill>
              <a:latin typeface="+mj-lt"/>
            </a:endParaRPr>
          </a:p>
        </p:txBody>
      </p:sp>
      <p:sp>
        <p:nvSpPr>
          <p:cNvPr id="13" name="Rectangle 12"/>
          <p:cNvSpPr/>
          <p:nvPr/>
        </p:nvSpPr>
        <p:spPr>
          <a:xfrm>
            <a:off x="3089392" y="2094365"/>
            <a:ext cx="1417320" cy="914400"/>
          </a:xfrm>
          <a:prstGeom prst="rect">
            <a:avLst/>
          </a:prstGeom>
          <a:solidFill>
            <a:srgbClr val="F2AF00"/>
          </a:solidFill>
          <a:ln>
            <a:noFill/>
          </a:ln>
        </p:spPr>
        <p:txBody>
          <a:bodyPr wrap="square" lIns="91440" tIns="91440" rIns="91440" bIns="91440" anchor="t">
            <a:noAutofit/>
          </a:bodyPr>
          <a:lstStyle/>
          <a:p>
            <a:pPr algn="ctr">
              <a:defRPr/>
            </a:pPr>
            <a:r>
              <a:rPr lang="en-US" sz="1100" b="1" kern="0" dirty="0">
                <a:solidFill>
                  <a:srgbClr val="FFFFFF"/>
                </a:solidFill>
                <a:latin typeface="+mj-lt"/>
              </a:rPr>
              <a:t>Dell Business Thunderbolt™ Dock TB16  </a:t>
            </a:r>
          </a:p>
          <a:p>
            <a:pPr algn="ctr">
              <a:defRPr/>
            </a:pPr>
            <a:endParaRPr lang="en-US" sz="1100" b="1" kern="0" dirty="0">
              <a:solidFill>
                <a:srgbClr val="000000"/>
              </a:solidFill>
              <a:latin typeface="+mj-lt"/>
            </a:endParaRPr>
          </a:p>
          <a:p>
            <a:pPr algn="ctr">
              <a:defRPr/>
            </a:pPr>
            <a:endParaRPr lang="en-US" sz="1100" b="1" kern="0" dirty="0">
              <a:solidFill>
                <a:srgbClr val="000000"/>
              </a:solidFill>
              <a:latin typeface="+mj-lt"/>
            </a:endParaRPr>
          </a:p>
        </p:txBody>
      </p:sp>
      <p:sp>
        <p:nvSpPr>
          <p:cNvPr id="17" name="TextBox 16"/>
          <p:cNvSpPr txBox="1"/>
          <p:nvPr/>
        </p:nvSpPr>
        <p:spPr>
          <a:xfrm>
            <a:off x="-22847" y="3041198"/>
            <a:ext cx="1518656" cy="2964914"/>
          </a:xfrm>
          <a:prstGeom prst="rect">
            <a:avLst/>
          </a:prstGeom>
          <a:noFill/>
        </p:spPr>
        <p:txBody>
          <a:bodyPr wrap="square" rtlCol="0">
            <a:spAutoFit/>
          </a:bodyPr>
          <a:lstStyle/>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USB-C host connection</a:t>
            </a:r>
            <a:endParaRPr lang="en-US" sz="1000" dirty="0">
              <a:solidFill>
                <a:srgbClr val="000000"/>
              </a:solidFill>
              <a:cs typeface="Calibri" pitchFamily="34" charset="0"/>
            </a:endParaRP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Up to 130W** power</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USB3.1 (5Gbps)</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Native </a:t>
            </a:r>
            <a:r>
              <a:rPr lang="en-US" sz="1000" dirty="0">
                <a:solidFill>
                  <a:srgbClr val="000000"/>
                </a:solidFill>
                <a:cs typeface="Calibri" pitchFamily="34" charset="0"/>
              </a:rPr>
              <a:t>–</a:t>
            </a:r>
            <a:r>
              <a:rPr lang="en-US" sz="1000" dirty="0" smtClean="0">
                <a:solidFill>
                  <a:srgbClr val="000000"/>
                </a:solidFill>
                <a:cs typeface="Calibri" pitchFamily="34" charset="0"/>
              </a:rPr>
              <a:t> DP 1.2</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Up to 2 displays </a:t>
            </a:r>
            <a:endParaRPr lang="en-US" sz="1000" dirty="0">
              <a:solidFill>
                <a:srgbClr val="000000"/>
              </a:solidFill>
              <a:cs typeface="Calibri" pitchFamily="34" charset="0"/>
            </a:endParaRPr>
          </a:p>
          <a:p>
            <a:pPr defTabSz="914296">
              <a:spcBef>
                <a:spcPts val="400"/>
              </a:spcBef>
              <a:buSzPct val="120000"/>
              <a:defRPr/>
            </a:pPr>
            <a:r>
              <a:rPr lang="en-US" sz="1000" dirty="0">
                <a:solidFill>
                  <a:srgbClr val="000000"/>
                </a:solidFill>
                <a:cs typeface="Calibri" pitchFamily="34" charset="0"/>
              </a:rPr>
              <a:t> </a:t>
            </a:r>
            <a:r>
              <a:rPr lang="en-US" sz="1000" dirty="0" smtClean="0">
                <a:solidFill>
                  <a:srgbClr val="000000"/>
                </a:solidFill>
                <a:cs typeface="Calibri" pitchFamily="34" charset="0"/>
              </a:rPr>
              <a:t>  - 1 x 4K (30Hz)</a:t>
            </a:r>
          </a:p>
          <a:p>
            <a:pPr defTabSz="914296">
              <a:spcBef>
                <a:spcPts val="400"/>
              </a:spcBef>
              <a:buSzPct val="120000"/>
              <a:defRPr/>
            </a:pPr>
            <a:r>
              <a:rPr lang="en-US" sz="1000" dirty="0">
                <a:solidFill>
                  <a:srgbClr val="000000"/>
                </a:solidFill>
                <a:cs typeface="Calibri" pitchFamily="34" charset="0"/>
              </a:rPr>
              <a:t> </a:t>
            </a:r>
            <a:r>
              <a:rPr lang="en-US" sz="1000" dirty="0" smtClean="0">
                <a:solidFill>
                  <a:srgbClr val="000000"/>
                </a:solidFill>
                <a:cs typeface="Calibri" pitchFamily="34" charset="0"/>
              </a:rPr>
              <a:t>  - 2 x Full HD</a:t>
            </a:r>
            <a:endParaRPr lang="en-US" sz="1000" dirty="0">
              <a:solidFill>
                <a:srgbClr val="000000"/>
              </a:solidFill>
              <a:cs typeface="Calibri" pitchFamily="34" charset="0"/>
            </a:endParaRP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1x mini-DP, 1 x HDMI, 1x VGA</a:t>
            </a:r>
            <a:endParaRPr lang="en-US" sz="1000" dirty="0">
              <a:solidFill>
                <a:srgbClr val="000000"/>
              </a:solidFill>
              <a:cs typeface="Calibri" pitchFamily="34" charset="0"/>
            </a:endParaRPr>
          </a:p>
          <a:p>
            <a:pPr marL="115888" indent="-115888">
              <a:spcBef>
                <a:spcPts val="400"/>
              </a:spcBef>
              <a:buSzPct val="120000"/>
              <a:buFont typeface="Arial" pitchFamily="34" charset="0"/>
              <a:buChar char="•"/>
              <a:defRPr/>
            </a:pPr>
            <a:r>
              <a:rPr lang="en-US" sz="1000" dirty="0" smtClean="0">
                <a:solidFill>
                  <a:srgbClr val="000000"/>
                </a:solidFill>
                <a:cs typeface="Calibri" pitchFamily="34" charset="0"/>
              </a:rPr>
              <a:t>3 x USB3.0 </a:t>
            </a:r>
            <a:r>
              <a:rPr lang="en-US" sz="1000" dirty="0">
                <a:solidFill>
                  <a:srgbClr val="000000"/>
                </a:solidFill>
                <a:cs typeface="Calibri" pitchFamily="34" charset="0"/>
              </a:rPr>
              <a:t>/ </a:t>
            </a:r>
            <a:r>
              <a:rPr lang="en-US" sz="1000" dirty="0" smtClean="0">
                <a:solidFill>
                  <a:srgbClr val="000000"/>
                </a:solidFill>
                <a:cs typeface="Calibri" pitchFamily="34" charset="0"/>
              </a:rPr>
              <a:t>2 x USB 2.0</a:t>
            </a:r>
          </a:p>
          <a:p>
            <a:pPr marL="115888" indent="-115888">
              <a:spcBef>
                <a:spcPts val="400"/>
              </a:spcBef>
              <a:buSzPct val="120000"/>
              <a:buFont typeface="Arial" pitchFamily="34" charset="0"/>
              <a:buChar char="•"/>
              <a:defRPr/>
            </a:pPr>
            <a:r>
              <a:rPr lang="en-US" sz="1000" dirty="0">
                <a:solidFill>
                  <a:srgbClr val="000000"/>
                </a:solidFill>
                <a:cs typeface="Calibri" pitchFamily="34" charset="0"/>
              </a:rPr>
              <a:t>Gigabit Ethernet</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Combo </a:t>
            </a:r>
            <a:r>
              <a:rPr lang="en-US" sz="1000" dirty="0">
                <a:solidFill>
                  <a:srgbClr val="000000"/>
                </a:solidFill>
                <a:cs typeface="Calibri" pitchFamily="34" charset="0"/>
              </a:rPr>
              <a:t>Audio In/Out</a:t>
            </a:r>
          </a:p>
          <a:p>
            <a:pPr marL="115888" indent="-115888" defTabSz="914296">
              <a:spcBef>
                <a:spcPts val="400"/>
              </a:spcBef>
              <a:buSzPct val="120000"/>
              <a:buFont typeface="Arial" pitchFamily="34" charset="0"/>
              <a:buChar char="•"/>
              <a:defRPr/>
            </a:pPr>
            <a:r>
              <a:rPr lang="en-US" sz="1000" dirty="0">
                <a:solidFill>
                  <a:srgbClr val="000000"/>
                </a:solidFill>
                <a:cs typeface="Calibri" pitchFamily="34" charset="0"/>
              </a:rPr>
              <a:t>Speaker Out</a:t>
            </a:r>
          </a:p>
        </p:txBody>
      </p:sp>
      <p:sp>
        <p:nvSpPr>
          <p:cNvPr id="18" name="TextBox 17"/>
          <p:cNvSpPr txBox="1"/>
          <p:nvPr/>
        </p:nvSpPr>
        <p:spPr>
          <a:xfrm>
            <a:off x="2920684" y="3022226"/>
            <a:ext cx="1667619" cy="3118803"/>
          </a:xfrm>
          <a:prstGeom prst="rect">
            <a:avLst/>
          </a:prstGeom>
          <a:noFill/>
        </p:spPr>
        <p:txBody>
          <a:bodyPr wrap="square" rtlCol="0">
            <a:spAutoFit/>
          </a:bodyPr>
          <a:lstStyle/>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Thunderbolt</a:t>
            </a:r>
            <a:r>
              <a:rPr lang="en-US" sz="1000" dirty="0">
                <a:solidFill>
                  <a:srgbClr val="000000"/>
                </a:solidFill>
                <a:cs typeface="Calibri" pitchFamily="34" charset="0"/>
              </a:rPr>
              <a:t>™ </a:t>
            </a:r>
            <a:r>
              <a:rPr lang="en-US" sz="1000" dirty="0" smtClean="0">
                <a:solidFill>
                  <a:srgbClr val="000000"/>
                </a:solidFill>
                <a:cs typeface="Calibri" pitchFamily="34" charset="0"/>
              </a:rPr>
              <a:t>3 USB-C host connection</a:t>
            </a:r>
            <a:endParaRPr lang="en-US" sz="1000" dirty="0">
              <a:solidFill>
                <a:srgbClr val="000000"/>
              </a:solidFill>
              <a:cs typeface="Calibri" pitchFamily="34" charset="0"/>
            </a:endParaRPr>
          </a:p>
          <a:p>
            <a:pPr marL="115888" indent="-115888" defTabSz="914296">
              <a:spcBef>
                <a:spcPts val="400"/>
              </a:spcBef>
              <a:buSzPct val="120000"/>
              <a:buFont typeface="Arial" pitchFamily="34" charset="0"/>
              <a:buChar char="•"/>
              <a:defRPr/>
            </a:pPr>
            <a:r>
              <a:rPr lang="en-US" sz="1000" dirty="0">
                <a:solidFill>
                  <a:srgbClr val="000000"/>
                </a:solidFill>
                <a:cs typeface="Calibri" pitchFamily="34" charset="0"/>
              </a:rPr>
              <a:t>Up to 130W** power</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Thunderbolt 3 Native – DP 1.2</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Up to 3 displays</a:t>
            </a:r>
          </a:p>
          <a:p>
            <a:pPr defTabSz="914296">
              <a:spcBef>
                <a:spcPts val="400"/>
              </a:spcBef>
              <a:buSzPct val="120000"/>
              <a:defRPr/>
            </a:pPr>
            <a:r>
              <a:rPr lang="en-US" sz="1000" dirty="0">
                <a:solidFill>
                  <a:srgbClr val="000000"/>
                </a:solidFill>
                <a:cs typeface="Calibri" pitchFamily="34" charset="0"/>
              </a:rPr>
              <a:t> </a:t>
            </a:r>
            <a:r>
              <a:rPr lang="en-US" sz="1000" dirty="0" smtClean="0">
                <a:solidFill>
                  <a:srgbClr val="000000"/>
                </a:solidFill>
                <a:cs typeface="Calibri" pitchFamily="34" charset="0"/>
              </a:rPr>
              <a:t>  - 1 x 5K</a:t>
            </a:r>
          </a:p>
          <a:p>
            <a:pPr defTabSz="914296">
              <a:spcBef>
                <a:spcPts val="400"/>
              </a:spcBef>
              <a:buSzPct val="120000"/>
              <a:defRPr/>
            </a:pPr>
            <a:r>
              <a:rPr lang="en-US" sz="1000" dirty="0">
                <a:solidFill>
                  <a:srgbClr val="000000"/>
                </a:solidFill>
                <a:cs typeface="Calibri" pitchFamily="34" charset="0"/>
              </a:rPr>
              <a:t> </a:t>
            </a:r>
            <a:r>
              <a:rPr lang="en-US" sz="1000" dirty="0" smtClean="0">
                <a:solidFill>
                  <a:srgbClr val="000000"/>
                </a:solidFill>
                <a:cs typeface="Calibri" pitchFamily="34" charset="0"/>
              </a:rPr>
              <a:t>  - 2 x 4K</a:t>
            </a:r>
          </a:p>
          <a:p>
            <a:pPr defTabSz="914296">
              <a:spcBef>
                <a:spcPts val="400"/>
              </a:spcBef>
              <a:buSzPct val="120000"/>
              <a:defRPr/>
            </a:pPr>
            <a:r>
              <a:rPr lang="en-US" sz="1000" dirty="0">
                <a:solidFill>
                  <a:srgbClr val="000000"/>
                </a:solidFill>
                <a:cs typeface="Calibri" pitchFamily="34" charset="0"/>
              </a:rPr>
              <a:t> </a:t>
            </a:r>
            <a:r>
              <a:rPr lang="en-US" sz="1000" dirty="0" smtClean="0">
                <a:solidFill>
                  <a:srgbClr val="000000"/>
                </a:solidFill>
                <a:cs typeface="Calibri" pitchFamily="34" charset="0"/>
              </a:rPr>
              <a:t>  - 3 x Full HD</a:t>
            </a:r>
            <a:endParaRPr lang="en-US" sz="1000" dirty="0">
              <a:solidFill>
                <a:srgbClr val="000000"/>
              </a:solidFill>
              <a:cs typeface="Calibri" pitchFamily="34" charset="0"/>
            </a:endParaRP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1 x DP, 1 x mini-DP, HDMI, VGA, </a:t>
            </a:r>
          </a:p>
          <a:p>
            <a:pPr marL="115888" indent="-115888" defTabSz="914296">
              <a:spcBef>
                <a:spcPts val="400"/>
              </a:spcBef>
              <a:buSzPct val="120000"/>
              <a:buFont typeface="Arial" pitchFamily="34" charset="0"/>
              <a:buChar char="•"/>
              <a:defRPr/>
            </a:pPr>
            <a:r>
              <a:rPr lang="en-US" sz="1000" dirty="0">
                <a:solidFill>
                  <a:srgbClr val="000000"/>
                </a:solidFill>
                <a:cs typeface="Calibri" pitchFamily="34" charset="0"/>
              </a:rPr>
              <a:t>3 x USB3.0 / 2 x USB 2.0</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Gigabit </a:t>
            </a:r>
            <a:r>
              <a:rPr lang="en-US" sz="1000" dirty="0">
                <a:solidFill>
                  <a:srgbClr val="000000"/>
                </a:solidFill>
                <a:cs typeface="Calibri" pitchFamily="34" charset="0"/>
              </a:rPr>
              <a:t>Ethernet</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Combo </a:t>
            </a:r>
            <a:r>
              <a:rPr lang="en-US" sz="1000" dirty="0">
                <a:solidFill>
                  <a:srgbClr val="000000"/>
                </a:solidFill>
                <a:cs typeface="Calibri" pitchFamily="34" charset="0"/>
              </a:rPr>
              <a:t>Audio In/Out</a:t>
            </a:r>
          </a:p>
          <a:p>
            <a:pPr marL="115888" indent="-115888" defTabSz="914296">
              <a:spcBef>
                <a:spcPts val="400"/>
              </a:spcBef>
              <a:buSzPct val="120000"/>
              <a:buFont typeface="Arial" pitchFamily="34" charset="0"/>
              <a:buChar char="•"/>
              <a:defRPr/>
            </a:pPr>
            <a:r>
              <a:rPr lang="en-US" sz="1000" dirty="0">
                <a:solidFill>
                  <a:srgbClr val="000000"/>
                </a:solidFill>
                <a:cs typeface="Calibri" pitchFamily="34" charset="0"/>
              </a:rPr>
              <a:t>Speaker Out</a:t>
            </a:r>
          </a:p>
        </p:txBody>
      </p:sp>
      <p:sp>
        <p:nvSpPr>
          <p:cNvPr id="19" name="TextBox 18"/>
          <p:cNvSpPr txBox="1"/>
          <p:nvPr/>
        </p:nvSpPr>
        <p:spPr>
          <a:xfrm>
            <a:off x="1476979" y="3036879"/>
            <a:ext cx="1530219" cy="2964914"/>
          </a:xfrm>
          <a:prstGeom prst="rect">
            <a:avLst/>
          </a:prstGeom>
          <a:noFill/>
        </p:spPr>
        <p:txBody>
          <a:bodyPr wrap="square" rtlCol="0">
            <a:spAutoFit/>
          </a:bodyPr>
          <a:lstStyle/>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USB-C host connection</a:t>
            </a:r>
          </a:p>
          <a:p>
            <a:pPr marL="115888" indent="-115888" defTabSz="914296">
              <a:spcBef>
                <a:spcPts val="400"/>
              </a:spcBef>
              <a:buSzPct val="120000"/>
              <a:buFont typeface="Arial" pitchFamily="34" charset="0"/>
              <a:buChar char="•"/>
              <a:defRPr/>
            </a:pPr>
            <a:r>
              <a:rPr lang="en-US" sz="1000" dirty="0">
                <a:solidFill>
                  <a:srgbClr val="000000"/>
                </a:solidFill>
                <a:cs typeface="Calibri" pitchFamily="34" charset="0"/>
              </a:rPr>
              <a:t>Up to 9</a:t>
            </a:r>
            <a:r>
              <a:rPr lang="en-US" sz="1000" dirty="0" smtClean="0">
                <a:solidFill>
                  <a:srgbClr val="000000"/>
                </a:solidFill>
                <a:cs typeface="Calibri" pitchFamily="34" charset="0"/>
              </a:rPr>
              <a:t>0W</a:t>
            </a:r>
            <a:r>
              <a:rPr lang="en-US" sz="1000" dirty="0">
                <a:solidFill>
                  <a:srgbClr val="000000"/>
                </a:solidFill>
                <a:cs typeface="Calibri" pitchFamily="34" charset="0"/>
              </a:rPr>
              <a:t>** power</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USB3.1 (5Gbps)</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Native – DP 1.2</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Up to 2 displays</a:t>
            </a:r>
          </a:p>
          <a:p>
            <a:pPr defTabSz="914296">
              <a:spcBef>
                <a:spcPts val="400"/>
              </a:spcBef>
              <a:buSzPct val="120000"/>
              <a:defRPr/>
            </a:pPr>
            <a:r>
              <a:rPr lang="en-US" sz="1000" dirty="0" smtClean="0">
                <a:solidFill>
                  <a:srgbClr val="000000"/>
                </a:solidFill>
                <a:cs typeface="Calibri" pitchFamily="34" charset="0"/>
              </a:rPr>
              <a:t>   - </a:t>
            </a:r>
            <a:r>
              <a:rPr lang="en-US" sz="1000" dirty="0">
                <a:solidFill>
                  <a:srgbClr val="000000"/>
                </a:solidFill>
                <a:cs typeface="Calibri" pitchFamily="34" charset="0"/>
              </a:rPr>
              <a:t>1 x 4K (30Hz)</a:t>
            </a:r>
          </a:p>
          <a:p>
            <a:pPr defTabSz="914296">
              <a:spcBef>
                <a:spcPts val="400"/>
              </a:spcBef>
              <a:buSzPct val="120000"/>
              <a:defRPr/>
            </a:pPr>
            <a:r>
              <a:rPr lang="en-US" sz="1000" dirty="0">
                <a:solidFill>
                  <a:srgbClr val="000000"/>
                </a:solidFill>
                <a:cs typeface="Calibri" pitchFamily="34" charset="0"/>
              </a:rPr>
              <a:t>   - 2 x Full HD</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1 x DP (within riser), 1 x HDMI, 1 x VGA</a:t>
            </a:r>
            <a:endParaRPr lang="en-US" sz="1000" dirty="0">
              <a:solidFill>
                <a:srgbClr val="000000"/>
              </a:solidFill>
              <a:cs typeface="Calibri" pitchFamily="34" charset="0"/>
            </a:endParaRP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2 x USB3.0, 2 x USB 2.0</a:t>
            </a:r>
            <a:endParaRPr lang="en-US" sz="1000" dirty="0">
              <a:solidFill>
                <a:srgbClr val="000000"/>
              </a:solidFill>
              <a:cs typeface="Calibri" pitchFamily="34" charset="0"/>
            </a:endParaRP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Gigabit </a:t>
            </a:r>
            <a:r>
              <a:rPr lang="en-US" sz="1000" dirty="0">
                <a:solidFill>
                  <a:srgbClr val="000000"/>
                </a:solidFill>
                <a:cs typeface="Calibri" pitchFamily="34" charset="0"/>
              </a:rPr>
              <a:t>Ethernet</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Combo </a:t>
            </a:r>
            <a:r>
              <a:rPr lang="en-US" sz="1000" dirty="0">
                <a:solidFill>
                  <a:srgbClr val="000000"/>
                </a:solidFill>
                <a:cs typeface="Calibri" pitchFamily="34" charset="0"/>
              </a:rPr>
              <a:t>Audio In/Out</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Speaker Out</a:t>
            </a:r>
            <a:endParaRPr lang="en-US" sz="1000" dirty="0">
              <a:solidFill>
                <a:srgbClr val="000000"/>
              </a:solidFill>
              <a:cs typeface="Calibri" pitchFamily="34" charset="0"/>
            </a:endParaRPr>
          </a:p>
        </p:txBody>
      </p:sp>
      <p:sp>
        <p:nvSpPr>
          <p:cNvPr id="6" name="Rectangle 5"/>
          <p:cNvSpPr/>
          <p:nvPr/>
        </p:nvSpPr>
        <p:spPr>
          <a:xfrm>
            <a:off x="6129564" y="2094365"/>
            <a:ext cx="1417320" cy="914400"/>
          </a:xfrm>
          <a:prstGeom prst="rect">
            <a:avLst/>
          </a:prstGeom>
          <a:solidFill>
            <a:srgbClr val="D74324"/>
          </a:solidFill>
          <a:ln>
            <a:noFill/>
          </a:ln>
        </p:spPr>
        <p:txBody>
          <a:bodyPr wrap="square" lIns="91440" tIns="91440" rIns="91440" bIns="91440" anchor="t">
            <a:noAutofit/>
          </a:bodyPr>
          <a:lstStyle/>
          <a:p>
            <a:pPr algn="ctr">
              <a:defRPr/>
            </a:pPr>
            <a:r>
              <a:rPr lang="en-US" sz="1100" kern="0" dirty="0">
                <a:solidFill>
                  <a:schemeClr val="tx2"/>
                </a:solidFill>
                <a:latin typeface="+mj-lt"/>
              </a:rPr>
              <a:t>Dell Wireless Dock </a:t>
            </a:r>
            <a:endParaRPr lang="en-US" sz="1100" kern="0" dirty="0" smtClean="0">
              <a:solidFill>
                <a:schemeClr val="tx2"/>
              </a:solidFill>
              <a:latin typeface="+mj-lt"/>
            </a:endParaRPr>
          </a:p>
          <a:p>
            <a:pPr algn="ctr">
              <a:defRPr/>
            </a:pPr>
            <a:r>
              <a:rPr lang="en-US" sz="1100" kern="0" dirty="0" smtClean="0">
                <a:solidFill>
                  <a:schemeClr val="tx2"/>
                </a:solidFill>
                <a:latin typeface="+mj-lt"/>
              </a:rPr>
              <a:t>WLD15</a:t>
            </a:r>
            <a:endParaRPr lang="en-US" sz="1100" kern="0" dirty="0">
              <a:solidFill>
                <a:schemeClr val="tx2"/>
              </a:solidFill>
              <a:latin typeface="+mj-lt"/>
            </a:endParaRPr>
          </a:p>
        </p:txBody>
      </p:sp>
      <p:sp>
        <p:nvSpPr>
          <p:cNvPr id="20" name="TextBox 19"/>
          <p:cNvSpPr txBox="1"/>
          <p:nvPr/>
        </p:nvSpPr>
        <p:spPr>
          <a:xfrm>
            <a:off x="6124116" y="3030324"/>
            <a:ext cx="1558657" cy="2041585"/>
          </a:xfrm>
          <a:prstGeom prst="rect">
            <a:avLst/>
          </a:prstGeom>
          <a:noFill/>
        </p:spPr>
        <p:txBody>
          <a:bodyPr wrap="square" rtlCol="0">
            <a:spAutoFit/>
          </a:bodyPr>
          <a:lstStyle/>
          <a:p>
            <a:pPr marL="115888" indent="-115888" defTabSz="914296">
              <a:spcBef>
                <a:spcPts val="400"/>
              </a:spcBef>
              <a:buSzPct val="120000"/>
              <a:buFont typeface="Arial" pitchFamily="34" charset="0"/>
              <a:buChar char="•"/>
              <a:defRPr/>
            </a:pPr>
            <a:r>
              <a:rPr lang="en-US" sz="1000" dirty="0">
                <a:solidFill>
                  <a:srgbClr val="000000"/>
                </a:solidFill>
                <a:cs typeface="Calibri" pitchFamily="34" charset="0"/>
              </a:rPr>
              <a:t>Intel® Tri-Band Wireless-AC 17265 Dual Video </a:t>
            </a:r>
            <a:r>
              <a:rPr lang="en-US" sz="1000" dirty="0" smtClean="0">
                <a:solidFill>
                  <a:srgbClr val="000000"/>
                </a:solidFill>
                <a:cs typeface="Calibri" pitchFamily="34" charset="0"/>
              </a:rPr>
              <a:t>host connection</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Dual (1 x mini-DP, 1 x VGA, 1 x HDMI)</a:t>
            </a:r>
            <a:endParaRPr lang="en-US" sz="1000" dirty="0">
              <a:solidFill>
                <a:srgbClr val="000000"/>
              </a:solidFill>
              <a:cs typeface="Calibri" pitchFamily="34" charset="0"/>
            </a:endParaRPr>
          </a:p>
          <a:p>
            <a:pPr marL="115888" indent="-115888" defTabSz="914296">
              <a:spcBef>
                <a:spcPts val="400"/>
              </a:spcBef>
              <a:buSzPct val="120000"/>
              <a:buFont typeface="Arial" pitchFamily="34" charset="0"/>
              <a:buChar char="•"/>
              <a:defRPr/>
            </a:pPr>
            <a:r>
              <a:rPr lang="en-US" sz="1000" dirty="0">
                <a:solidFill>
                  <a:srgbClr val="000000"/>
                </a:solidFill>
                <a:cs typeface="Calibri" pitchFamily="34" charset="0"/>
              </a:rPr>
              <a:t>3 x USB3.0 / 2 x USB 2.0</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Gigabit </a:t>
            </a:r>
            <a:r>
              <a:rPr lang="en-US" sz="1000" dirty="0">
                <a:solidFill>
                  <a:srgbClr val="000000"/>
                </a:solidFill>
                <a:cs typeface="Calibri" pitchFamily="34" charset="0"/>
              </a:rPr>
              <a:t>Ethernet</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Combo </a:t>
            </a:r>
            <a:r>
              <a:rPr lang="en-US" sz="1000" dirty="0">
                <a:solidFill>
                  <a:srgbClr val="000000"/>
                </a:solidFill>
                <a:cs typeface="Calibri" pitchFamily="34" charset="0"/>
              </a:rPr>
              <a:t>Audio </a:t>
            </a:r>
            <a:r>
              <a:rPr lang="en-US" sz="1000" dirty="0" smtClean="0">
                <a:solidFill>
                  <a:srgbClr val="000000"/>
                </a:solidFill>
                <a:cs typeface="Calibri" pitchFamily="34" charset="0"/>
              </a:rPr>
              <a:t>In/Out</a:t>
            </a:r>
          </a:p>
          <a:p>
            <a:pPr marL="115888"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Speaker </a:t>
            </a:r>
            <a:r>
              <a:rPr lang="en-US" sz="1000" dirty="0">
                <a:solidFill>
                  <a:srgbClr val="000000"/>
                </a:solidFill>
                <a:cs typeface="Calibri" pitchFamily="34" charset="0"/>
              </a:rPr>
              <a:t>Out</a:t>
            </a:r>
          </a:p>
        </p:txBody>
      </p:sp>
      <p:sp>
        <p:nvSpPr>
          <p:cNvPr id="24" name="Rectangle 23"/>
          <p:cNvSpPr/>
          <p:nvPr/>
        </p:nvSpPr>
        <p:spPr>
          <a:xfrm>
            <a:off x="85116" y="6132071"/>
            <a:ext cx="4421596" cy="481610"/>
          </a:xfrm>
          <a:prstGeom prst="rect">
            <a:avLst/>
          </a:prstGeom>
          <a:solidFill>
            <a:srgbClr val="F2AF00"/>
          </a:solidFill>
          <a:effectLst/>
        </p:spPr>
        <p:txBody>
          <a:bodyPr wrap="square" rtlCol="0" anchor="ctr">
            <a:noAutofit/>
          </a:bodyPr>
          <a:lstStyle/>
          <a:p>
            <a:pPr algn="ctr">
              <a:lnSpc>
                <a:spcPct val="90000"/>
              </a:lnSpc>
              <a:spcBef>
                <a:spcPts val="100"/>
              </a:spcBef>
              <a:spcAft>
                <a:spcPts val="100"/>
              </a:spcAft>
            </a:pPr>
            <a:r>
              <a:rPr lang="en-US" sz="1200" b="1" dirty="0" smtClean="0">
                <a:solidFill>
                  <a:srgbClr val="FFFFFF"/>
                </a:solidFill>
              </a:rPr>
              <a:t>USB-C Docking for Business</a:t>
            </a:r>
            <a:endParaRPr lang="en-US" sz="1200" b="1" dirty="0">
              <a:solidFill>
                <a:srgbClr val="FFFFFF"/>
              </a:solidFill>
            </a:endParaRPr>
          </a:p>
        </p:txBody>
      </p:sp>
      <p:sp>
        <p:nvSpPr>
          <p:cNvPr id="33" name="Rectangle 32"/>
          <p:cNvSpPr/>
          <p:nvPr/>
        </p:nvSpPr>
        <p:spPr>
          <a:xfrm>
            <a:off x="7649650" y="2094365"/>
            <a:ext cx="1417320" cy="914400"/>
          </a:xfrm>
          <a:prstGeom prst="rect">
            <a:avLst/>
          </a:prstGeom>
          <a:solidFill>
            <a:srgbClr val="00447C"/>
          </a:solidFill>
          <a:ln>
            <a:noFill/>
          </a:ln>
        </p:spPr>
        <p:txBody>
          <a:bodyPr wrap="square" lIns="91440" tIns="91440" rIns="91440" bIns="91440" anchor="t">
            <a:noAutofit/>
          </a:bodyPr>
          <a:lstStyle/>
          <a:p>
            <a:pPr algn="ctr">
              <a:defRPr/>
            </a:pPr>
            <a:r>
              <a:rPr lang="en-US" sz="1100" kern="0" dirty="0">
                <a:solidFill>
                  <a:schemeClr val="tx2"/>
                </a:solidFill>
                <a:latin typeface="+mj-lt"/>
              </a:rPr>
              <a:t>Dell Docking Station - USB3.0 - D3100</a:t>
            </a:r>
          </a:p>
        </p:txBody>
      </p:sp>
      <p:sp>
        <p:nvSpPr>
          <p:cNvPr id="46" name="Rectangle 45"/>
          <p:cNvSpPr/>
          <p:nvPr/>
        </p:nvSpPr>
        <p:spPr>
          <a:xfrm>
            <a:off x="7737975" y="3014408"/>
            <a:ext cx="1435586" cy="2092881"/>
          </a:xfrm>
          <a:prstGeom prst="rect">
            <a:avLst/>
          </a:prstGeom>
        </p:spPr>
        <p:txBody>
          <a:bodyPr wrap="square">
            <a:spAutoFit/>
          </a:bodyPr>
          <a:lstStyle/>
          <a:p>
            <a:pPr marL="112713" indent="-112713">
              <a:spcBef>
                <a:spcPts val="400"/>
              </a:spcBef>
              <a:buFont typeface="Arial" panose="020B0604020202020204" pitchFamily="34" charset="0"/>
              <a:buChar char="•"/>
            </a:pPr>
            <a:r>
              <a:rPr lang="en-US" sz="1000" dirty="0" smtClean="0">
                <a:solidFill>
                  <a:srgbClr val="000000"/>
                </a:solidFill>
              </a:rPr>
              <a:t>USB 3.0 host connection</a:t>
            </a:r>
          </a:p>
          <a:p>
            <a:pPr marL="112713" indent="-112713">
              <a:spcBef>
                <a:spcPts val="400"/>
              </a:spcBef>
              <a:buFont typeface="Arial" panose="020B0604020202020204" pitchFamily="34" charset="0"/>
              <a:buChar char="•"/>
            </a:pPr>
            <a:r>
              <a:rPr lang="en-US" sz="1000" dirty="0" smtClean="0">
                <a:solidFill>
                  <a:srgbClr val="000000"/>
                </a:solidFill>
              </a:rPr>
              <a:t>DisplayLink driver</a:t>
            </a:r>
            <a:endParaRPr lang="en-US" sz="1000" dirty="0">
              <a:solidFill>
                <a:srgbClr val="000000"/>
              </a:solidFill>
            </a:endParaRPr>
          </a:p>
          <a:p>
            <a:pPr marL="112713" indent="-112713">
              <a:spcBef>
                <a:spcPts val="400"/>
              </a:spcBef>
              <a:buFont typeface="Arial" panose="020B0604020202020204" pitchFamily="34" charset="0"/>
              <a:buChar char="•"/>
            </a:pPr>
            <a:r>
              <a:rPr lang="en-US" sz="1000" dirty="0" smtClean="0">
                <a:solidFill>
                  <a:srgbClr val="000000"/>
                </a:solidFill>
              </a:rPr>
              <a:t>Triple display out (1 x DP/ 2 x HDMI</a:t>
            </a:r>
          </a:p>
          <a:p>
            <a:pPr marL="112713" indent="-112713">
              <a:spcBef>
                <a:spcPts val="400"/>
              </a:spcBef>
              <a:buFont typeface="Arial" panose="020B0604020202020204" pitchFamily="34" charset="0"/>
              <a:buChar char="•"/>
            </a:pPr>
            <a:r>
              <a:rPr lang="en-US" sz="1000" dirty="0">
                <a:solidFill>
                  <a:srgbClr val="000000"/>
                </a:solidFill>
              </a:rPr>
              <a:t>2</a:t>
            </a:r>
            <a:r>
              <a:rPr lang="en-US" sz="1000" dirty="0" smtClean="0">
                <a:solidFill>
                  <a:srgbClr val="000000"/>
                </a:solidFill>
              </a:rPr>
              <a:t> x USB 3.0 (front), 2 x USB2.0 (rear)</a:t>
            </a:r>
            <a:endParaRPr lang="en-US" sz="1000" dirty="0">
              <a:solidFill>
                <a:srgbClr val="000000"/>
              </a:solidFill>
            </a:endParaRPr>
          </a:p>
          <a:p>
            <a:pPr marL="112713" indent="-112713">
              <a:spcBef>
                <a:spcPts val="400"/>
              </a:spcBef>
              <a:buFont typeface="Arial" panose="020B0604020202020204" pitchFamily="34" charset="0"/>
              <a:buChar char="•"/>
            </a:pPr>
            <a:r>
              <a:rPr lang="en-US" sz="1000" dirty="0">
                <a:solidFill>
                  <a:srgbClr val="000000"/>
                </a:solidFill>
              </a:rPr>
              <a:t>Gigabit Ethernet</a:t>
            </a:r>
          </a:p>
          <a:p>
            <a:pPr marL="112713" indent="-112713">
              <a:spcBef>
                <a:spcPts val="400"/>
              </a:spcBef>
              <a:buFont typeface="Arial" panose="020B0604020202020204" pitchFamily="34" charset="0"/>
              <a:buChar char="•"/>
            </a:pPr>
            <a:r>
              <a:rPr lang="en-US" sz="1000" dirty="0" smtClean="0">
                <a:solidFill>
                  <a:srgbClr val="000000"/>
                </a:solidFill>
              </a:rPr>
              <a:t>Combo </a:t>
            </a:r>
            <a:r>
              <a:rPr lang="en-US" sz="1000" dirty="0">
                <a:solidFill>
                  <a:srgbClr val="000000"/>
                </a:solidFill>
              </a:rPr>
              <a:t>Audio </a:t>
            </a:r>
            <a:r>
              <a:rPr lang="en-US" sz="1000" dirty="0" smtClean="0">
                <a:solidFill>
                  <a:srgbClr val="000000"/>
                </a:solidFill>
              </a:rPr>
              <a:t>In/Out</a:t>
            </a:r>
          </a:p>
          <a:p>
            <a:pPr marL="112713" indent="-112713">
              <a:spcBef>
                <a:spcPts val="400"/>
              </a:spcBef>
              <a:buFont typeface="Arial" panose="020B0604020202020204" pitchFamily="34" charset="0"/>
              <a:buChar char="•"/>
            </a:pPr>
            <a:r>
              <a:rPr lang="en-US" sz="1000" dirty="0" smtClean="0">
                <a:solidFill>
                  <a:srgbClr val="000000"/>
                </a:solidFill>
              </a:rPr>
              <a:t>Speaker Out</a:t>
            </a:r>
            <a:endParaRPr lang="en-US" sz="1000" dirty="0">
              <a:solidFill>
                <a:srgbClr val="000000"/>
              </a:solidFill>
            </a:endParaRPr>
          </a:p>
        </p:txBody>
      </p:sp>
      <p:sp>
        <p:nvSpPr>
          <p:cNvPr id="36" name="Rectangle 35"/>
          <p:cNvSpPr/>
          <p:nvPr/>
        </p:nvSpPr>
        <p:spPr>
          <a:xfrm>
            <a:off x="4609478" y="2094365"/>
            <a:ext cx="1417320" cy="914400"/>
          </a:xfrm>
          <a:prstGeom prst="rect">
            <a:avLst/>
          </a:prstGeom>
          <a:solidFill>
            <a:srgbClr val="F2AF00"/>
          </a:solidFill>
          <a:ln>
            <a:noFill/>
          </a:ln>
        </p:spPr>
        <p:txBody>
          <a:bodyPr wrap="square" lIns="91440" tIns="91440" rIns="91440" bIns="91440" anchor="t">
            <a:noAutofit/>
          </a:bodyPr>
          <a:lstStyle/>
          <a:p>
            <a:pPr algn="ctr">
              <a:defRPr/>
            </a:pPr>
            <a:r>
              <a:rPr lang="en-US" sz="1100" kern="0" dirty="0">
                <a:solidFill>
                  <a:srgbClr val="FFFFFF"/>
                </a:solidFill>
                <a:latin typeface="+mj-lt"/>
              </a:rPr>
              <a:t>Dell Universal Dock </a:t>
            </a:r>
            <a:endParaRPr lang="en-US" sz="1100" kern="0" dirty="0" smtClean="0">
              <a:solidFill>
                <a:srgbClr val="FFFFFF"/>
              </a:solidFill>
              <a:latin typeface="+mj-lt"/>
            </a:endParaRPr>
          </a:p>
          <a:p>
            <a:pPr algn="ctr">
              <a:defRPr/>
            </a:pPr>
            <a:r>
              <a:rPr lang="en-US" sz="1100" kern="0" dirty="0" smtClean="0">
                <a:solidFill>
                  <a:srgbClr val="FFFFFF"/>
                </a:solidFill>
                <a:latin typeface="+mj-lt"/>
              </a:rPr>
              <a:t>D6000</a:t>
            </a:r>
            <a:endParaRPr lang="en-US" sz="1100" kern="0" dirty="0">
              <a:solidFill>
                <a:srgbClr val="FFFFFF"/>
              </a:solidFill>
              <a:latin typeface="+mj-lt"/>
            </a:endParaRPr>
          </a:p>
        </p:txBody>
      </p:sp>
      <p:pic>
        <p:nvPicPr>
          <p:cNvPr id="38" name="Picture 3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5380" y="1320586"/>
            <a:ext cx="1457358" cy="619427"/>
          </a:xfrm>
          <a:prstGeom prst="rect">
            <a:avLst/>
          </a:prstGeom>
        </p:spPr>
      </p:pic>
      <p:sp>
        <p:nvSpPr>
          <p:cNvPr id="50" name="Rectangle 49"/>
          <p:cNvSpPr/>
          <p:nvPr/>
        </p:nvSpPr>
        <p:spPr>
          <a:xfrm>
            <a:off x="4778892" y="5089415"/>
            <a:ext cx="1297507" cy="248110"/>
          </a:xfrm>
          <a:prstGeom prst="rect">
            <a:avLst/>
          </a:prstGeom>
        </p:spPr>
        <p:txBody>
          <a:bodyPr wrap="square">
            <a:spAutoFit/>
          </a:bodyPr>
          <a:lstStyle/>
          <a:p>
            <a:pPr algn="ctr">
              <a:buSzPct val="120000"/>
            </a:pPr>
            <a:r>
              <a:rPr lang="en-US" sz="1000" b="1" dirty="0">
                <a:solidFill>
                  <a:srgbClr val="FFFFFF"/>
                </a:solidFill>
                <a:cs typeface="Calibri" pitchFamily="34" charset="0"/>
              </a:rPr>
              <a:t>~$189.99 </a:t>
            </a:r>
          </a:p>
        </p:txBody>
      </p:sp>
      <p:sp>
        <p:nvSpPr>
          <p:cNvPr id="52" name="Rectangle 51"/>
          <p:cNvSpPr/>
          <p:nvPr/>
        </p:nvSpPr>
        <p:spPr>
          <a:xfrm>
            <a:off x="4553960" y="3043785"/>
            <a:ext cx="1667273" cy="3170099"/>
          </a:xfrm>
          <a:prstGeom prst="rect">
            <a:avLst/>
          </a:prstGeom>
        </p:spPr>
        <p:txBody>
          <a:bodyPr wrap="square">
            <a:spAutoFit/>
          </a:bodyPr>
          <a:lstStyle/>
          <a:p>
            <a:pPr marL="115888" lvl="0"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USB-C or USB3.0 </a:t>
            </a:r>
            <a:r>
              <a:rPr lang="en-US" sz="1000" dirty="0">
                <a:solidFill>
                  <a:srgbClr val="000000"/>
                </a:solidFill>
                <a:cs typeface="Calibri" pitchFamily="34" charset="0"/>
              </a:rPr>
              <a:t>host </a:t>
            </a:r>
            <a:r>
              <a:rPr lang="en-US" sz="1000" dirty="0" smtClean="0">
                <a:solidFill>
                  <a:srgbClr val="000000"/>
                </a:solidFill>
                <a:cs typeface="Calibri" pitchFamily="34" charset="0"/>
              </a:rPr>
              <a:t>connection</a:t>
            </a:r>
            <a:endParaRPr lang="en-US" sz="1000" dirty="0">
              <a:solidFill>
                <a:srgbClr val="000000"/>
              </a:solidFill>
              <a:cs typeface="Calibri" pitchFamily="34" charset="0"/>
            </a:endParaRPr>
          </a:p>
          <a:p>
            <a:pPr marL="115888" lvl="0" indent="-115888" defTabSz="914296">
              <a:spcBef>
                <a:spcPts val="400"/>
              </a:spcBef>
              <a:buSzPct val="120000"/>
              <a:buFont typeface="Arial" pitchFamily="34" charset="0"/>
              <a:buChar char="•"/>
              <a:defRPr/>
            </a:pPr>
            <a:r>
              <a:rPr lang="en-US" sz="1000" dirty="0">
                <a:solidFill>
                  <a:srgbClr val="000000"/>
                </a:solidFill>
                <a:cs typeface="Calibri" pitchFamily="34" charset="0"/>
              </a:rPr>
              <a:t>Up to </a:t>
            </a:r>
            <a:r>
              <a:rPr lang="en-US" sz="1000" dirty="0" smtClean="0">
                <a:solidFill>
                  <a:srgbClr val="000000"/>
                </a:solidFill>
                <a:cs typeface="Calibri" pitchFamily="34" charset="0"/>
              </a:rPr>
              <a:t>65W power with USB-C connectivity</a:t>
            </a:r>
            <a:endParaRPr lang="en-US" sz="1000" dirty="0">
              <a:solidFill>
                <a:srgbClr val="000000"/>
              </a:solidFill>
              <a:cs typeface="Calibri" pitchFamily="34" charset="0"/>
            </a:endParaRPr>
          </a:p>
          <a:p>
            <a:pPr marL="115888" lvl="0" indent="-115888" defTabSz="914296">
              <a:spcBef>
                <a:spcPts val="400"/>
              </a:spcBef>
              <a:buSzPct val="120000"/>
              <a:buFont typeface="Arial" pitchFamily="34" charset="0"/>
              <a:buChar char="•"/>
              <a:defRPr/>
            </a:pPr>
            <a:r>
              <a:rPr lang="en-US" sz="1000" dirty="0">
                <a:solidFill>
                  <a:srgbClr val="000000"/>
                </a:solidFill>
                <a:cs typeface="Calibri" pitchFamily="34" charset="0"/>
              </a:rPr>
              <a:t>USB3.1 (5Gbps)</a:t>
            </a:r>
          </a:p>
          <a:p>
            <a:pPr marL="115888" lvl="0"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Video compression (DisplayLink) </a:t>
            </a:r>
            <a:r>
              <a:rPr lang="en-US" sz="1000" dirty="0">
                <a:solidFill>
                  <a:srgbClr val="000000"/>
                </a:solidFill>
                <a:cs typeface="Calibri" pitchFamily="34" charset="0"/>
              </a:rPr>
              <a:t>– DP 1.2</a:t>
            </a:r>
          </a:p>
          <a:p>
            <a:pPr marL="115888" lvl="0" indent="-115888" defTabSz="914296">
              <a:spcBef>
                <a:spcPts val="400"/>
              </a:spcBef>
              <a:buSzPct val="120000"/>
              <a:buFont typeface="Arial" pitchFamily="34" charset="0"/>
              <a:buChar char="•"/>
              <a:defRPr/>
            </a:pPr>
            <a:r>
              <a:rPr lang="en-US" sz="1000" dirty="0">
                <a:solidFill>
                  <a:srgbClr val="000000"/>
                </a:solidFill>
                <a:cs typeface="Calibri" pitchFamily="34" charset="0"/>
              </a:rPr>
              <a:t>Up to </a:t>
            </a:r>
            <a:r>
              <a:rPr lang="en-US" sz="1000" dirty="0" smtClean="0">
                <a:solidFill>
                  <a:srgbClr val="000000"/>
                </a:solidFill>
                <a:cs typeface="Calibri" pitchFamily="34" charset="0"/>
              </a:rPr>
              <a:t>3 </a:t>
            </a:r>
            <a:r>
              <a:rPr lang="en-US" sz="1000" dirty="0">
                <a:solidFill>
                  <a:srgbClr val="000000"/>
                </a:solidFill>
                <a:cs typeface="Calibri" pitchFamily="34" charset="0"/>
              </a:rPr>
              <a:t>displays </a:t>
            </a:r>
          </a:p>
          <a:p>
            <a:pPr lvl="0" defTabSz="914296">
              <a:spcBef>
                <a:spcPts val="400"/>
              </a:spcBef>
              <a:buSzPct val="120000"/>
              <a:defRPr/>
            </a:pPr>
            <a:r>
              <a:rPr lang="en-US" sz="1000" dirty="0">
                <a:solidFill>
                  <a:srgbClr val="000000"/>
                </a:solidFill>
                <a:cs typeface="Calibri" pitchFamily="34" charset="0"/>
              </a:rPr>
              <a:t>   - 1 x </a:t>
            </a:r>
            <a:r>
              <a:rPr lang="en-US" sz="1000" dirty="0" smtClean="0">
                <a:solidFill>
                  <a:srgbClr val="000000"/>
                </a:solidFill>
                <a:cs typeface="Calibri" pitchFamily="34" charset="0"/>
              </a:rPr>
              <a:t>5K</a:t>
            </a:r>
          </a:p>
          <a:p>
            <a:pPr lvl="0" defTabSz="914296">
              <a:spcBef>
                <a:spcPts val="400"/>
              </a:spcBef>
              <a:buSzPct val="120000"/>
              <a:defRPr/>
            </a:pPr>
            <a:r>
              <a:rPr lang="en-US" sz="1000" dirty="0">
                <a:solidFill>
                  <a:srgbClr val="000000"/>
                </a:solidFill>
                <a:cs typeface="Calibri" pitchFamily="34" charset="0"/>
              </a:rPr>
              <a:t> </a:t>
            </a:r>
            <a:r>
              <a:rPr lang="en-US" sz="1000" dirty="0" smtClean="0">
                <a:solidFill>
                  <a:srgbClr val="000000"/>
                </a:solidFill>
                <a:cs typeface="Calibri" pitchFamily="34" charset="0"/>
              </a:rPr>
              <a:t>  -  2 x 4K </a:t>
            </a:r>
            <a:endParaRPr lang="en-US" sz="1000" dirty="0">
              <a:solidFill>
                <a:srgbClr val="000000"/>
              </a:solidFill>
              <a:cs typeface="Calibri" pitchFamily="34" charset="0"/>
            </a:endParaRPr>
          </a:p>
          <a:p>
            <a:pPr lvl="0" defTabSz="914296">
              <a:spcBef>
                <a:spcPts val="400"/>
              </a:spcBef>
              <a:buSzPct val="120000"/>
              <a:defRPr/>
            </a:pPr>
            <a:r>
              <a:rPr lang="en-US" sz="1000" dirty="0">
                <a:solidFill>
                  <a:srgbClr val="000000"/>
                </a:solidFill>
                <a:cs typeface="Calibri" pitchFamily="34" charset="0"/>
              </a:rPr>
              <a:t>   - </a:t>
            </a:r>
            <a:r>
              <a:rPr lang="en-US" sz="1000" dirty="0" smtClean="0">
                <a:solidFill>
                  <a:srgbClr val="000000"/>
                </a:solidFill>
                <a:cs typeface="Calibri" pitchFamily="34" charset="0"/>
              </a:rPr>
              <a:t>3 </a:t>
            </a:r>
            <a:r>
              <a:rPr lang="en-US" sz="1000" dirty="0">
                <a:solidFill>
                  <a:srgbClr val="000000"/>
                </a:solidFill>
                <a:cs typeface="Calibri" pitchFamily="34" charset="0"/>
              </a:rPr>
              <a:t>x </a:t>
            </a:r>
            <a:r>
              <a:rPr lang="en-US" sz="1000" dirty="0" smtClean="0">
                <a:solidFill>
                  <a:srgbClr val="000000"/>
                </a:solidFill>
                <a:cs typeface="Calibri" pitchFamily="34" charset="0"/>
              </a:rPr>
              <a:t>4K (3</a:t>
            </a:r>
            <a:r>
              <a:rPr lang="en-US" sz="1000" baseline="30000" dirty="0" smtClean="0">
                <a:solidFill>
                  <a:srgbClr val="000000"/>
                </a:solidFill>
                <a:cs typeface="Calibri" pitchFamily="34" charset="0"/>
              </a:rPr>
              <a:t>rd</a:t>
            </a:r>
            <a:r>
              <a:rPr lang="en-US" sz="1000" dirty="0" smtClean="0">
                <a:solidFill>
                  <a:srgbClr val="000000"/>
                </a:solidFill>
                <a:cs typeface="Calibri" pitchFamily="34" charset="0"/>
              </a:rPr>
              <a:t> 4K at 30Hz)</a:t>
            </a:r>
            <a:endParaRPr lang="en-US" sz="1000" dirty="0">
              <a:solidFill>
                <a:srgbClr val="000000"/>
              </a:solidFill>
              <a:cs typeface="Calibri" pitchFamily="34" charset="0"/>
            </a:endParaRPr>
          </a:p>
          <a:p>
            <a:pPr marL="115888" lvl="0" indent="-115888" defTabSz="914296">
              <a:spcBef>
                <a:spcPts val="400"/>
              </a:spcBef>
              <a:buSzPct val="120000"/>
              <a:buFont typeface="Arial" pitchFamily="34" charset="0"/>
              <a:buChar char="•"/>
              <a:defRPr/>
            </a:pPr>
            <a:r>
              <a:rPr lang="en-US" sz="1000" dirty="0" smtClean="0">
                <a:solidFill>
                  <a:srgbClr val="000000"/>
                </a:solidFill>
                <a:cs typeface="Calibri" pitchFamily="34" charset="0"/>
              </a:rPr>
              <a:t>2 x DP, 1 </a:t>
            </a:r>
            <a:r>
              <a:rPr lang="en-US" sz="1000" dirty="0">
                <a:solidFill>
                  <a:srgbClr val="000000"/>
                </a:solidFill>
                <a:cs typeface="Calibri" pitchFamily="34" charset="0"/>
              </a:rPr>
              <a:t>x </a:t>
            </a:r>
            <a:r>
              <a:rPr lang="en-US" sz="1000" dirty="0" smtClean="0">
                <a:solidFill>
                  <a:srgbClr val="000000"/>
                </a:solidFill>
                <a:cs typeface="Calibri" pitchFamily="34" charset="0"/>
              </a:rPr>
              <a:t>HDMI</a:t>
            </a:r>
            <a:endParaRPr lang="en-US" sz="1000" dirty="0">
              <a:solidFill>
                <a:srgbClr val="000000"/>
              </a:solidFill>
              <a:cs typeface="Calibri" pitchFamily="34" charset="0"/>
            </a:endParaRPr>
          </a:p>
          <a:p>
            <a:pPr marL="115888" lvl="0" indent="-115888">
              <a:spcBef>
                <a:spcPts val="400"/>
              </a:spcBef>
              <a:buSzPct val="120000"/>
              <a:buFont typeface="Arial" pitchFamily="34" charset="0"/>
              <a:buChar char="•"/>
              <a:defRPr/>
            </a:pPr>
            <a:r>
              <a:rPr lang="en-US" sz="1000" dirty="0" smtClean="0">
                <a:solidFill>
                  <a:srgbClr val="000000"/>
                </a:solidFill>
                <a:cs typeface="Calibri" pitchFamily="34" charset="0"/>
              </a:rPr>
              <a:t>4 </a:t>
            </a:r>
            <a:r>
              <a:rPr lang="en-US" sz="1000" dirty="0">
                <a:solidFill>
                  <a:srgbClr val="000000"/>
                </a:solidFill>
                <a:cs typeface="Calibri" pitchFamily="34" charset="0"/>
              </a:rPr>
              <a:t>x </a:t>
            </a:r>
            <a:r>
              <a:rPr lang="en-US" sz="1000" dirty="0" smtClean="0">
                <a:solidFill>
                  <a:srgbClr val="000000"/>
                </a:solidFill>
                <a:cs typeface="Calibri" pitchFamily="34" charset="0"/>
              </a:rPr>
              <a:t>USB3.0</a:t>
            </a:r>
            <a:endParaRPr lang="en-US" sz="1000" dirty="0">
              <a:solidFill>
                <a:srgbClr val="000000"/>
              </a:solidFill>
              <a:cs typeface="Calibri" pitchFamily="34" charset="0"/>
            </a:endParaRPr>
          </a:p>
          <a:p>
            <a:pPr marL="115888" lvl="0" indent="-115888">
              <a:spcBef>
                <a:spcPts val="400"/>
              </a:spcBef>
              <a:buSzPct val="120000"/>
              <a:buFont typeface="Arial" pitchFamily="34" charset="0"/>
              <a:buChar char="•"/>
              <a:defRPr/>
            </a:pPr>
            <a:r>
              <a:rPr lang="en-US" sz="1000" dirty="0">
                <a:solidFill>
                  <a:srgbClr val="000000"/>
                </a:solidFill>
                <a:cs typeface="Calibri" pitchFamily="34" charset="0"/>
              </a:rPr>
              <a:t>Gigabit Ethernet</a:t>
            </a:r>
          </a:p>
          <a:p>
            <a:pPr marL="115888" lvl="0" indent="-115888" defTabSz="914296">
              <a:spcBef>
                <a:spcPts val="400"/>
              </a:spcBef>
              <a:buSzPct val="120000"/>
              <a:buFont typeface="Arial" pitchFamily="34" charset="0"/>
              <a:buChar char="•"/>
              <a:defRPr/>
            </a:pPr>
            <a:r>
              <a:rPr lang="en-US" sz="1000" dirty="0">
                <a:solidFill>
                  <a:srgbClr val="000000"/>
                </a:solidFill>
                <a:cs typeface="Calibri" pitchFamily="34" charset="0"/>
              </a:rPr>
              <a:t>Combo Audio In/Out</a:t>
            </a:r>
          </a:p>
          <a:p>
            <a:pPr marL="115888" lvl="0" indent="-115888" defTabSz="914296">
              <a:spcBef>
                <a:spcPts val="400"/>
              </a:spcBef>
              <a:buSzPct val="120000"/>
              <a:buFont typeface="Arial" pitchFamily="34" charset="0"/>
              <a:buChar char="•"/>
              <a:defRPr/>
            </a:pPr>
            <a:r>
              <a:rPr lang="en-US" sz="1000" dirty="0">
                <a:solidFill>
                  <a:srgbClr val="000000"/>
                </a:solidFill>
                <a:cs typeface="Calibri" pitchFamily="34" charset="0"/>
              </a:rPr>
              <a:t>Speaker Out</a:t>
            </a:r>
          </a:p>
        </p:txBody>
      </p:sp>
      <p:grpSp>
        <p:nvGrpSpPr>
          <p:cNvPr id="48" name="Group 2"/>
          <p:cNvGrpSpPr/>
          <p:nvPr/>
        </p:nvGrpSpPr>
        <p:grpSpPr>
          <a:xfrm flipV="1">
            <a:off x="365759" y="957646"/>
            <a:ext cx="2279352" cy="45719"/>
            <a:chOff x="-2198599" y="3158843"/>
            <a:chExt cx="2559474" cy="273977"/>
          </a:xfrm>
        </p:grpSpPr>
        <p:sp>
          <p:nvSpPr>
            <p:cNvPr id="55" name="Rectangle 28"/>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56" name="Rectangle 29"/>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57" name="Rectangle 36"/>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58" name="Rectangle 41"/>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59" name="Rectangle 44"/>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pic>
        <p:nvPicPr>
          <p:cNvPr id="30" name="Picture 29"/>
          <p:cNvPicPr>
            <a:picLocks noChangeAspect="1"/>
          </p:cNvPicPr>
          <p:nvPr/>
        </p:nvPicPr>
        <p:blipFill>
          <a:blip r:embed="rId3"/>
          <a:stretch>
            <a:fillRect/>
          </a:stretch>
        </p:blipFill>
        <p:spPr>
          <a:xfrm>
            <a:off x="6146170" y="1139354"/>
            <a:ext cx="1433138" cy="885556"/>
          </a:xfrm>
          <a:prstGeom prst="rect">
            <a:avLst/>
          </a:prstGeom>
        </p:spPr>
      </p:pic>
      <p:pic>
        <p:nvPicPr>
          <p:cNvPr id="60" name="Picture 59"/>
          <p:cNvPicPr>
            <a:picLocks noChangeAspect="1"/>
          </p:cNvPicPr>
          <p:nvPr/>
        </p:nvPicPr>
        <p:blipFill>
          <a:blip r:embed="rId4"/>
          <a:stretch>
            <a:fillRect/>
          </a:stretch>
        </p:blipFill>
        <p:spPr>
          <a:xfrm>
            <a:off x="181315" y="1328515"/>
            <a:ext cx="1125039" cy="675267"/>
          </a:xfrm>
          <a:prstGeom prst="rect">
            <a:avLst/>
          </a:prstGeom>
        </p:spPr>
      </p:pic>
      <p:pic>
        <p:nvPicPr>
          <p:cNvPr id="61" name="Picture 60"/>
          <p:cNvPicPr>
            <a:picLocks noChangeAspect="1"/>
          </p:cNvPicPr>
          <p:nvPr/>
        </p:nvPicPr>
        <p:blipFill rotWithShape="1">
          <a:blip r:embed="rId5"/>
          <a:srcRect b="7941"/>
          <a:stretch/>
        </p:blipFill>
        <p:spPr>
          <a:xfrm>
            <a:off x="1615434" y="1037110"/>
            <a:ext cx="1121893" cy="1022528"/>
          </a:xfrm>
          <a:prstGeom prst="rect">
            <a:avLst/>
          </a:prstGeom>
        </p:spPr>
      </p:pic>
      <p:pic>
        <p:nvPicPr>
          <p:cNvPr id="62" name="Picture 6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49385" y="1027172"/>
            <a:ext cx="1261241" cy="101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Rectangle 48"/>
          <p:cNvSpPr/>
          <p:nvPr/>
        </p:nvSpPr>
        <p:spPr>
          <a:xfrm>
            <a:off x="9169736" y="2094365"/>
            <a:ext cx="1417320" cy="914400"/>
          </a:xfrm>
          <a:prstGeom prst="rect">
            <a:avLst/>
          </a:prstGeom>
          <a:solidFill>
            <a:srgbClr val="42AEAF"/>
          </a:solidFill>
          <a:ln>
            <a:noFill/>
          </a:ln>
        </p:spPr>
        <p:txBody>
          <a:bodyPr wrap="square" lIns="91440" tIns="91440" rIns="91440" bIns="91440" anchor="t">
            <a:noAutofit/>
          </a:bodyPr>
          <a:lstStyle/>
          <a:p>
            <a:pPr algn="ctr">
              <a:defRPr/>
            </a:pPr>
            <a:r>
              <a:rPr lang="en-US" sz="1100" dirty="0">
                <a:solidFill>
                  <a:schemeClr val="tx2"/>
                </a:solidFill>
                <a:latin typeface="+mj-lt"/>
              </a:rPr>
              <a:t>Dell E-Port Replicator with USB 3.0 </a:t>
            </a:r>
            <a:endParaRPr lang="en-US" sz="1100" dirty="0" smtClean="0">
              <a:solidFill>
                <a:schemeClr val="tx2"/>
              </a:solidFill>
              <a:latin typeface="+mj-lt"/>
            </a:endParaRPr>
          </a:p>
        </p:txBody>
      </p:sp>
      <p:pic>
        <p:nvPicPr>
          <p:cNvPr id="53" name="Picture 5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15219" y="1215955"/>
            <a:ext cx="1480348" cy="658935"/>
          </a:xfrm>
          <a:prstGeom prst="rect">
            <a:avLst/>
          </a:prstGeom>
        </p:spPr>
      </p:pic>
      <p:sp>
        <p:nvSpPr>
          <p:cNvPr id="63" name="Rectangle 62"/>
          <p:cNvSpPr/>
          <p:nvPr/>
        </p:nvSpPr>
        <p:spPr>
          <a:xfrm>
            <a:off x="10689819" y="2094365"/>
            <a:ext cx="1456286" cy="914400"/>
          </a:xfrm>
          <a:prstGeom prst="rect">
            <a:avLst/>
          </a:prstGeom>
          <a:solidFill>
            <a:srgbClr val="42AEAF"/>
          </a:solidFill>
          <a:ln>
            <a:noFill/>
          </a:ln>
        </p:spPr>
        <p:txBody>
          <a:bodyPr wrap="square" lIns="91440" tIns="91440" rIns="91440" bIns="91440" anchor="t">
            <a:noAutofit/>
          </a:bodyPr>
          <a:lstStyle/>
          <a:p>
            <a:pPr algn="ctr">
              <a:defRPr/>
            </a:pPr>
            <a:r>
              <a:rPr lang="en-US" sz="1100" dirty="0">
                <a:solidFill>
                  <a:schemeClr val="tx2"/>
                </a:solidFill>
                <a:latin typeface="+mj-lt"/>
              </a:rPr>
              <a:t>Dell E-Port Plus Advanced Port Replicator with USB </a:t>
            </a:r>
            <a:r>
              <a:rPr lang="en-US" sz="1100" dirty="0" smtClean="0">
                <a:solidFill>
                  <a:schemeClr val="tx2"/>
                </a:solidFill>
                <a:latin typeface="+mj-lt"/>
              </a:rPr>
              <a:t>3.0</a:t>
            </a:r>
          </a:p>
        </p:txBody>
      </p:sp>
      <p:pic>
        <p:nvPicPr>
          <p:cNvPr id="65" name="Picture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18301" y="1225474"/>
            <a:ext cx="1420339" cy="614305"/>
          </a:xfrm>
          <a:prstGeom prst="rect">
            <a:avLst/>
          </a:prstGeom>
        </p:spPr>
      </p:pic>
      <p:pic>
        <p:nvPicPr>
          <p:cNvPr id="66" name="Picture 65"/>
          <p:cNvPicPr>
            <a:picLocks noChangeAspect="1"/>
          </p:cNvPicPr>
          <p:nvPr/>
        </p:nvPicPr>
        <p:blipFill>
          <a:blip r:embed="rId9"/>
          <a:stretch>
            <a:fillRect/>
          </a:stretch>
        </p:blipFill>
        <p:spPr>
          <a:xfrm>
            <a:off x="5520953" y="1788183"/>
            <a:ext cx="523494" cy="180113"/>
          </a:xfrm>
          <a:prstGeom prst="rect">
            <a:avLst/>
          </a:prstGeom>
        </p:spPr>
      </p:pic>
      <p:pic>
        <p:nvPicPr>
          <p:cNvPr id="67" name="Picture 66"/>
          <p:cNvPicPr>
            <a:picLocks noChangeAspect="1"/>
          </p:cNvPicPr>
          <p:nvPr/>
        </p:nvPicPr>
        <p:blipFill>
          <a:blip r:embed="rId9"/>
          <a:stretch>
            <a:fillRect/>
          </a:stretch>
        </p:blipFill>
        <p:spPr>
          <a:xfrm>
            <a:off x="8480795" y="1823669"/>
            <a:ext cx="523494" cy="180113"/>
          </a:xfrm>
          <a:prstGeom prst="rect">
            <a:avLst/>
          </a:prstGeom>
        </p:spPr>
      </p:pic>
      <p:sp>
        <p:nvSpPr>
          <p:cNvPr id="68" name="Rectangle 67"/>
          <p:cNvSpPr/>
          <p:nvPr/>
        </p:nvSpPr>
        <p:spPr>
          <a:xfrm>
            <a:off x="6166344" y="6134448"/>
            <a:ext cx="5969290" cy="500320"/>
          </a:xfrm>
          <a:prstGeom prst="rect">
            <a:avLst/>
          </a:prstGeom>
          <a:solidFill>
            <a:schemeClr val="tx1"/>
          </a:solidFill>
          <a:effectLst/>
        </p:spPr>
        <p:txBody>
          <a:bodyPr wrap="square" rtlCol="0" anchor="ctr">
            <a:noAutofit/>
          </a:bodyPr>
          <a:lstStyle/>
          <a:p>
            <a:pPr algn="ctr">
              <a:lnSpc>
                <a:spcPct val="90000"/>
              </a:lnSpc>
              <a:spcBef>
                <a:spcPts val="100"/>
              </a:spcBef>
              <a:spcAft>
                <a:spcPts val="100"/>
              </a:spcAft>
            </a:pPr>
            <a:r>
              <a:rPr lang="en-US" sz="1200" b="1" dirty="0" smtClean="0">
                <a:solidFill>
                  <a:srgbClr val="FFFFFF"/>
                </a:solidFill>
              </a:rPr>
              <a:t>Other docking &amp; port replicators</a:t>
            </a:r>
            <a:endParaRPr lang="en-US" sz="1200" b="1" dirty="0">
              <a:solidFill>
                <a:srgbClr val="FFFFFF"/>
              </a:solidFill>
            </a:endParaRPr>
          </a:p>
        </p:txBody>
      </p:sp>
      <p:sp>
        <p:nvSpPr>
          <p:cNvPr id="39" name="Rectangle 38"/>
          <p:cNvSpPr/>
          <p:nvPr/>
        </p:nvSpPr>
        <p:spPr>
          <a:xfrm>
            <a:off x="9213897" y="3014408"/>
            <a:ext cx="1435586" cy="1887696"/>
          </a:xfrm>
          <a:prstGeom prst="rect">
            <a:avLst/>
          </a:prstGeom>
        </p:spPr>
        <p:txBody>
          <a:bodyPr wrap="square">
            <a:spAutoFit/>
          </a:bodyPr>
          <a:lstStyle/>
          <a:p>
            <a:pPr marL="112713" indent="-112713">
              <a:spcBef>
                <a:spcPts val="400"/>
              </a:spcBef>
              <a:buFont typeface="Arial" panose="020B0604020202020204" pitchFamily="34" charset="0"/>
              <a:buChar char="•"/>
            </a:pPr>
            <a:r>
              <a:rPr lang="en-US" sz="1000" dirty="0" smtClean="0">
                <a:solidFill>
                  <a:srgbClr val="000000"/>
                </a:solidFill>
              </a:rPr>
              <a:t>E-port host connection</a:t>
            </a:r>
          </a:p>
          <a:p>
            <a:pPr marL="112713" indent="-112713">
              <a:spcBef>
                <a:spcPts val="400"/>
              </a:spcBef>
              <a:buFont typeface="Arial" panose="020B0604020202020204" pitchFamily="34" charset="0"/>
              <a:buChar char="•"/>
            </a:pPr>
            <a:r>
              <a:rPr lang="fr-FR" sz="1000" dirty="0">
                <a:solidFill>
                  <a:srgbClr val="000000"/>
                </a:solidFill>
              </a:rPr>
              <a:t>Triple (1 x DP / 1 x DVI / </a:t>
            </a:r>
            <a:r>
              <a:rPr lang="fr-FR" sz="1000" dirty="0" smtClean="0">
                <a:solidFill>
                  <a:srgbClr val="000000"/>
                </a:solidFill>
              </a:rPr>
              <a:t>1 x </a:t>
            </a:r>
            <a:r>
              <a:rPr lang="fr-FR" sz="1000" dirty="0">
                <a:solidFill>
                  <a:srgbClr val="000000"/>
                </a:solidFill>
              </a:rPr>
              <a:t>VGA)</a:t>
            </a:r>
            <a:endParaRPr lang="en-US" sz="1000" dirty="0" smtClean="0">
              <a:solidFill>
                <a:srgbClr val="000000"/>
              </a:solidFill>
            </a:endParaRPr>
          </a:p>
          <a:p>
            <a:pPr marL="112713" indent="-112713">
              <a:spcBef>
                <a:spcPts val="400"/>
              </a:spcBef>
              <a:buFont typeface="Arial" panose="020B0604020202020204" pitchFamily="34" charset="0"/>
              <a:buChar char="•"/>
            </a:pPr>
            <a:r>
              <a:rPr lang="en-US" sz="1000" dirty="0" smtClean="0">
                <a:solidFill>
                  <a:srgbClr val="000000"/>
                </a:solidFill>
              </a:rPr>
              <a:t>2 x USB 3.0, 3 x USB2.0</a:t>
            </a:r>
            <a:endParaRPr lang="en-US" sz="1000" dirty="0">
              <a:solidFill>
                <a:srgbClr val="000000"/>
              </a:solidFill>
            </a:endParaRPr>
          </a:p>
          <a:p>
            <a:pPr marL="112713" indent="-112713">
              <a:spcBef>
                <a:spcPts val="400"/>
              </a:spcBef>
              <a:buFont typeface="Arial" panose="020B0604020202020204" pitchFamily="34" charset="0"/>
              <a:buChar char="•"/>
            </a:pPr>
            <a:r>
              <a:rPr lang="en-US" sz="1000" dirty="0" smtClean="0">
                <a:solidFill>
                  <a:srgbClr val="000000"/>
                </a:solidFill>
              </a:rPr>
              <a:t>1 x headphone, 1 x mic</a:t>
            </a:r>
          </a:p>
          <a:p>
            <a:pPr marL="112713" indent="-112713">
              <a:spcBef>
                <a:spcPts val="400"/>
              </a:spcBef>
              <a:buFont typeface="Arial" panose="020B0604020202020204" pitchFamily="34" charset="0"/>
              <a:buChar char="•"/>
            </a:pPr>
            <a:r>
              <a:rPr lang="en-US" sz="1000" dirty="0">
                <a:solidFill>
                  <a:srgbClr val="000000"/>
                </a:solidFill>
              </a:rPr>
              <a:t>Gigabit Ethernet</a:t>
            </a:r>
          </a:p>
          <a:p>
            <a:pPr marL="112713" indent="-112713">
              <a:spcBef>
                <a:spcPts val="400"/>
              </a:spcBef>
              <a:buFont typeface="Arial" panose="020B0604020202020204" pitchFamily="34" charset="0"/>
              <a:buChar char="•"/>
            </a:pPr>
            <a:r>
              <a:rPr lang="en-US" sz="1000" dirty="0" smtClean="0">
                <a:solidFill>
                  <a:srgbClr val="000000"/>
                </a:solidFill>
              </a:rPr>
              <a:t>Speaker Out</a:t>
            </a:r>
            <a:endParaRPr lang="en-US" sz="1000" dirty="0">
              <a:solidFill>
                <a:srgbClr val="000000"/>
              </a:solidFill>
            </a:endParaRPr>
          </a:p>
        </p:txBody>
      </p:sp>
      <p:sp>
        <p:nvSpPr>
          <p:cNvPr id="40" name="Rectangle 39"/>
          <p:cNvSpPr/>
          <p:nvPr/>
        </p:nvSpPr>
        <p:spPr>
          <a:xfrm>
            <a:off x="10700048" y="3008765"/>
            <a:ext cx="1435586" cy="2246769"/>
          </a:xfrm>
          <a:prstGeom prst="rect">
            <a:avLst/>
          </a:prstGeom>
        </p:spPr>
        <p:txBody>
          <a:bodyPr wrap="square">
            <a:spAutoFit/>
          </a:bodyPr>
          <a:lstStyle/>
          <a:p>
            <a:pPr marL="112713" indent="-112713">
              <a:spcBef>
                <a:spcPts val="400"/>
              </a:spcBef>
              <a:buFont typeface="Arial" panose="020B0604020202020204" pitchFamily="34" charset="0"/>
              <a:buChar char="•"/>
            </a:pPr>
            <a:r>
              <a:rPr lang="en-US" sz="1000" dirty="0" smtClean="0">
                <a:solidFill>
                  <a:srgbClr val="000000"/>
                </a:solidFill>
              </a:rPr>
              <a:t>E-port host connection</a:t>
            </a:r>
          </a:p>
          <a:p>
            <a:pPr marL="112713" indent="-112713">
              <a:spcBef>
                <a:spcPts val="400"/>
              </a:spcBef>
              <a:buFont typeface="Arial" panose="020B0604020202020204" pitchFamily="34" charset="0"/>
              <a:buChar char="•"/>
            </a:pPr>
            <a:r>
              <a:rPr lang="fr-FR" sz="1000" dirty="0">
                <a:solidFill>
                  <a:srgbClr val="000000"/>
                </a:solidFill>
              </a:rPr>
              <a:t>Multiple (2 x DP / 2 x DVI / 1 x VGA</a:t>
            </a:r>
            <a:r>
              <a:rPr lang="fr-FR" sz="1000" dirty="0" smtClean="0">
                <a:solidFill>
                  <a:srgbClr val="000000"/>
                </a:solidFill>
              </a:rPr>
              <a:t>)</a:t>
            </a:r>
          </a:p>
          <a:p>
            <a:pPr marL="112713" indent="-112713">
              <a:spcBef>
                <a:spcPts val="400"/>
              </a:spcBef>
              <a:buFont typeface="Arial" panose="020B0604020202020204" pitchFamily="34" charset="0"/>
              <a:buChar char="•"/>
            </a:pPr>
            <a:r>
              <a:rPr lang="en-US" sz="1000" dirty="0" smtClean="0">
                <a:solidFill>
                  <a:srgbClr val="000000"/>
                </a:solidFill>
              </a:rPr>
              <a:t>2 x USB 3.0, 3 x USB2.0</a:t>
            </a:r>
          </a:p>
          <a:p>
            <a:pPr marL="112713" indent="-112713">
              <a:spcBef>
                <a:spcPts val="400"/>
              </a:spcBef>
              <a:buFont typeface="Arial" panose="020B0604020202020204" pitchFamily="34" charset="0"/>
              <a:buChar char="•"/>
            </a:pPr>
            <a:r>
              <a:rPr lang="it-IT" sz="1000" dirty="0">
                <a:solidFill>
                  <a:srgbClr val="000000"/>
                </a:solidFill>
              </a:rPr>
              <a:t>1 eSATA/1 serial/1 parallel port/ 2 </a:t>
            </a:r>
            <a:r>
              <a:rPr lang="it-IT" sz="1000" dirty="0" smtClean="0">
                <a:solidFill>
                  <a:srgbClr val="000000"/>
                </a:solidFill>
              </a:rPr>
              <a:t>PS/2</a:t>
            </a:r>
          </a:p>
          <a:p>
            <a:pPr marL="112713" indent="-112713">
              <a:spcBef>
                <a:spcPts val="400"/>
              </a:spcBef>
              <a:buFont typeface="Arial" panose="020B0604020202020204" pitchFamily="34" charset="0"/>
              <a:buChar char="•"/>
            </a:pPr>
            <a:r>
              <a:rPr lang="en-US" sz="1000" dirty="0" smtClean="0">
                <a:solidFill>
                  <a:srgbClr val="000000"/>
                </a:solidFill>
              </a:rPr>
              <a:t>1 x headphone, 1 </a:t>
            </a:r>
            <a:r>
              <a:rPr lang="en-US" sz="1000" dirty="0">
                <a:solidFill>
                  <a:srgbClr val="000000"/>
                </a:solidFill>
              </a:rPr>
              <a:t>x </a:t>
            </a:r>
            <a:r>
              <a:rPr lang="en-US" sz="1000" dirty="0" smtClean="0">
                <a:solidFill>
                  <a:srgbClr val="000000"/>
                </a:solidFill>
              </a:rPr>
              <a:t>mic</a:t>
            </a:r>
          </a:p>
          <a:p>
            <a:pPr marL="112713" indent="-112713">
              <a:spcBef>
                <a:spcPts val="400"/>
              </a:spcBef>
              <a:buFont typeface="Arial" panose="020B0604020202020204" pitchFamily="34" charset="0"/>
              <a:buChar char="•"/>
            </a:pPr>
            <a:r>
              <a:rPr lang="en-US" sz="1000" dirty="0" smtClean="0">
                <a:solidFill>
                  <a:srgbClr val="000000"/>
                </a:solidFill>
              </a:rPr>
              <a:t>Gigabit </a:t>
            </a:r>
            <a:r>
              <a:rPr lang="en-US" sz="1000" dirty="0">
                <a:solidFill>
                  <a:srgbClr val="000000"/>
                </a:solidFill>
              </a:rPr>
              <a:t>Ethernet</a:t>
            </a:r>
          </a:p>
          <a:p>
            <a:pPr marL="112713" indent="-112713">
              <a:spcBef>
                <a:spcPts val="400"/>
              </a:spcBef>
              <a:buFont typeface="Arial" panose="020B0604020202020204" pitchFamily="34" charset="0"/>
              <a:buChar char="•"/>
            </a:pPr>
            <a:r>
              <a:rPr lang="en-US" sz="1000" dirty="0" smtClean="0">
                <a:solidFill>
                  <a:srgbClr val="000000"/>
                </a:solidFill>
              </a:rPr>
              <a:t>Speaker Out</a:t>
            </a:r>
            <a:endParaRPr lang="en-US" sz="1000" dirty="0">
              <a:solidFill>
                <a:srgbClr val="000000"/>
              </a:solidFill>
            </a:endParaRPr>
          </a:p>
        </p:txBody>
      </p:sp>
      <p:sp>
        <p:nvSpPr>
          <p:cNvPr id="42" name="Rectangle 41"/>
          <p:cNvSpPr/>
          <p:nvPr/>
        </p:nvSpPr>
        <p:spPr>
          <a:xfrm>
            <a:off x="4615044" y="6132071"/>
            <a:ext cx="1463260" cy="481610"/>
          </a:xfrm>
          <a:prstGeom prst="rect">
            <a:avLst/>
          </a:prstGeom>
          <a:solidFill>
            <a:srgbClr val="F2AF00"/>
          </a:solidFill>
          <a:effectLst/>
        </p:spPr>
        <p:txBody>
          <a:bodyPr wrap="square" rtlCol="0" anchor="ctr">
            <a:noAutofit/>
          </a:bodyPr>
          <a:lstStyle/>
          <a:p>
            <a:pPr algn="ctr">
              <a:lnSpc>
                <a:spcPct val="90000"/>
              </a:lnSpc>
              <a:spcBef>
                <a:spcPts val="100"/>
              </a:spcBef>
              <a:spcAft>
                <a:spcPts val="100"/>
              </a:spcAft>
            </a:pPr>
            <a:r>
              <a:rPr lang="en-US" sz="1200" b="1" dirty="0" smtClean="0">
                <a:solidFill>
                  <a:srgbClr val="FFFFFF"/>
                </a:solidFill>
              </a:rPr>
              <a:t>USB-C Docking</a:t>
            </a:r>
            <a:endParaRPr lang="en-US" sz="1200" b="1" dirty="0">
              <a:solidFill>
                <a:srgbClr val="FFFFFF"/>
              </a:solidFill>
            </a:endParaRPr>
          </a:p>
        </p:txBody>
      </p:sp>
      <p:pic>
        <p:nvPicPr>
          <p:cNvPr id="3" name="Picture 2"/>
          <p:cNvPicPr>
            <a:picLocks noChangeAspect="1"/>
          </p:cNvPicPr>
          <p:nvPr/>
        </p:nvPicPr>
        <p:blipFill>
          <a:blip r:embed="rId10"/>
          <a:stretch>
            <a:fillRect/>
          </a:stretch>
        </p:blipFill>
        <p:spPr>
          <a:xfrm>
            <a:off x="7670515" y="1306538"/>
            <a:ext cx="1162225" cy="589640"/>
          </a:xfrm>
          <a:prstGeom prst="rect">
            <a:avLst/>
          </a:prstGeom>
        </p:spPr>
      </p:pic>
    </p:spTree>
    <p:extLst>
      <p:ext uri="{BB962C8B-B14F-4D97-AF65-F5344CB8AC3E}">
        <p14:creationId xmlns:p14="http://schemas.microsoft.com/office/powerpoint/2010/main" val="3384217126"/>
      </p:ext>
    </p:extLst>
  </p:cSld>
  <p:clrMapOvr>
    <a:masterClrMapping/>
  </p:clrMapOvr>
  <p:transition spd="med">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chemeClr val="accent3"/>
                </a:solidFill>
              </a:rPr>
              <a:t>Dell </a:t>
            </a:r>
            <a:r>
              <a:rPr lang="en-US" sz="2400" dirty="0" smtClean="0">
                <a:solidFill>
                  <a:schemeClr val="accent3"/>
                </a:solidFill>
              </a:rPr>
              <a:t>Business Dock </a:t>
            </a:r>
            <a:r>
              <a:rPr lang="en-US" sz="2400" dirty="0">
                <a:solidFill>
                  <a:schemeClr val="accent3"/>
                </a:solidFill>
              </a:rPr>
              <a:t>– WD15</a:t>
            </a:r>
          </a:p>
        </p:txBody>
      </p:sp>
      <p:sp>
        <p:nvSpPr>
          <p:cNvPr id="6" name="Text Placeholder 5"/>
          <p:cNvSpPr>
            <a:spLocks noGrp="1"/>
          </p:cNvSpPr>
          <p:nvPr>
            <p:ph sz="half" idx="1"/>
          </p:nvPr>
        </p:nvSpPr>
        <p:spPr>
          <a:xfrm>
            <a:off x="269888" y="746597"/>
            <a:ext cx="8270105" cy="234177"/>
          </a:xfrm>
        </p:spPr>
        <p:txBody>
          <a:bodyPr>
            <a:noAutofit/>
          </a:bodyPr>
          <a:lstStyle/>
          <a:p>
            <a:r>
              <a:rPr lang="en-US" sz="1400" dirty="0">
                <a:solidFill>
                  <a:schemeClr val="tx1">
                    <a:lumMod val="60000"/>
                    <a:lumOff val="40000"/>
                  </a:schemeClr>
                </a:solidFill>
              </a:rPr>
              <a:t>Providing a common docking experience for both Dell and compatible non-Dell platforms via </a:t>
            </a:r>
            <a:r>
              <a:rPr lang="en-US" sz="1400" dirty="0" smtClean="0">
                <a:solidFill>
                  <a:schemeClr val="tx1">
                    <a:lumMod val="60000"/>
                    <a:lumOff val="40000"/>
                  </a:schemeClr>
                </a:solidFill>
              </a:rPr>
              <a:t>DisplayPort </a:t>
            </a:r>
            <a:r>
              <a:rPr lang="en-US" sz="1400" dirty="0">
                <a:solidFill>
                  <a:schemeClr val="tx1">
                    <a:lumMod val="60000"/>
                    <a:lumOff val="40000"/>
                  </a:schemeClr>
                </a:solidFill>
              </a:rPr>
              <a:t>over </a:t>
            </a:r>
            <a:r>
              <a:rPr lang="en-US" sz="1400" dirty="0" smtClean="0">
                <a:solidFill>
                  <a:schemeClr val="tx1">
                    <a:lumMod val="60000"/>
                    <a:lumOff val="40000"/>
                  </a:schemeClr>
                </a:solidFill>
              </a:rPr>
              <a:t>USB-C</a:t>
            </a:r>
            <a:endParaRPr lang="en-US" sz="1400" dirty="0">
              <a:solidFill>
                <a:schemeClr val="tx1">
                  <a:lumMod val="60000"/>
                  <a:lumOff val="40000"/>
                </a:schemeClr>
              </a:solidFill>
            </a:endParaRPr>
          </a:p>
        </p:txBody>
      </p:sp>
      <p:graphicFrame>
        <p:nvGraphicFramePr>
          <p:cNvPr id="9" name="Table 8"/>
          <p:cNvGraphicFramePr>
            <a:graphicFrameLocks noGrp="1" noChangeAspect="1"/>
          </p:cNvGraphicFramePr>
          <p:nvPr>
            <p:extLst/>
          </p:nvPr>
        </p:nvGraphicFramePr>
        <p:xfrm>
          <a:off x="269887" y="1315255"/>
          <a:ext cx="11608924" cy="4181879"/>
        </p:xfrm>
        <a:graphic>
          <a:graphicData uri="http://schemas.openxmlformats.org/drawingml/2006/table">
            <a:tbl>
              <a:tblPr firstRow="1" bandRow="1"/>
              <a:tblGrid>
                <a:gridCol w="1780339"/>
                <a:gridCol w="3192618"/>
                <a:gridCol w="831505"/>
                <a:gridCol w="5804462"/>
              </a:tblGrid>
              <a:tr h="1100775">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71C6C1"/>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The industry is moving to USB-C, which enables since-cable connections and fast data transfer speeds</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3"/>
                          </a:solidFill>
                          <a:latin typeface="+mj-lt"/>
                          <a:ea typeface="Museo For Dell" pitchFamily="2" charset="0"/>
                          <a:cs typeface="+mn-cs"/>
                        </a:rPr>
                        <a:t>Ideal for whom?</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Small and medium businesses and large enterprises with a fleet of laptops</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Hoteling areas for employees without a permanent desk</a:t>
                      </a:r>
                    </a:p>
                    <a:p>
                      <a:pPr marL="176213" marR="0" lvl="1" indent="-109538" algn="l" defTabSz="1219170" rtl="0" eaLnBrk="1" fontAlgn="auto" latinLnBrk="0" hangingPunct="1">
                        <a:lnSpc>
                          <a:spcPct val="100000"/>
                        </a:lnSpc>
                        <a:spcBef>
                          <a:spcPts val="0"/>
                        </a:spcBef>
                        <a:spcAft>
                          <a:spcPts val="0"/>
                        </a:spcAft>
                        <a:buClr>
                          <a:srgbClr val="0085C3"/>
                        </a:buClr>
                        <a:buSzTx/>
                        <a:buFont typeface="Arial" panose="020B0604020202020204" pitchFamily="34" charset="0"/>
                        <a:buChar char="•"/>
                        <a:tabLst/>
                        <a:defRPr/>
                      </a:pPr>
                      <a:endParaRPr lang="en-US" sz="10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100" b="1" kern="0" dirty="0" smtClean="0">
                          <a:solidFill>
                            <a:srgbClr val="0085C3"/>
                          </a:solidFill>
                          <a:ea typeface="Museo For Dell" pitchFamily="2" charset="0"/>
                          <a:hlinkClick r:id="rId3"/>
                        </a:rPr>
                        <a:t>For more information </a:t>
                      </a:r>
                      <a:r>
                        <a:rPr lang="en-US" sz="1100" kern="0" dirty="0" smtClean="0">
                          <a:solidFill>
                            <a:srgbClr val="0085C3"/>
                          </a:solidFill>
                          <a:ea typeface="Museo For Dell" pitchFamily="2" charset="0"/>
                          <a:hlinkClick r:id="rId3"/>
                        </a:rPr>
                        <a:t>click here to access the Dell</a:t>
                      </a:r>
                      <a:r>
                        <a:rPr lang="en-US" sz="1100" kern="0" baseline="0" dirty="0" smtClean="0">
                          <a:solidFill>
                            <a:srgbClr val="0085C3"/>
                          </a:solidFill>
                          <a:ea typeface="Museo For Dell" pitchFamily="2" charset="0"/>
                          <a:hlinkClick r:id="rId3"/>
                        </a:rPr>
                        <a:t> Client Peripherals</a:t>
                      </a:r>
                      <a:r>
                        <a:rPr lang="en-US" sz="1100" kern="0" dirty="0" smtClean="0">
                          <a:solidFill>
                            <a:srgbClr val="0085C3"/>
                          </a:solidFill>
                          <a:ea typeface="Museo For Dell" pitchFamily="2" charset="0"/>
                          <a:hlinkClick r:id="rId3"/>
                        </a:rPr>
                        <a:t> page on SalesEdge</a:t>
                      </a:r>
                      <a:endParaRPr lang="en-US" sz="1100" kern="0" dirty="0" smtClean="0">
                        <a:solidFill>
                          <a:srgbClr val="0085C3"/>
                        </a:solidFill>
                        <a:ea typeface="Museo For Dell" pitchFamily="2" charset="0"/>
                      </a:endParaRPr>
                    </a:p>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100" kern="0" dirty="0" smtClean="0">
                        <a:solidFill>
                          <a:srgbClr val="0085C3"/>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chemeClr val="accent3"/>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rgbClr val="71C6C1"/>
                        </a:buClr>
                        <a:buSzTx/>
                        <a:buFont typeface="Arial" panose="020B0604020202020204" pitchFamily="34" charset="0"/>
                        <a:buChar char="•"/>
                        <a:tabLst/>
                        <a:defRPr/>
                      </a:pPr>
                      <a:r>
                        <a:rPr lang="en-US" sz="1000" kern="0" dirty="0" smtClean="0">
                          <a:solidFill>
                            <a:schemeClr val="bg2"/>
                          </a:solidFill>
                          <a:ea typeface="Museo For Dell" pitchFamily="2" charset="0"/>
                        </a:rPr>
                        <a:t>Cables and adapters to connect</a:t>
                      </a:r>
                      <a:r>
                        <a:rPr lang="en-US" sz="1000" kern="0" baseline="0" dirty="0" smtClean="0">
                          <a:solidFill>
                            <a:schemeClr val="bg2"/>
                          </a:solidFill>
                          <a:ea typeface="Museo For Dell" pitchFamily="2" charset="0"/>
                        </a:rPr>
                        <a:t> your </a:t>
                      </a:r>
                      <a:br>
                        <a:rPr lang="en-US" sz="1000" kern="0" baseline="0" dirty="0" smtClean="0">
                          <a:solidFill>
                            <a:schemeClr val="bg2"/>
                          </a:solidFill>
                          <a:ea typeface="Museo For Dell" pitchFamily="2" charset="0"/>
                        </a:rPr>
                      </a:br>
                      <a:r>
                        <a:rPr lang="en-US" sz="1000" kern="0" baseline="0" dirty="0" smtClean="0">
                          <a:solidFill>
                            <a:schemeClr val="bg2"/>
                          </a:solidFill>
                          <a:ea typeface="Museo For Dell" pitchFamily="2" charset="0"/>
                        </a:rPr>
                        <a:t>customers’ peripherals to the dock. </a:t>
                      </a: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pPr algn="l"/>
                      <a:r>
                        <a:rPr lang="en-US" sz="900" b="1" dirty="0" smtClean="0">
                          <a:solidFill>
                            <a:schemeClr val="bg2"/>
                          </a:solidFill>
                          <a:latin typeface="+mj-lt"/>
                        </a:rPr>
                        <a:t>Single Cable Connectivity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USB-C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Quickly connect a laptop or tablet to a single data and power source up to 130W (or 180W with the 180W adapter) for Dell devices and 60W for non-Dell devices. Experience an easy, reliable connection from your laptop or tablet to dual FHD displays or a single 4k display @ 30Hz via DisplayPort over USB Type-C™</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algn="l"/>
                      <a:r>
                        <a:rPr lang="en-US" sz="900" b="1" dirty="0" smtClean="0">
                          <a:solidFill>
                            <a:schemeClr val="bg2"/>
                          </a:solidFill>
                          <a:latin typeface="+mj-lt"/>
                        </a:rPr>
                        <a:t>Small Footprint and </a:t>
                      </a:r>
                      <a:br>
                        <a:rPr lang="en-US" sz="900" b="1" dirty="0" smtClean="0">
                          <a:solidFill>
                            <a:schemeClr val="bg2"/>
                          </a:solidFill>
                          <a:latin typeface="+mj-lt"/>
                        </a:rPr>
                      </a:br>
                      <a:r>
                        <a:rPr lang="en-US" sz="900" b="1" dirty="0" smtClean="0">
                          <a:solidFill>
                            <a:schemeClr val="bg2"/>
                          </a:solidFill>
                          <a:latin typeface="+mj-lt"/>
                        </a:rPr>
                        <a:t>Big Flexibility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At</a:t>
                      </a:r>
                      <a:r>
                        <a:rPr lang="en-US" sz="900" b="0" baseline="0" dirty="0" smtClean="0">
                          <a:solidFill>
                            <a:schemeClr val="bg2"/>
                          </a:solidFill>
                          <a:latin typeface="Arial" panose="020B0604020202020204" pitchFamily="34" charset="0"/>
                          <a:cs typeface="Arial" panose="020B0604020202020204" pitchFamily="34" charset="0"/>
                        </a:rPr>
                        <a:t> </a:t>
                      </a:r>
                      <a:r>
                        <a:rPr lang="en-US" sz="900" b="0" dirty="0" smtClean="0">
                          <a:solidFill>
                            <a:schemeClr val="bg2"/>
                          </a:solidFill>
                          <a:latin typeface="Arial" panose="020B0604020202020204" pitchFamily="34" charset="0"/>
                          <a:cs typeface="Arial" panose="020B0604020202020204" pitchFamily="34" charset="0"/>
                        </a:rPr>
                        <a:t>6.1 x 4.3 x .83 inches (15.49 x 10.92 x 2.11 cm),</a:t>
                      </a:r>
                      <a:r>
                        <a:rPr lang="en-US" sz="900" b="0" baseline="0" dirty="0" smtClean="0">
                          <a:solidFill>
                            <a:schemeClr val="bg2"/>
                          </a:solidFill>
                          <a:latin typeface="Arial" panose="020B0604020202020204" pitchFamily="34" charset="0"/>
                          <a:cs typeface="Arial" panose="020B0604020202020204" pitchFamily="34" charset="0"/>
                        </a:rPr>
                        <a:t> t</a:t>
                      </a:r>
                      <a:r>
                        <a:rPr lang="en-US" sz="900" b="0" dirty="0" smtClean="0">
                          <a:solidFill>
                            <a:schemeClr val="bg2"/>
                          </a:solidFill>
                          <a:latin typeface="Arial" panose="020B0604020202020204" pitchFamily="34" charset="0"/>
                          <a:cs typeface="Arial" panose="020B0604020202020204" pitchFamily="34" charset="0"/>
                        </a:rPr>
                        <a:t>he Dell Dock is small in size and features one single cable.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rgbClr val="000000"/>
                          </a:solidFill>
                          <a:latin typeface="Arial" panose="020B0604020202020204" pitchFamily="34" charset="0"/>
                          <a:cs typeface="Arial" panose="020B0604020202020204" pitchFamily="34" charset="0"/>
                        </a:rPr>
                        <a:t>Takes up minimal room on the desk, and reduces cable clutter.</a:t>
                      </a: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One dock for all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Compatible with select Dell laptops, workstations, tablets and many compatible non-Dell devices with USB-Type CTM port(s) having data, video, and power capabilities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Easily connect to displays, a mouse, keyboard and audio devices through the Dell Dock from a compatible system of choice</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Power adapter</a:t>
                      </a:r>
                      <a:r>
                        <a:rPr lang="en-US" sz="900" b="1" baseline="0" dirty="0" smtClean="0">
                          <a:solidFill>
                            <a:schemeClr val="bg2"/>
                          </a:solidFill>
                          <a:latin typeface="+mj-lt"/>
                        </a:rPr>
                        <a:t> options</a:t>
                      </a:r>
                      <a:endParaRPr lang="en-US" sz="9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Available</a:t>
                      </a:r>
                      <a:r>
                        <a:rPr lang="en-US" sz="900" b="0" baseline="0" dirty="0" smtClean="0">
                          <a:solidFill>
                            <a:schemeClr val="bg2"/>
                          </a:solidFill>
                          <a:latin typeface="Arial" panose="020B0604020202020204" pitchFamily="34" charset="0"/>
                          <a:cs typeface="Arial" panose="020B0604020202020204" pitchFamily="34" charset="0"/>
                        </a:rPr>
                        <a:t> with 130W or 180W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Customers</a:t>
                      </a:r>
                      <a:r>
                        <a:rPr lang="en-US" sz="900" b="0" baseline="0" dirty="0" smtClean="0">
                          <a:solidFill>
                            <a:schemeClr val="bg2"/>
                          </a:solidFill>
                          <a:latin typeface="Arial" panose="020B0604020202020204" pitchFamily="34" charset="0"/>
                          <a:cs typeface="Arial" panose="020B0604020202020204" pitchFamily="34" charset="0"/>
                        </a:rPr>
                        <a:t> can choose the adapter that is compatible to power their system</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64099">
                <a:tc>
                  <a:txBody>
                    <a:bodyPr/>
                    <a:lstStyle/>
                    <a:p>
                      <a:pPr algn="l"/>
                      <a:r>
                        <a:rPr lang="en-US" sz="900" b="1" kern="1200" dirty="0" smtClean="0">
                          <a:solidFill>
                            <a:schemeClr val="bg2"/>
                          </a:solidFill>
                          <a:latin typeface="+mn-lt"/>
                          <a:ea typeface="+mn-ea"/>
                          <a:cs typeface="+mn-cs"/>
                        </a:rPr>
                        <a:t>1-year Limited Hardware Warranty</a:t>
                      </a:r>
                    </a:p>
                    <a:p>
                      <a:pPr algn="l"/>
                      <a:r>
                        <a:rPr lang="en-US" sz="900" b="1" kern="1200" dirty="0" smtClean="0">
                          <a:solidFill>
                            <a:schemeClr val="bg2"/>
                          </a:solidFill>
                          <a:latin typeface="+mn-lt"/>
                          <a:ea typeface="+mn-ea"/>
                          <a:cs typeface="+mn-cs"/>
                        </a:rPr>
                        <a:t>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900" dirty="0" smtClean="0">
                          <a:solidFill>
                            <a:schemeClr val="bg2"/>
                          </a:solidFill>
                          <a:latin typeface="+mj-lt"/>
                        </a:rPr>
                        <a:t>If purchased as a tied laptop accessory, the Dell adapter will share the system warranty.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88549" y="1268573"/>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22" name="Picture 21"/>
          <p:cNvPicPr>
            <a:picLocks noChangeAspect="1"/>
          </p:cNvPicPr>
          <p:nvPr/>
        </p:nvPicPr>
        <p:blipFill>
          <a:blip r:embed="rId5"/>
          <a:stretch>
            <a:fillRect/>
          </a:stretch>
        </p:blipFill>
        <p:spPr>
          <a:xfrm>
            <a:off x="9592188" y="1411728"/>
            <a:ext cx="1945092" cy="1005840"/>
          </a:xfrm>
          <a:prstGeom prst="rect">
            <a:avLst/>
          </a:prstGeom>
        </p:spPr>
      </p:pic>
      <p:grpSp>
        <p:nvGrpSpPr>
          <p:cNvPr id="2" name="Group 1"/>
          <p:cNvGrpSpPr/>
          <p:nvPr/>
        </p:nvGrpSpPr>
        <p:grpSpPr>
          <a:xfrm>
            <a:off x="9085433" y="100885"/>
            <a:ext cx="2850421" cy="705395"/>
            <a:chOff x="9085433" y="100885"/>
            <a:chExt cx="2850421" cy="705395"/>
          </a:xfrm>
        </p:grpSpPr>
        <p:grpSp>
          <p:nvGrpSpPr>
            <p:cNvPr id="32" name="Group 31"/>
            <p:cNvGrpSpPr/>
            <p:nvPr/>
          </p:nvGrpSpPr>
          <p:grpSpPr>
            <a:xfrm>
              <a:off x="9085433"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grpSp>
          <p:nvGrpSpPr>
            <p:cNvPr id="29" name="Group 28"/>
            <p:cNvGrpSpPr/>
            <p:nvPr/>
          </p:nvGrpSpPr>
          <p:grpSpPr>
            <a:xfrm>
              <a:off x="11021454" y="100885"/>
              <a:ext cx="914400" cy="702240"/>
              <a:chOff x="11130511" y="100885"/>
              <a:chExt cx="914400" cy="702240"/>
            </a:xfrm>
          </p:grpSpPr>
          <p:sp>
            <p:nvSpPr>
              <p:cNvPr id="30" name="Rectangle 29"/>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1" name="Group 30"/>
              <p:cNvGrpSpPr>
                <a:grpSpLocks noChangeAspect="1"/>
              </p:cNvGrpSpPr>
              <p:nvPr/>
            </p:nvGrpSpPr>
            <p:grpSpPr>
              <a:xfrm>
                <a:off x="11404831" y="205294"/>
                <a:ext cx="365760" cy="464141"/>
                <a:chOff x="700396" y="366353"/>
                <a:chExt cx="525543" cy="666902"/>
              </a:xfrm>
            </p:grpSpPr>
            <p:sp>
              <p:nvSpPr>
                <p:cNvPr id="3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3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3788422988"/>
      </p:ext>
    </p:extLst>
  </p:cSld>
  <p:clrMapOvr>
    <a:masterClrMapping/>
  </p:clrMapOvr>
  <p:transition spd="med">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chemeClr val="accent3"/>
                </a:solidFill>
              </a:rPr>
              <a:t>Dell </a:t>
            </a:r>
            <a:r>
              <a:rPr lang="en-US" sz="2400" dirty="0" smtClean="0">
                <a:solidFill>
                  <a:schemeClr val="accent3"/>
                </a:solidFill>
              </a:rPr>
              <a:t>Business Dock </a:t>
            </a:r>
            <a:r>
              <a:rPr lang="en-US" sz="2400" dirty="0">
                <a:solidFill>
                  <a:schemeClr val="accent3"/>
                </a:solidFill>
              </a:rPr>
              <a:t>with Monitor Stand – DS1000</a:t>
            </a:r>
          </a:p>
        </p:txBody>
      </p:sp>
      <p:sp>
        <p:nvSpPr>
          <p:cNvPr id="6" name="Text Placeholder 5"/>
          <p:cNvSpPr>
            <a:spLocks noGrp="1"/>
          </p:cNvSpPr>
          <p:nvPr>
            <p:ph sz="half" idx="1"/>
          </p:nvPr>
        </p:nvSpPr>
        <p:spPr>
          <a:xfrm>
            <a:off x="269888" y="780153"/>
            <a:ext cx="8426243" cy="234177"/>
          </a:xfrm>
        </p:spPr>
        <p:txBody>
          <a:bodyPr>
            <a:noAutofit/>
          </a:bodyPr>
          <a:lstStyle/>
          <a:p>
            <a:r>
              <a:rPr lang="en-US" sz="1400" dirty="0">
                <a:solidFill>
                  <a:schemeClr val="tx1">
                    <a:lumMod val="60000"/>
                    <a:lumOff val="40000"/>
                  </a:schemeClr>
                </a:solidFill>
              </a:rPr>
              <a:t>An integrated display stand and USB Type-C dock that allows users to easily connect to displays and devices with minimal wires. </a:t>
            </a:r>
          </a:p>
        </p:txBody>
      </p:sp>
      <p:graphicFrame>
        <p:nvGraphicFramePr>
          <p:cNvPr id="9" name="Table 8"/>
          <p:cNvGraphicFramePr>
            <a:graphicFrameLocks noGrp="1" noChangeAspect="1"/>
          </p:cNvGraphicFramePr>
          <p:nvPr>
            <p:extLst/>
          </p:nvPr>
        </p:nvGraphicFramePr>
        <p:xfrm>
          <a:off x="269887" y="1357200"/>
          <a:ext cx="11608924" cy="4740477"/>
        </p:xfrm>
        <a:graphic>
          <a:graphicData uri="http://schemas.openxmlformats.org/drawingml/2006/table">
            <a:tbl>
              <a:tblPr firstRow="1" bandRow="1"/>
              <a:tblGrid>
                <a:gridCol w="1780339"/>
                <a:gridCol w="3067058"/>
                <a:gridCol w="957065"/>
                <a:gridCol w="5804462"/>
              </a:tblGrid>
              <a:tr h="1209831">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71C6C1"/>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The industry is moving to USB-C, which enables since-cable connections and fast data transfer speeds</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3"/>
                          </a:solidFill>
                          <a:latin typeface="+mn-lt"/>
                          <a:ea typeface="Museo For Dell" pitchFamily="2" charset="0"/>
                          <a:cs typeface="+mn-cs"/>
                        </a:rPr>
                        <a:t>Ideal for whom?</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Small and medium businesses and large enterprises with a fleet of laptops and 2-in-1s</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Hoteling areas for employees without a permanent desk</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chemeClr val="accent3"/>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rgbClr val="71C6C1"/>
                        </a:buClr>
                        <a:buSzTx/>
                        <a:buFont typeface="Arial" panose="020B0604020202020204" pitchFamily="34" charset="0"/>
                        <a:buChar char="•"/>
                        <a:tabLst/>
                        <a:defRPr/>
                      </a:pPr>
                      <a:r>
                        <a:rPr lang="en-US" sz="1000" kern="0" dirty="0" smtClean="0">
                          <a:solidFill>
                            <a:schemeClr val="bg2"/>
                          </a:solidFill>
                          <a:ea typeface="Museo For Dell" pitchFamily="2" charset="0"/>
                        </a:rPr>
                        <a:t>Cables and adapters to connect</a:t>
                      </a:r>
                      <a:r>
                        <a:rPr lang="en-US" sz="1000" kern="0" baseline="0" dirty="0" smtClean="0">
                          <a:solidFill>
                            <a:schemeClr val="bg2"/>
                          </a:solidFill>
                          <a:ea typeface="Museo For Dell" pitchFamily="2" charset="0"/>
                        </a:rPr>
                        <a:t> your </a:t>
                      </a:r>
                      <a:br>
                        <a:rPr lang="en-US" sz="1000" kern="0" baseline="0" dirty="0" smtClean="0">
                          <a:solidFill>
                            <a:schemeClr val="bg2"/>
                          </a:solidFill>
                          <a:ea typeface="Museo For Dell" pitchFamily="2" charset="0"/>
                        </a:rPr>
                      </a:br>
                      <a:r>
                        <a:rPr lang="en-US" sz="1000" kern="0" baseline="0" dirty="0" smtClean="0">
                          <a:solidFill>
                            <a:schemeClr val="bg2"/>
                          </a:solidFill>
                          <a:ea typeface="Museo For Dell" pitchFamily="2" charset="0"/>
                        </a:rPr>
                        <a:t>customers’ peripherals to the dock. </a:t>
                      </a: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pPr algn="l"/>
                      <a:r>
                        <a:rPr lang="en-US" sz="900" b="1" dirty="0" smtClean="0">
                          <a:solidFill>
                            <a:schemeClr val="bg2"/>
                          </a:solidFill>
                          <a:latin typeface="+mj-lt"/>
                        </a:rPr>
                        <a:t>Single cable connectivity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USB-C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Easily connect your system to video, power (up to 90W)* and data using the single USB-C cable.</a:t>
                      </a:r>
                    </a:p>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Provides flexible display options through dual FHD displays or a single 4K UHD display at 30 Hz. USB-C connectivity is on  the leading edge of data, power and video performance.</a:t>
                      </a:r>
                    </a:p>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Powers everyday peripherals (i.e. mice, smartphone, external storage) with 2 x USB 3.0 and 2 x USB 2.0 for added productivity</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algn="l"/>
                      <a:r>
                        <a:rPr lang="en-US" sz="900" b="1" dirty="0" smtClean="0">
                          <a:solidFill>
                            <a:schemeClr val="bg2"/>
                          </a:solidFill>
                          <a:latin typeface="+mj-lt"/>
                        </a:rPr>
                        <a:t>Integrated Design with Superior Cable Management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Reduces cable clutter by combining the display stand and features of the Dell Dock into a singular integrated device.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dirty="0" smtClean="0">
                          <a:solidFill>
                            <a:srgbClr val="000000"/>
                          </a:solidFill>
                          <a:latin typeface="Arial" panose="020B0604020202020204" pitchFamily="34" charset="0"/>
                          <a:cs typeface="Arial" panose="020B0604020202020204" pitchFamily="34" charset="0"/>
                        </a:rPr>
                        <a:t>Takes up minimal room on the desk, and reduces cable clutter.</a:t>
                      </a:r>
                      <a:r>
                        <a:rPr lang="en-US" sz="900" b="0" baseline="0" dirty="0" smtClean="0">
                          <a:solidFill>
                            <a:srgbClr val="000000"/>
                          </a:solidFill>
                          <a:latin typeface="Arial" panose="020B0604020202020204" pitchFamily="34" charset="0"/>
                          <a:cs typeface="Arial" panose="020B0604020202020204" pitchFamily="34" charset="0"/>
                        </a:rPr>
                        <a:t> </a:t>
                      </a:r>
                      <a:r>
                        <a:rPr lang="en-US" sz="900" b="0" baseline="0" dirty="0" smtClean="0">
                          <a:solidFill>
                            <a:schemeClr val="bg2"/>
                          </a:solidFill>
                          <a:latin typeface="Arial" panose="020B0604020202020204" pitchFamily="34" charset="0"/>
                          <a:cs typeface="Arial" panose="020B0604020202020204" pitchFamily="34" charset="0"/>
                        </a:rPr>
                        <a:t>The small size and single cable connectivity allows for easy placement within a workspace. Enables one power cable to the wall for dock and display.</a:t>
                      </a:r>
                    </a:p>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dirty="0" smtClean="0">
                          <a:solidFill>
                            <a:srgbClr val="000000"/>
                          </a:solidFill>
                          <a:latin typeface="Arial" panose="020B0604020202020204" pitchFamily="34" charset="0"/>
                          <a:cs typeface="Arial" panose="020B0604020202020204" pitchFamily="34" charset="0"/>
                        </a:rPr>
                        <a:t>Supports </a:t>
                      </a:r>
                      <a:r>
                        <a:rPr lang="en-US" sz="900" b="0" baseline="0" dirty="0" smtClean="0">
                          <a:solidFill>
                            <a:schemeClr val="bg2"/>
                          </a:solidFill>
                          <a:latin typeface="Arial" panose="020B0604020202020204" pitchFamily="34" charset="0"/>
                          <a:cs typeface="Arial" panose="020B0604020202020204" pitchFamily="34" charset="0"/>
                        </a:rPr>
                        <a:t>VESA quick release Dell E &amp; P &amp; UltraSharp series monitor (19" to 27").</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One dock for all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Compatible with select Dell laptops, stations, tablets and many compatible non-Dell devices with USB-C port(s) having data, video, and power capabilities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Easily connect to displays, a mouse, keyboard and audio devices through the Dell Dock from a compatible system of choice</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Exclusive features for Dell laptops &amp; 2-in-1s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With Dell Precision, Latitude or XPS laptops with a Thunderbolt 3 port, end-users can charge the system with up to 130W, can wake the system upon docking, and can use the convenient dock button, while IT Managers can easily deploy images to attached systems, lock down dock ports and deploy updates to the dock.</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Powerful video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Video ports: VGA, </a:t>
                      </a:r>
                      <a:r>
                        <a:rPr lang="en-US" sz="900" b="0" dirty="0" err="1" smtClean="0">
                          <a:solidFill>
                            <a:schemeClr val="bg2"/>
                          </a:solidFill>
                          <a:latin typeface="Arial" panose="020B0604020202020204" pitchFamily="34" charset="0"/>
                          <a:cs typeface="Arial" panose="020B0604020202020204" pitchFamily="34" charset="0"/>
                        </a:rPr>
                        <a:t>mDP</a:t>
                      </a:r>
                      <a:r>
                        <a:rPr lang="en-US" sz="900" b="0" dirty="0" smtClean="0">
                          <a:solidFill>
                            <a:schemeClr val="bg2"/>
                          </a:solidFill>
                          <a:latin typeface="Arial" panose="020B0604020202020204" pitchFamily="34" charset="0"/>
                          <a:cs typeface="Arial" panose="020B0604020202020204" pitchFamily="34" charset="0"/>
                        </a:rPr>
                        <a:t>, DP, HDMI, Thunderbolt 3</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Crisp, clear</a:t>
                      </a:r>
                      <a:r>
                        <a:rPr lang="en-US" sz="900" b="0" baseline="0" dirty="0" smtClean="0">
                          <a:solidFill>
                            <a:schemeClr val="bg2"/>
                          </a:solidFill>
                          <a:latin typeface="Arial" panose="020B0604020202020204" pitchFamily="34" charset="0"/>
                          <a:cs typeface="Arial" panose="020B0604020202020204" pitchFamily="34" charset="0"/>
                        </a:rPr>
                        <a:t> video from a variety of devices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Power adapter</a:t>
                      </a:r>
                      <a:r>
                        <a:rPr lang="en-US" sz="900" b="1" baseline="0" dirty="0" smtClean="0">
                          <a:solidFill>
                            <a:schemeClr val="bg2"/>
                          </a:solidFill>
                          <a:latin typeface="+mj-lt"/>
                        </a:rPr>
                        <a:t> options</a:t>
                      </a:r>
                      <a:endParaRPr lang="en-US" sz="9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Available</a:t>
                      </a:r>
                      <a:r>
                        <a:rPr lang="en-US" sz="900" b="0" baseline="0" dirty="0" smtClean="0">
                          <a:solidFill>
                            <a:schemeClr val="bg2"/>
                          </a:solidFill>
                          <a:latin typeface="Arial" panose="020B0604020202020204" pitchFamily="34" charset="0"/>
                          <a:cs typeface="Arial" panose="020B0604020202020204" pitchFamily="34" charset="0"/>
                        </a:rPr>
                        <a:t> with 180W or 240W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Customers</a:t>
                      </a:r>
                      <a:r>
                        <a:rPr lang="en-US" sz="900" b="0" baseline="0" dirty="0" smtClean="0">
                          <a:solidFill>
                            <a:schemeClr val="bg2"/>
                          </a:solidFill>
                          <a:latin typeface="Arial" panose="020B0604020202020204" pitchFamily="34" charset="0"/>
                          <a:cs typeface="Arial" panose="020B0604020202020204" pitchFamily="34" charset="0"/>
                        </a:rPr>
                        <a:t> can choose the adapter that is compatible to power their system</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64099">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1" kern="1200" dirty="0" smtClean="0">
                          <a:solidFill>
                            <a:schemeClr val="bg2"/>
                          </a:solidFill>
                          <a:latin typeface="+mn-lt"/>
                          <a:ea typeface="+mn-ea"/>
                          <a:cs typeface="+mn-cs"/>
                        </a:rPr>
                        <a:t>1-year Advanced Exchange Service</a:t>
                      </a:r>
                      <a:r>
                        <a:rPr lang="en-US" sz="900" b="1" kern="1200" baseline="0" dirty="0" smtClean="0">
                          <a:solidFill>
                            <a:schemeClr val="bg2"/>
                          </a:solidFill>
                          <a:latin typeface="+mn-lt"/>
                          <a:ea typeface="+mn-ea"/>
                          <a:cs typeface="+mn-cs"/>
                        </a:rPr>
                        <a:t> and </a:t>
                      </a:r>
                      <a:r>
                        <a:rPr lang="en-US" sz="900" b="1" kern="1200" dirty="0" smtClean="0">
                          <a:solidFill>
                            <a:schemeClr val="bg2"/>
                          </a:solidFill>
                          <a:latin typeface="+mn-lt"/>
                          <a:ea typeface="+mn-ea"/>
                          <a:cs typeface="+mn-cs"/>
                        </a:rPr>
                        <a:t>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900" dirty="0" smtClean="0">
                          <a:solidFill>
                            <a:schemeClr val="bg2"/>
                          </a:solidFill>
                          <a:latin typeface="+mj-lt"/>
                        </a:rPr>
                        <a:t>If purchased as a tied laptop accessory, the Dell adapter will share the system warranty.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88549" y="1268573"/>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3"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093822" y="100885"/>
            <a:ext cx="1881395" cy="705395"/>
            <a:chOff x="9216302" y="67818"/>
            <a:chExt cx="1881395" cy="705395"/>
          </a:xfrm>
        </p:grpSpPr>
        <p:pic>
          <p:nvPicPr>
            <p:cNvPr id="33" name="Picture 32"/>
            <p:cNvPicPr>
              <a:picLocks noChangeAspect="1"/>
            </p:cNvPicPr>
            <p:nvPr/>
          </p:nvPicPr>
          <p:blipFill rotWithShape="1">
            <a:blip r:embed="rId4"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sp>
        <p:nvSpPr>
          <p:cNvPr id="5" name="Rectangle 4"/>
          <p:cNvSpPr/>
          <p:nvPr/>
        </p:nvSpPr>
        <p:spPr>
          <a:xfrm>
            <a:off x="269887" y="6176029"/>
            <a:ext cx="8010273" cy="215444"/>
          </a:xfrm>
          <a:prstGeom prst="rect">
            <a:avLst/>
          </a:prstGeom>
        </p:spPr>
        <p:txBody>
          <a:bodyPr wrap="square">
            <a:spAutoFit/>
          </a:bodyPr>
          <a:lstStyle/>
          <a:p>
            <a:r>
              <a:rPr lang="en-US" sz="800" dirty="0"/>
              <a:t>*Industry standard USB PD rev 2.0 v1.1 power delivery at 15W (5V@3A) and 60W (19.5V@3A). USB Power delivery exceeding </a:t>
            </a:r>
            <a:r>
              <a:rPr lang="en-US" sz="800" dirty="0" smtClean="0"/>
              <a:t>60W </a:t>
            </a:r>
            <a:r>
              <a:rPr lang="en-US" sz="800" dirty="0"/>
              <a:t>for Dell connected devices.</a:t>
            </a:r>
          </a:p>
        </p:txBody>
      </p: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1390" y="917024"/>
            <a:ext cx="1720373"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017689" y="2098570"/>
            <a:ext cx="3688373" cy="430887"/>
          </a:xfrm>
          <a:prstGeom prst="rect">
            <a:avLst/>
          </a:prstGeom>
        </p:spPr>
        <p:txBody>
          <a:bodyPr wrap="square">
            <a:spAutoFit/>
          </a:bodyPr>
          <a:lstStyle/>
          <a:p>
            <a:pPr marL="66675" lvl="1" defTabSz="1219170">
              <a:spcAft>
                <a:spcPts val="800"/>
              </a:spcAft>
              <a:buClr>
                <a:srgbClr val="0085C3"/>
              </a:buClr>
              <a:defRPr/>
            </a:pPr>
            <a:r>
              <a:rPr lang="en-US" sz="1100" b="1" kern="0" dirty="0">
                <a:solidFill>
                  <a:srgbClr val="0085C3"/>
                </a:solidFill>
                <a:ea typeface="Museo For Dell" pitchFamily="2" charset="0"/>
                <a:hlinkClick r:id="rId6"/>
              </a:rPr>
              <a:t>For more information </a:t>
            </a:r>
            <a:r>
              <a:rPr lang="en-US" sz="1100" kern="0" dirty="0">
                <a:solidFill>
                  <a:srgbClr val="0085C3"/>
                </a:solidFill>
                <a:ea typeface="Museo For Dell" pitchFamily="2" charset="0"/>
                <a:hlinkClick r:id="rId6"/>
              </a:rPr>
              <a:t>click here to access the Dell Client Peripherals page on SalesEdge</a:t>
            </a:r>
            <a:endParaRPr lang="en-US" sz="1100" kern="0" dirty="0">
              <a:solidFill>
                <a:srgbClr val="0085C3"/>
              </a:solidFill>
              <a:ea typeface="Museo For Dell" pitchFamily="2" charset="0"/>
            </a:endParaRPr>
          </a:p>
        </p:txBody>
      </p:sp>
      <p:grpSp>
        <p:nvGrpSpPr>
          <p:cNvPr id="30" name="Group 29"/>
          <p:cNvGrpSpPr/>
          <p:nvPr/>
        </p:nvGrpSpPr>
        <p:grpSpPr>
          <a:xfrm>
            <a:off x="11021454" y="100885"/>
            <a:ext cx="914400" cy="702240"/>
            <a:chOff x="11130511" y="100885"/>
            <a:chExt cx="914400" cy="702240"/>
          </a:xfrm>
        </p:grpSpPr>
        <p:sp>
          <p:nvSpPr>
            <p:cNvPr id="31" name="Rectangle 30"/>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7" name="Group 36"/>
            <p:cNvGrpSpPr>
              <a:grpSpLocks noChangeAspect="1"/>
            </p:cNvGrpSpPr>
            <p:nvPr/>
          </p:nvGrpSpPr>
          <p:grpSpPr>
            <a:xfrm>
              <a:off x="11404831" y="205294"/>
              <a:ext cx="365760" cy="464141"/>
              <a:chOff x="700396" y="366353"/>
              <a:chExt cx="525543" cy="666902"/>
            </a:xfrm>
          </p:grpSpPr>
          <p:sp>
            <p:nvSpPr>
              <p:cNvPr id="3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1"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2"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spTree>
    <p:extLst>
      <p:ext uri="{BB962C8B-B14F-4D97-AF65-F5344CB8AC3E}">
        <p14:creationId xmlns:p14="http://schemas.microsoft.com/office/powerpoint/2010/main" val="304707814"/>
      </p:ext>
    </p:extLst>
  </p:cSld>
  <p:clrMapOvr>
    <a:masterClrMapping/>
  </p:clrMapOvr>
  <p:transition spd="med">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chemeClr val="accent3"/>
                </a:solidFill>
              </a:rPr>
              <a:t>Dell Business Thunderbolt Dock - TB16 </a:t>
            </a:r>
          </a:p>
        </p:txBody>
      </p:sp>
      <p:sp>
        <p:nvSpPr>
          <p:cNvPr id="6" name="Text Placeholder 5"/>
          <p:cNvSpPr>
            <a:spLocks noGrp="1"/>
          </p:cNvSpPr>
          <p:nvPr>
            <p:ph sz="half" idx="1"/>
          </p:nvPr>
        </p:nvSpPr>
        <p:spPr>
          <a:xfrm>
            <a:off x="269888" y="746597"/>
            <a:ext cx="8270105" cy="234177"/>
          </a:xfrm>
        </p:spPr>
        <p:txBody>
          <a:bodyPr>
            <a:noAutofit/>
          </a:bodyPr>
          <a:lstStyle/>
          <a:p>
            <a:r>
              <a:rPr lang="en-US" sz="1400" dirty="0">
                <a:solidFill>
                  <a:schemeClr val="tx1">
                    <a:lumMod val="60000"/>
                    <a:lumOff val="40000"/>
                  </a:schemeClr>
                </a:solidFill>
              </a:rPr>
              <a:t>Quickly connect your mobile workstation to this high-powered dock for ultimate display performance and speedy data transfers. </a:t>
            </a:r>
          </a:p>
        </p:txBody>
      </p:sp>
      <p:graphicFrame>
        <p:nvGraphicFramePr>
          <p:cNvPr id="9" name="Table 8"/>
          <p:cNvGraphicFramePr>
            <a:graphicFrameLocks noGrp="1" noChangeAspect="1"/>
          </p:cNvGraphicFramePr>
          <p:nvPr>
            <p:extLst/>
          </p:nvPr>
        </p:nvGraphicFramePr>
        <p:xfrm>
          <a:off x="269887" y="1315255"/>
          <a:ext cx="11608924" cy="4809282"/>
        </p:xfrm>
        <a:graphic>
          <a:graphicData uri="http://schemas.openxmlformats.org/drawingml/2006/table">
            <a:tbl>
              <a:tblPr firstRow="1" bandRow="1"/>
              <a:tblGrid>
                <a:gridCol w="1780339"/>
                <a:gridCol w="3377451"/>
                <a:gridCol w="646672"/>
                <a:gridCol w="5804462"/>
              </a:tblGrid>
              <a:tr h="1100775">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71C6C1"/>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The industry is moving to USB-C, which enables since-cable connections and fast data transfer speeds</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3"/>
                          </a:solidFill>
                          <a:latin typeface="+mn-lt"/>
                          <a:ea typeface="Museo For Dell" pitchFamily="2" charset="0"/>
                          <a:cs typeface="+mn-cs"/>
                        </a:rPr>
                        <a:t>Ideal for whom?</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Small and medium businesses and large enterprises with a fleet of laptops and 2-in-1s</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Hoteling areas for employees without a permanent desk</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endParaRPr lang="en-US" sz="6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100" b="1" kern="0" dirty="0" smtClean="0">
                          <a:solidFill>
                            <a:srgbClr val="0085C3"/>
                          </a:solidFill>
                          <a:ea typeface="Museo For Dell" pitchFamily="2" charset="0"/>
                          <a:hlinkClick r:id="rId3"/>
                        </a:rPr>
                        <a:t>For more information </a:t>
                      </a:r>
                      <a:r>
                        <a:rPr lang="en-US" sz="1100" kern="0" dirty="0" smtClean="0">
                          <a:solidFill>
                            <a:srgbClr val="0085C3"/>
                          </a:solidFill>
                          <a:ea typeface="Museo For Dell" pitchFamily="2" charset="0"/>
                          <a:hlinkClick r:id="rId3"/>
                        </a:rPr>
                        <a:t>click here to access the Dell</a:t>
                      </a:r>
                      <a:r>
                        <a:rPr lang="en-US" sz="1100" kern="0" baseline="0" dirty="0" smtClean="0">
                          <a:solidFill>
                            <a:srgbClr val="0085C3"/>
                          </a:solidFill>
                          <a:ea typeface="Museo For Dell" pitchFamily="2" charset="0"/>
                          <a:hlinkClick r:id="rId3"/>
                        </a:rPr>
                        <a:t> Client Peripherals</a:t>
                      </a:r>
                      <a:r>
                        <a:rPr lang="en-US" sz="1100" kern="0" dirty="0" smtClean="0">
                          <a:solidFill>
                            <a:srgbClr val="0085C3"/>
                          </a:solidFill>
                          <a:ea typeface="Museo For Dell" pitchFamily="2" charset="0"/>
                          <a:hlinkClick r:id="rId3"/>
                        </a:rPr>
                        <a:t> page on SalesEdge</a:t>
                      </a:r>
                      <a:endParaRPr lang="en-US" sz="1100" kern="0" dirty="0" smtClean="0">
                        <a:solidFill>
                          <a:srgbClr val="0085C3"/>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chemeClr val="accent3"/>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rgbClr val="71C6C1"/>
                        </a:buClr>
                        <a:buSzTx/>
                        <a:buFont typeface="Arial" panose="020B0604020202020204" pitchFamily="34" charset="0"/>
                        <a:buChar char="•"/>
                        <a:tabLst/>
                        <a:defRPr/>
                      </a:pPr>
                      <a:r>
                        <a:rPr lang="en-US" sz="1000" kern="0" dirty="0" smtClean="0">
                          <a:solidFill>
                            <a:schemeClr val="bg2"/>
                          </a:solidFill>
                          <a:ea typeface="Museo For Dell" pitchFamily="2" charset="0"/>
                        </a:rPr>
                        <a:t>Cables and adapters to connect</a:t>
                      </a:r>
                      <a:r>
                        <a:rPr lang="en-US" sz="1000" kern="0" baseline="0" dirty="0" smtClean="0">
                          <a:solidFill>
                            <a:schemeClr val="bg2"/>
                          </a:solidFill>
                          <a:ea typeface="Museo For Dell" pitchFamily="2" charset="0"/>
                        </a:rPr>
                        <a:t> your </a:t>
                      </a:r>
                      <a:br>
                        <a:rPr lang="en-US" sz="1000" kern="0" baseline="0" dirty="0" smtClean="0">
                          <a:solidFill>
                            <a:schemeClr val="bg2"/>
                          </a:solidFill>
                          <a:ea typeface="Museo For Dell" pitchFamily="2" charset="0"/>
                        </a:rPr>
                      </a:br>
                      <a:r>
                        <a:rPr lang="en-US" sz="1000" kern="0" baseline="0" dirty="0" smtClean="0">
                          <a:solidFill>
                            <a:schemeClr val="bg2"/>
                          </a:solidFill>
                          <a:ea typeface="Museo For Dell" pitchFamily="2" charset="0"/>
                        </a:rPr>
                        <a:t>customers’ peripherals to the dock. </a:t>
                      </a: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pPr algn="l"/>
                      <a:r>
                        <a:rPr lang="en-US" sz="900" b="1" dirty="0" smtClean="0">
                          <a:solidFill>
                            <a:schemeClr val="bg2"/>
                          </a:solidFill>
                          <a:latin typeface="+mj-lt"/>
                        </a:rPr>
                        <a:t>Power, data and video </a:t>
                      </a:r>
                      <a:br>
                        <a:rPr lang="en-US" sz="900" b="1" dirty="0" smtClean="0">
                          <a:solidFill>
                            <a:schemeClr val="bg2"/>
                          </a:solidFill>
                          <a:latin typeface="+mj-lt"/>
                        </a:rPr>
                      </a:br>
                      <a:r>
                        <a:rPr lang="en-US" sz="900" b="1" dirty="0" smtClean="0">
                          <a:solidFill>
                            <a:schemeClr val="bg2"/>
                          </a:solidFill>
                          <a:latin typeface="+mj-lt"/>
                        </a:rPr>
                        <a:t>in one cable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USB-C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Connect up to three FHD displays, two 4K displays, or one 5K display at 60Hz. </a:t>
                      </a:r>
                    </a:p>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Data transfers up to 40 </a:t>
                      </a:r>
                      <a:r>
                        <a:rPr lang="en-US" sz="900" b="0" baseline="0" dirty="0" err="1" smtClean="0">
                          <a:solidFill>
                            <a:schemeClr val="bg2"/>
                          </a:solidFill>
                          <a:latin typeface="Arial" panose="020B0604020202020204" pitchFamily="34" charset="0"/>
                          <a:cs typeface="Arial" panose="020B0604020202020204" pitchFamily="34" charset="0"/>
                        </a:rPr>
                        <a:t>Gbps</a:t>
                      </a:r>
                      <a:r>
                        <a:rPr lang="en-US" sz="900" b="0" baseline="0" dirty="0" smtClean="0">
                          <a:solidFill>
                            <a:schemeClr val="bg2"/>
                          </a:solidFill>
                          <a:latin typeface="Arial" panose="020B0604020202020204" pitchFamily="34" charset="0"/>
                          <a:cs typeface="Arial" panose="020B0604020202020204" pitchFamily="34" charset="0"/>
                        </a:rPr>
                        <a:t> allow lightning-fast transfers of larger files such as video editing files.</a:t>
                      </a:r>
                    </a:p>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TB16 can provide power up to 130W* to aThunderbolt3 laptop and can also provide up to 60W of power to attached Thunderbolt 3 peripherals. Users can also charge smartphones or tablets with the USB 3.0 port with </a:t>
                      </a:r>
                      <a:r>
                        <a:rPr lang="en-US" sz="900" b="0" baseline="0" dirty="0" err="1" smtClean="0">
                          <a:solidFill>
                            <a:schemeClr val="bg2"/>
                          </a:solidFill>
                          <a:latin typeface="Arial" panose="020B0604020202020204" pitchFamily="34" charset="0"/>
                          <a:cs typeface="Arial" panose="020B0604020202020204" pitchFamily="34" charset="0"/>
                        </a:rPr>
                        <a:t>PowerShare</a:t>
                      </a:r>
                      <a:r>
                        <a:rPr lang="en-US" sz="900" b="0" baseline="0" dirty="0" smtClean="0">
                          <a:solidFill>
                            <a:schemeClr val="bg2"/>
                          </a:solidFill>
                          <a:latin typeface="Arial" panose="020B0604020202020204" pitchFamily="34" charset="0"/>
                          <a:cs typeface="Arial" panose="020B0604020202020204" pitchFamily="34" charset="0"/>
                        </a:rPr>
                        <a:t>.</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algn="l"/>
                      <a:r>
                        <a:rPr lang="en-US" sz="900" b="1" dirty="0" smtClean="0">
                          <a:solidFill>
                            <a:schemeClr val="bg2"/>
                          </a:solidFill>
                          <a:latin typeface="+mj-lt"/>
                        </a:rPr>
                        <a:t>Small Footprint and </a:t>
                      </a:r>
                      <a:br>
                        <a:rPr lang="en-US" sz="900" b="1" dirty="0" smtClean="0">
                          <a:solidFill>
                            <a:schemeClr val="bg2"/>
                          </a:solidFill>
                          <a:latin typeface="+mj-lt"/>
                        </a:rPr>
                      </a:br>
                      <a:r>
                        <a:rPr lang="en-US" sz="900" b="1" dirty="0" smtClean="0">
                          <a:solidFill>
                            <a:schemeClr val="bg2"/>
                          </a:solidFill>
                          <a:latin typeface="+mj-lt"/>
                        </a:rPr>
                        <a:t>Big Flexibility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5.7 x 5.7 x 2.05 inches (145 x 145 x 51mm) with only one cable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rgbClr val="000000"/>
                          </a:solidFill>
                          <a:latin typeface="Arial" panose="020B0604020202020204" pitchFamily="34" charset="0"/>
                          <a:cs typeface="Arial" panose="020B0604020202020204" pitchFamily="34" charset="0"/>
                        </a:rPr>
                        <a:t>Takes up minimal room on the desk, and reduces cable clutter.</a:t>
                      </a: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One dock for all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Compatible with select Dell laptops, workstations, tablets and many compatible non-Dell devices with USB-Type C port(s) having data, video, and power capabilities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Easily connect to displays, a mouse, keyboard and audio devices through the Dell Dock from a compatible system of choice</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Exclusive features for Dell laptops &amp; 2-in-1s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With Dell Precision, Latitude or XPS laptops with a Thunderbolt 3 port, end-users can charge the system with up to 130W, can wake the system upon docking, and can use the convenient dock button, while IT Managers can easily deploy images to attached systems, lock down dock ports and deploy updates to the dock.</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Powerful video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Video ports: VGA, </a:t>
                      </a:r>
                      <a:r>
                        <a:rPr lang="en-US" sz="900" b="0" dirty="0" err="1" smtClean="0">
                          <a:solidFill>
                            <a:schemeClr val="bg2"/>
                          </a:solidFill>
                          <a:latin typeface="Arial" panose="020B0604020202020204" pitchFamily="34" charset="0"/>
                          <a:cs typeface="Arial" panose="020B0604020202020204" pitchFamily="34" charset="0"/>
                        </a:rPr>
                        <a:t>mDP</a:t>
                      </a:r>
                      <a:r>
                        <a:rPr lang="en-US" sz="900" b="0" dirty="0" smtClean="0">
                          <a:solidFill>
                            <a:schemeClr val="bg2"/>
                          </a:solidFill>
                          <a:latin typeface="Arial" panose="020B0604020202020204" pitchFamily="34" charset="0"/>
                          <a:cs typeface="Arial" panose="020B0604020202020204" pitchFamily="34" charset="0"/>
                        </a:rPr>
                        <a:t>, DP, HDMI, Thunderbolt 3</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Crisp, clear</a:t>
                      </a:r>
                      <a:r>
                        <a:rPr lang="en-US" sz="900" b="0" baseline="0" dirty="0" smtClean="0">
                          <a:solidFill>
                            <a:schemeClr val="bg2"/>
                          </a:solidFill>
                          <a:latin typeface="Arial" panose="020B0604020202020204" pitchFamily="34" charset="0"/>
                          <a:cs typeface="Arial" panose="020B0604020202020204" pitchFamily="34" charset="0"/>
                        </a:rPr>
                        <a:t> video from a variety of devices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Power adapter</a:t>
                      </a:r>
                      <a:r>
                        <a:rPr lang="en-US" sz="900" b="1" baseline="0" dirty="0" smtClean="0">
                          <a:solidFill>
                            <a:schemeClr val="bg2"/>
                          </a:solidFill>
                          <a:latin typeface="+mj-lt"/>
                        </a:rPr>
                        <a:t> options</a:t>
                      </a:r>
                      <a:endParaRPr lang="en-US" sz="9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Available</a:t>
                      </a:r>
                      <a:r>
                        <a:rPr lang="en-US" sz="900" b="0" baseline="0" dirty="0" smtClean="0">
                          <a:solidFill>
                            <a:schemeClr val="bg2"/>
                          </a:solidFill>
                          <a:latin typeface="Arial" panose="020B0604020202020204" pitchFamily="34" charset="0"/>
                          <a:cs typeface="Arial" panose="020B0604020202020204" pitchFamily="34" charset="0"/>
                        </a:rPr>
                        <a:t> with 180W or 240W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Customers</a:t>
                      </a:r>
                      <a:r>
                        <a:rPr lang="en-US" sz="900" b="0" baseline="0" dirty="0" smtClean="0">
                          <a:solidFill>
                            <a:schemeClr val="bg2"/>
                          </a:solidFill>
                          <a:latin typeface="Arial" panose="020B0604020202020204" pitchFamily="34" charset="0"/>
                          <a:cs typeface="Arial" panose="020B0604020202020204" pitchFamily="34" charset="0"/>
                        </a:rPr>
                        <a:t> can choose the adapter that is compatible to power their system</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64099">
                <a:tc>
                  <a:txBody>
                    <a:bodyPr/>
                    <a:lstStyle/>
                    <a:p>
                      <a:pPr algn="l"/>
                      <a:r>
                        <a:rPr lang="en-US" sz="900" b="1" kern="1200" dirty="0" smtClean="0">
                          <a:solidFill>
                            <a:schemeClr val="bg2"/>
                          </a:solidFill>
                          <a:latin typeface="+mn-lt"/>
                          <a:ea typeface="+mn-ea"/>
                          <a:cs typeface="+mn-cs"/>
                        </a:rPr>
                        <a:t>1-year Limited Hardware Warranty</a:t>
                      </a:r>
                    </a:p>
                    <a:p>
                      <a:pPr algn="l"/>
                      <a:r>
                        <a:rPr lang="en-US" sz="900" b="1" kern="1200" dirty="0" smtClean="0">
                          <a:solidFill>
                            <a:schemeClr val="bg2"/>
                          </a:solidFill>
                          <a:latin typeface="+mn-lt"/>
                          <a:ea typeface="+mn-ea"/>
                          <a:cs typeface="+mn-cs"/>
                        </a:rPr>
                        <a:t>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900" dirty="0" smtClean="0">
                          <a:solidFill>
                            <a:schemeClr val="bg2"/>
                          </a:solidFill>
                          <a:latin typeface="+mj-lt"/>
                        </a:rPr>
                        <a:t>If purchased as a tied laptop accessory, the Dell adapter will share the system warranty.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88549" y="1243406"/>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538" t="21912" r="5322" b="14196"/>
          <a:stretch/>
        </p:blipFill>
        <p:spPr>
          <a:xfrm>
            <a:off x="9178703" y="1174690"/>
            <a:ext cx="2256639" cy="1635853"/>
          </a:xfrm>
          <a:prstGeom prst="rect">
            <a:avLst/>
          </a:prstGeom>
        </p:spPr>
      </p:pic>
      <p:sp>
        <p:nvSpPr>
          <p:cNvPr id="5" name="Rectangle 4"/>
          <p:cNvSpPr/>
          <p:nvPr/>
        </p:nvSpPr>
        <p:spPr>
          <a:xfrm>
            <a:off x="157936" y="6180763"/>
            <a:ext cx="7273497" cy="215444"/>
          </a:xfrm>
          <a:prstGeom prst="rect">
            <a:avLst/>
          </a:prstGeom>
        </p:spPr>
        <p:txBody>
          <a:bodyPr wrap="square">
            <a:spAutoFit/>
          </a:bodyPr>
          <a:lstStyle/>
          <a:p>
            <a:r>
              <a:rPr lang="en-US" sz="800" dirty="0"/>
              <a:t>* 130W of power is exclusive feature to supported Dell platforms only. </a:t>
            </a:r>
            <a:r>
              <a:rPr lang="en-US" sz="800" dirty="0" smtClean="0"/>
              <a:t>3</a:t>
            </a:r>
            <a:r>
              <a:rPr lang="en-US" sz="800" baseline="30000" dirty="0" smtClean="0"/>
              <a:t>rd</a:t>
            </a:r>
            <a:r>
              <a:rPr lang="en-US" sz="800" dirty="0" smtClean="0"/>
              <a:t> party </a:t>
            </a:r>
            <a:r>
              <a:rPr lang="en-US" sz="800" dirty="0"/>
              <a:t>products will only receive up to 60W if they accept voltage at 5V or 19.5V.</a:t>
            </a:r>
          </a:p>
        </p:txBody>
      </p:sp>
      <p:grpSp>
        <p:nvGrpSpPr>
          <p:cNvPr id="3" name="Group 2"/>
          <p:cNvGrpSpPr/>
          <p:nvPr/>
        </p:nvGrpSpPr>
        <p:grpSpPr>
          <a:xfrm>
            <a:off x="8959598" y="100885"/>
            <a:ext cx="2842032" cy="705395"/>
            <a:chOff x="8926042" y="100885"/>
            <a:chExt cx="2842032" cy="705395"/>
          </a:xfrm>
        </p:grpSpPr>
        <p:grpSp>
          <p:nvGrpSpPr>
            <p:cNvPr id="32" name="Group 31"/>
            <p:cNvGrpSpPr/>
            <p:nvPr/>
          </p:nvGrpSpPr>
          <p:grpSpPr>
            <a:xfrm>
              <a:off x="8926042"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grpSp>
          <p:nvGrpSpPr>
            <p:cNvPr id="29" name="Group 28"/>
            <p:cNvGrpSpPr/>
            <p:nvPr/>
          </p:nvGrpSpPr>
          <p:grpSpPr>
            <a:xfrm>
              <a:off x="10853674" y="100885"/>
              <a:ext cx="914400" cy="702240"/>
              <a:chOff x="11130511" y="100885"/>
              <a:chExt cx="914400" cy="702240"/>
            </a:xfrm>
          </p:grpSpPr>
          <p:sp>
            <p:nvSpPr>
              <p:cNvPr id="30" name="Rectangle 29"/>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1" name="Group 30"/>
              <p:cNvGrpSpPr>
                <a:grpSpLocks noChangeAspect="1"/>
              </p:cNvGrpSpPr>
              <p:nvPr/>
            </p:nvGrpSpPr>
            <p:grpSpPr>
              <a:xfrm>
                <a:off x="11404831" y="205294"/>
                <a:ext cx="365760" cy="464141"/>
                <a:chOff x="700396" y="366353"/>
                <a:chExt cx="525543" cy="666902"/>
              </a:xfrm>
            </p:grpSpPr>
            <p:sp>
              <p:nvSpPr>
                <p:cNvPr id="3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3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095014360"/>
      </p:ext>
    </p:extLst>
  </p:cSld>
  <p:clrMapOvr>
    <a:masterClrMapping/>
  </p:clrMapOvr>
  <p:transition spd="med">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chemeClr val="accent3"/>
                </a:solidFill>
              </a:rPr>
              <a:t>Dell </a:t>
            </a:r>
            <a:r>
              <a:rPr lang="en-US" sz="2400" dirty="0" smtClean="0">
                <a:solidFill>
                  <a:schemeClr val="accent3"/>
                </a:solidFill>
              </a:rPr>
              <a:t>Universal Dock – D6000 </a:t>
            </a:r>
            <a:endParaRPr lang="en-US" sz="2400" dirty="0">
              <a:solidFill>
                <a:schemeClr val="accent3"/>
              </a:solidFill>
            </a:endParaRPr>
          </a:p>
        </p:txBody>
      </p:sp>
      <p:sp>
        <p:nvSpPr>
          <p:cNvPr id="6" name="Text Placeholder 5"/>
          <p:cNvSpPr>
            <a:spLocks noGrp="1"/>
          </p:cNvSpPr>
          <p:nvPr>
            <p:ph sz="half" idx="1"/>
          </p:nvPr>
        </p:nvSpPr>
        <p:spPr>
          <a:xfrm>
            <a:off x="269888" y="746597"/>
            <a:ext cx="8270105" cy="234177"/>
          </a:xfrm>
        </p:spPr>
        <p:txBody>
          <a:bodyPr>
            <a:noAutofit/>
          </a:bodyPr>
          <a:lstStyle/>
          <a:p>
            <a:r>
              <a:rPr lang="en-US" sz="1400" dirty="0">
                <a:solidFill>
                  <a:schemeClr val="tx1">
                    <a:lumMod val="60000"/>
                    <a:lumOff val="40000"/>
                  </a:schemeClr>
                </a:solidFill>
              </a:rPr>
              <a:t>A universal dock that works with any laptop</a:t>
            </a:r>
          </a:p>
        </p:txBody>
      </p:sp>
      <p:graphicFrame>
        <p:nvGraphicFramePr>
          <p:cNvPr id="9" name="Table 8"/>
          <p:cNvGraphicFramePr>
            <a:graphicFrameLocks noGrp="1" noChangeAspect="1"/>
          </p:cNvGraphicFramePr>
          <p:nvPr>
            <p:extLst/>
          </p:nvPr>
        </p:nvGraphicFramePr>
        <p:xfrm>
          <a:off x="269887" y="1315255"/>
          <a:ext cx="11608924" cy="4534962"/>
        </p:xfrm>
        <a:graphic>
          <a:graphicData uri="http://schemas.openxmlformats.org/drawingml/2006/table">
            <a:tbl>
              <a:tblPr firstRow="1" bandRow="1"/>
              <a:tblGrid>
                <a:gridCol w="1780339"/>
                <a:gridCol w="3377451"/>
                <a:gridCol w="646672"/>
                <a:gridCol w="5804462"/>
              </a:tblGrid>
              <a:tr h="1100775">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3"/>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rgbClr val="71C6C1"/>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To support a mix of legacy and current Dell systems and multi-vendor laptops with USB-C or USB 3.0  connectivity</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3"/>
                          </a:solidFill>
                          <a:latin typeface="+mn-lt"/>
                          <a:ea typeface="Museo For Dell" pitchFamily="2" charset="0"/>
                          <a:cs typeface="+mn-cs"/>
                        </a:rPr>
                        <a:t>Ideal for whom?</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Hoteling areas for employees without a permanent desk</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People who need to connect up to one 5K, two 4K or three 4K (with a third 4K at 30Hz) displays</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endParaRPr lang="en-US" sz="6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lang="en-US" sz="1100" b="1" kern="0" dirty="0" smtClean="0">
                          <a:solidFill>
                            <a:srgbClr val="0085C3"/>
                          </a:solidFill>
                          <a:ea typeface="Museo For Dell" pitchFamily="2" charset="0"/>
                          <a:hlinkClick r:id="rId3"/>
                        </a:rPr>
                        <a:t>For more information </a:t>
                      </a:r>
                      <a:r>
                        <a:rPr lang="en-US" sz="1100" kern="0" dirty="0" smtClean="0">
                          <a:solidFill>
                            <a:srgbClr val="0085C3"/>
                          </a:solidFill>
                          <a:ea typeface="Museo For Dell" pitchFamily="2" charset="0"/>
                          <a:hlinkClick r:id="rId3"/>
                        </a:rPr>
                        <a:t>click here to access the Dell</a:t>
                      </a:r>
                      <a:r>
                        <a:rPr lang="en-US" sz="1100" kern="0" baseline="0" dirty="0" smtClean="0">
                          <a:solidFill>
                            <a:srgbClr val="0085C3"/>
                          </a:solidFill>
                          <a:ea typeface="Museo For Dell" pitchFamily="2" charset="0"/>
                          <a:hlinkClick r:id="rId3"/>
                        </a:rPr>
                        <a:t> Client Peripherals</a:t>
                      </a:r>
                      <a:r>
                        <a:rPr lang="en-US" sz="1100" kern="0" dirty="0" smtClean="0">
                          <a:solidFill>
                            <a:srgbClr val="0085C3"/>
                          </a:solidFill>
                          <a:ea typeface="Museo For Dell" pitchFamily="2" charset="0"/>
                          <a:hlinkClick r:id="rId3"/>
                        </a:rPr>
                        <a:t> page on SalesEdge</a:t>
                      </a:r>
                      <a:endParaRPr lang="en-US" sz="1100" kern="0" dirty="0" smtClean="0">
                        <a:solidFill>
                          <a:srgbClr val="0085C3"/>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chemeClr val="accent3"/>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rgbClr val="71C6C1"/>
                        </a:buClr>
                        <a:buSzTx/>
                        <a:buFont typeface="Arial" panose="020B0604020202020204" pitchFamily="34" charset="0"/>
                        <a:buChar char="•"/>
                        <a:tabLst/>
                        <a:defRPr/>
                      </a:pPr>
                      <a:r>
                        <a:rPr lang="en-US" sz="1000" kern="0" dirty="0" smtClean="0">
                          <a:solidFill>
                            <a:schemeClr val="bg2"/>
                          </a:solidFill>
                          <a:ea typeface="Museo For Dell" pitchFamily="2" charset="0"/>
                        </a:rPr>
                        <a:t>Cables and adapters to connect</a:t>
                      </a:r>
                      <a:r>
                        <a:rPr lang="en-US" sz="1000" kern="0" baseline="0" dirty="0" smtClean="0">
                          <a:solidFill>
                            <a:schemeClr val="bg2"/>
                          </a:solidFill>
                          <a:ea typeface="Museo For Dell" pitchFamily="2" charset="0"/>
                        </a:rPr>
                        <a:t> your </a:t>
                      </a:r>
                      <a:br>
                        <a:rPr lang="en-US" sz="1000" kern="0" baseline="0" dirty="0" smtClean="0">
                          <a:solidFill>
                            <a:schemeClr val="bg2"/>
                          </a:solidFill>
                          <a:ea typeface="Museo For Dell" pitchFamily="2" charset="0"/>
                        </a:rPr>
                      </a:br>
                      <a:r>
                        <a:rPr lang="en-US" sz="1000" kern="0" baseline="0" dirty="0" smtClean="0">
                          <a:solidFill>
                            <a:schemeClr val="bg2"/>
                          </a:solidFill>
                          <a:ea typeface="Museo For Dell" pitchFamily="2" charset="0"/>
                        </a:rPr>
                        <a:t>customers’ peripherals to the dock. </a:t>
                      </a: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pPr algn="l"/>
                      <a:r>
                        <a:rPr lang="en-US" sz="900" b="1" dirty="0" smtClean="0">
                          <a:solidFill>
                            <a:schemeClr val="bg2"/>
                          </a:solidFill>
                          <a:latin typeface="+mj-lt"/>
                        </a:rPr>
                        <a:t>Power, data and video </a:t>
                      </a:r>
                      <a:br>
                        <a:rPr lang="en-US" sz="900" b="1" dirty="0" smtClean="0">
                          <a:solidFill>
                            <a:schemeClr val="bg2"/>
                          </a:solidFill>
                          <a:latin typeface="+mj-lt"/>
                        </a:rPr>
                      </a:br>
                      <a:r>
                        <a:rPr lang="en-US" sz="900" b="1" dirty="0" smtClean="0">
                          <a:solidFill>
                            <a:schemeClr val="bg2"/>
                          </a:solidFill>
                          <a:latin typeface="+mj-lt"/>
                        </a:rPr>
                        <a:t>in one cable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USB-C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Connect up to three 4K displays (third 4K at 30Hz), two 4K displays, or one 5K display at 60Hz. </a:t>
                      </a:r>
                    </a:p>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Supports up to 65W power delivery with USB-C connectivity</a:t>
                      </a:r>
                    </a:p>
                    <a:p>
                      <a:pPr marL="117475" marR="0" indent="-117475" algn="l" defTabSz="77724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baseline="0" dirty="0" smtClean="0">
                          <a:solidFill>
                            <a:schemeClr val="bg2"/>
                          </a:solidFill>
                          <a:latin typeface="Arial" panose="020B0604020202020204" pitchFamily="34" charset="0"/>
                          <a:cs typeface="Arial" panose="020B0604020202020204" pitchFamily="34" charset="0"/>
                        </a:rPr>
                        <a:t>Powered by </a:t>
                      </a:r>
                      <a:r>
                        <a:rPr lang="en-US" sz="900" b="0" baseline="0" dirty="0" err="1" smtClean="0">
                          <a:solidFill>
                            <a:schemeClr val="bg2"/>
                          </a:solidFill>
                          <a:latin typeface="Arial" panose="020B0604020202020204" pitchFamily="34" charset="0"/>
                          <a:cs typeface="Arial" panose="020B0604020202020204" pitchFamily="34" charset="0"/>
                        </a:rPr>
                        <a:t>DisplayLink</a:t>
                      </a:r>
                      <a:r>
                        <a:rPr lang="en-US" sz="900" b="0" baseline="0" dirty="0" smtClean="0">
                          <a:solidFill>
                            <a:schemeClr val="bg2"/>
                          </a:solidFill>
                          <a:latin typeface="Arial" panose="020B0604020202020204" pitchFamily="34" charset="0"/>
                          <a:cs typeface="Arial" panose="020B0604020202020204" pitchFamily="34" charset="0"/>
                        </a:rPr>
                        <a:t> technology</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algn="l"/>
                      <a:r>
                        <a:rPr lang="en-US" sz="900" b="1" dirty="0" smtClean="0">
                          <a:solidFill>
                            <a:schemeClr val="bg2"/>
                          </a:solidFill>
                          <a:latin typeface="+mj-lt"/>
                        </a:rPr>
                        <a:t>Small Footprint and </a:t>
                      </a:r>
                      <a:br>
                        <a:rPr lang="en-US" sz="900" b="1" dirty="0" smtClean="0">
                          <a:solidFill>
                            <a:schemeClr val="bg2"/>
                          </a:solidFill>
                          <a:latin typeface="+mj-lt"/>
                        </a:rPr>
                      </a:br>
                      <a:r>
                        <a:rPr lang="en-US" sz="900" b="1" dirty="0" smtClean="0">
                          <a:solidFill>
                            <a:schemeClr val="bg2"/>
                          </a:solidFill>
                          <a:latin typeface="+mj-lt"/>
                        </a:rPr>
                        <a:t>Big Flexibility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pl-PL" sz="900" b="0" dirty="0" smtClean="0">
                          <a:solidFill>
                            <a:schemeClr val="bg2"/>
                          </a:solidFill>
                          <a:latin typeface="Arial" panose="020B0604020202020204" pitchFamily="34" charset="0"/>
                          <a:cs typeface="Arial" panose="020B0604020202020204" pitchFamily="34" charset="0"/>
                        </a:rPr>
                        <a:t>168 (W) x 78 (D) x 30 (H) mm</a:t>
                      </a:r>
                      <a:r>
                        <a:rPr lang="en-US" sz="900" b="0" dirty="0" smtClean="0">
                          <a:solidFill>
                            <a:schemeClr val="bg2"/>
                          </a:solidFill>
                          <a:latin typeface="Arial" panose="020B0604020202020204" pitchFamily="34" charset="0"/>
                          <a:cs typeface="Arial" panose="020B0604020202020204" pitchFamily="34" charset="0"/>
                        </a:rPr>
                        <a:t> with only one cable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rgbClr val="000000"/>
                          </a:solidFill>
                          <a:latin typeface="Arial" panose="020B0604020202020204" pitchFamily="34" charset="0"/>
                          <a:cs typeface="Arial" panose="020B0604020202020204" pitchFamily="34" charset="0"/>
                        </a:rPr>
                        <a:t>Takes up minimal room on the desk, and reduces cable clutter</a:t>
                      </a:r>
                      <a:r>
                        <a:rPr lang="en-US" sz="900" b="0" baseline="0" dirty="0" smtClean="0">
                          <a:solidFill>
                            <a:srgbClr val="000000"/>
                          </a:solidFill>
                          <a:latin typeface="Arial" panose="020B0604020202020204" pitchFamily="34" charset="0"/>
                          <a:cs typeface="Arial" panose="020B0604020202020204" pitchFamily="34" charset="0"/>
                        </a:rPr>
                        <a:t> with both USB-C and USB 3.0 connectors</a:t>
                      </a:r>
                      <a:endParaRPr lang="en-US" sz="900" b="0" dirty="0">
                        <a:solidFill>
                          <a:srgbClr val="0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One dock for all</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Compatible with select Dell laptops</a:t>
                      </a:r>
                      <a:r>
                        <a:rPr lang="en-US" sz="900" b="0" baseline="0" dirty="0" smtClean="0">
                          <a:solidFill>
                            <a:schemeClr val="bg2"/>
                          </a:solidFill>
                          <a:latin typeface="Arial" panose="020B0604020202020204" pitchFamily="34" charset="0"/>
                          <a:cs typeface="Arial" panose="020B0604020202020204" pitchFamily="34" charset="0"/>
                        </a:rPr>
                        <a:t> </a:t>
                      </a:r>
                      <a:r>
                        <a:rPr lang="en-US" sz="900" b="0" dirty="0" smtClean="0">
                          <a:solidFill>
                            <a:schemeClr val="bg2"/>
                          </a:solidFill>
                          <a:latin typeface="Arial" panose="020B0604020202020204" pitchFamily="34" charset="0"/>
                          <a:cs typeface="Arial" panose="020B0604020202020204" pitchFamily="34" charset="0"/>
                        </a:rPr>
                        <a:t>and many compatible non-Dell devices with USB-C port(s) having data, video, and power capabilities and USB 3.0 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Easily connect to displays, a mouse, keyboard and audio devices through the Dell Dock from a compatible system of choice</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Exclusive features for Dell laptops &amp; 2-in-1s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gn="l"/>
                      <a:r>
                        <a:rPr lang="en-US" sz="900" b="1" dirty="0" smtClean="0">
                          <a:solidFill>
                            <a:schemeClr val="bg2"/>
                          </a:solidFill>
                          <a:latin typeface="+mj-lt"/>
                        </a:rPr>
                        <a:t>Powerful video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Video ports:</a:t>
                      </a:r>
                      <a:r>
                        <a:rPr lang="en-US" sz="900" b="0" baseline="0" dirty="0" smtClean="0">
                          <a:solidFill>
                            <a:schemeClr val="bg2"/>
                          </a:solidFill>
                          <a:latin typeface="Arial" panose="020B0604020202020204" pitchFamily="34" charset="0"/>
                          <a:cs typeface="Arial" panose="020B0604020202020204" pitchFamily="34" charset="0"/>
                        </a:rPr>
                        <a:t> 2 x </a:t>
                      </a:r>
                      <a:r>
                        <a:rPr lang="en-US" sz="900" b="0" dirty="0" smtClean="0">
                          <a:solidFill>
                            <a:schemeClr val="bg2"/>
                          </a:solidFill>
                          <a:latin typeface="Arial" panose="020B0604020202020204" pitchFamily="34" charset="0"/>
                          <a:cs typeface="Arial" panose="020B0604020202020204" pitchFamily="34" charset="0"/>
                        </a:rPr>
                        <a:t>DP, HDMI</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Clear</a:t>
                      </a:r>
                      <a:r>
                        <a:rPr lang="en-US" sz="900" b="0" baseline="0" dirty="0" smtClean="0">
                          <a:solidFill>
                            <a:schemeClr val="bg2"/>
                          </a:solidFill>
                          <a:latin typeface="Arial" panose="020B0604020202020204" pitchFamily="34" charset="0"/>
                          <a:cs typeface="Arial" panose="020B0604020202020204" pitchFamily="34" charset="0"/>
                        </a:rPr>
                        <a:t> video from a variety of devices.  USB graphics. Requires </a:t>
                      </a:r>
                      <a:r>
                        <a:rPr lang="en-US" sz="900" b="0" baseline="0" dirty="0" err="1" smtClean="0">
                          <a:solidFill>
                            <a:schemeClr val="bg2"/>
                          </a:solidFill>
                          <a:latin typeface="Arial" panose="020B0604020202020204" pitchFamily="34" charset="0"/>
                          <a:cs typeface="Arial" panose="020B0604020202020204" pitchFamily="34" charset="0"/>
                        </a:rPr>
                        <a:t>DisplayLink</a:t>
                      </a:r>
                      <a:r>
                        <a:rPr lang="en-US" sz="900" b="0" baseline="0" dirty="0" smtClean="0">
                          <a:solidFill>
                            <a:schemeClr val="bg2"/>
                          </a:solidFill>
                          <a:latin typeface="Arial" panose="020B0604020202020204" pitchFamily="34" charset="0"/>
                          <a:cs typeface="Arial" panose="020B0604020202020204" pitchFamily="34" charset="0"/>
                        </a:rPr>
                        <a:t> driver download and installation.</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Power adapter</a:t>
                      </a:r>
                      <a:r>
                        <a:rPr lang="en-US" sz="900" b="1" baseline="0" dirty="0" smtClean="0">
                          <a:solidFill>
                            <a:schemeClr val="bg2"/>
                          </a:solidFill>
                          <a:latin typeface="+mj-lt"/>
                        </a:rPr>
                        <a:t> options</a:t>
                      </a:r>
                      <a:endParaRPr lang="en-US" sz="900" b="1" dirty="0" smtClean="0">
                        <a:solidFill>
                          <a:schemeClr val="bg2"/>
                        </a:solidFill>
                        <a:latin typeface="+mj-lt"/>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Available</a:t>
                      </a:r>
                      <a:r>
                        <a:rPr lang="en-US" sz="900" b="0" baseline="0" dirty="0" smtClean="0">
                          <a:solidFill>
                            <a:schemeClr val="bg2"/>
                          </a:solidFill>
                          <a:latin typeface="Arial" panose="020B0604020202020204" pitchFamily="34" charset="0"/>
                          <a:cs typeface="Arial" panose="020B0604020202020204" pitchFamily="34" charset="0"/>
                        </a:rPr>
                        <a:t> with 130W</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364099">
                <a:tc>
                  <a:txBody>
                    <a:bodyPr/>
                    <a:lstStyle/>
                    <a:p>
                      <a:pPr algn="l"/>
                      <a:r>
                        <a:rPr lang="en-US" sz="900" b="1" kern="1200" dirty="0" smtClean="0">
                          <a:solidFill>
                            <a:schemeClr val="bg2"/>
                          </a:solidFill>
                          <a:latin typeface="+mn-lt"/>
                          <a:ea typeface="+mn-ea"/>
                          <a:cs typeface="+mn-cs"/>
                        </a:rPr>
                        <a:t>1-year Limited Hardware Warranty</a:t>
                      </a:r>
                    </a:p>
                    <a:p>
                      <a:pPr algn="l"/>
                      <a:r>
                        <a:rPr lang="en-US" sz="900" b="1" kern="1200" dirty="0" smtClean="0">
                          <a:solidFill>
                            <a:schemeClr val="bg2"/>
                          </a:solidFill>
                          <a:latin typeface="+mn-lt"/>
                          <a:ea typeface="+mn-ea"/>
                          <a:cs typeface="+mn-cs"/>
                        </a:rPr>
                        <a:t>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900" dirty="0" smtClean="0">
                          <a:solidFill>
                            <a:schemeClr val="bg2"/>
                          </a:solidFill>
                          <a:latin typeface="+mj-lt"/>
                        </a:rPr>
                        <a:t>If purchased as a tied laptop accessory, the Dell adapter will share the system warranty.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88549" y="1063100"/>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sp>
        <p:nvSpPr>
          <p:cNvPr id="5" name="Rectangle 4"/>
          <p:cNvSpPr/>
          <p:nvPr/>
        </p:nvSpPr>
        <p:spPr>
          <a:xfrm>
            <a:off x="157936" y="6180763"/>
            <a:ext cx="7273497" cy="215444"/>
          </a:xfrm>
          <a:prstGeom prst="rect">
            <a:avLst/>
          </a:prstGeom>
        </p:spPr>
        <p:txBody>
          <a:bodyPr wrap="square">
            <a:spAutoFit/>
          </a:bodyPr>
          <a:lstStyle/>
          <a:p>
            <a:r>
              <a:rPr lang="en-US" sz="800" dirty="0"/>
              <a:t>* 130W of power is exclusive feature to supported Dell platforms only. </a:t>
            </a:r>
            <a:r>
              <a:rPr lang="en-US" sz="800" dirty="0" smtClean="0"/>
              <a:t>3</a:t>
            </a:r>
            <a:r>
              <a:rPr lang="en-US" sz="800" baseline="30000" dirty="0" smtClean="0"/>
              <a:t>rd</a:t>
            </a:r>
            <a:r>
              <a:rPr lang="en-US" sz="800" dirty="0" smtClean="0"/>
              <a:t> party </a:t>
            </a:r>
            <a:r>
              <a:rPr lang="en-US" sz="800" dirty="0"/>
              <a:t>products will only receive up to 60W if they accept voltage at 5V or 19.5V.</a:t>
            </a:r>
          </a:p>
        </p:txBody>
      </p:sp>
      <p:grpSp>
        <p:nvGrpSpPr>
          <p:cNvPr id="3" name="Group 2"/>
          <p:cNvGrpSpPr/>
          <p:nvPr/>
        </p:nvGrpSpPr>
        <p:grpSpPr>
          <a:xfrm>
            <a:off x="8959598" y="100885"/>
            <a:ext cx="2842032" cy="705395"/>
            <a:chOff x="8926042" y="100885"/>
            <a:chExt cx="2842032" cy="705395"/>
          </a:xfrm>
        </p:grpSpPr>
        <p:grpSp>
          <p:nvGrpSpPr>
            <p:cNvPr id="32" name="Group 31"/>
            <p:cNvGrpSpPr/>
            <p:nvPr/>
          </p:nvGrpSpPr>
          <p:grpSpPr>
            <a:xfrm>
              <a:off x="8926042"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grpSp>
          <p:nvGrpSpPr>
            <p:cNvPr id="29" name="Group 28"/>
            <p:cNvGrpSpPr/>
            <p:nvPr/>
          </p:nvGrpSpPr>
          <p:grpSpPr>
            <a:xfrm>
              <a:off x="10853674" y="100885"/>
              <a:ext cx="914400" cy="702240"/>
              <a:chOff x="11130511" y="100885"/>
              <a:chExt cx="914400" cy="702240"/>
            </a:xfrm>
          </p:grpSpPr>
          <p:sp>
            <p:nvSpPr>
              <p:cNvPr id="30" name="Rectangle 29"/>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1" name="Group 30"/>
              <p:cNvGrpSpPr>
                <a:grpSpLocks noChangeAspect="1"/>
              </p:cNvGrpSpPr>
              <p:nvPr/>
            </p:nvGrpSpPr>
            <p:grpSpPr>
              <a:xfrm>
                <a:off x="11404831" y="205294"/>
                <a:ext cx="365760" cy="464141"/>
                <a:chOff x="700396" y="366353"/>
                <a:chExt cx="525543" cy="666902"/>
              </a:xfrm>
            </p:grpSpPr>
            <p:sp>
              <p:nvSpPr>
                <p:cNvPr id="3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3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9597" y="786010"/>
            <a:ext cx="3230365" cy="2014133"/>
          </a:xfrm>
          <a:prstGeom prst="rect">
            <a:avLst/>
          </a:prstGeom>
        </p:spPr>
      </p:pic>
    </p:spTree>
    <p:extLst>
      <p:ext uri="{BB962C8B-B14F-4D97-AF65-F5344CB8AC3E}">
        <p14:creationId xmlns:p14="http://schemas.microsoft.com/office/powerpoint/2010/main" val="189311041"/>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429" y="1216182"/>
            <a:ext cx="10860658" cy="2379001"/>
          </a:xfrm>
          <a:prstGeom prst="rect">
            <a:avLst/>
          </a:prstGeom>
        </p:spPr>
      </p:pic>
      <p:sp>
        <p:nvSpPr>
          <p:cNvPr id="5" name="TextBox 4"/>
          <p:cNvSpPr txBox="1"/>
          <p:nvPr/>
        </p:nvSpPr>
        <p:spPr>
          <a:xfrm>
            <a:off x="435429" y="3677348"/>
            <a:ext cx="3015588" cy="2431435"/>
          </a:xfrm>
          <a:prstGeom prst="rect">
            <a:avLst/>
          </a:prstGeom>
          <a:noFill/>
        </p:spPr>
        <p:txBody>
          <a:bodyPr wrap="square" rtlCol="0">
            <a:spAutoFit/>
          </a:bodyPr>
          <a:lstStyle/>
          <a:p>
            <a:pPr>
              <a:spcBef>
                <a:spcPts val="600"/>
              </a:spcBef>
              <a:spcAft>
                <a:spcPts val="600"/>
              </a:spcAft>
              <a:buClr>
                <a:schemeClr val="bg1"/>
              </a:buClr>
            </a:pPr>
            <a:r>
              <a:rPr lang="en-US" sz="1200" dirty="0" smtClean="0">
                <a:solidFill>
                  <a:schemeClr val="bg2">
                    <a:lumMod val="50000"/>
                    <a:lumOff val="50000"/>
                  </a:schemeClr>
                </a:solidFill>
                <a:latin typeface="+mj-lt"/>
              </a:rPr>
              <a:t>Through </a:t>
            </a:r>
            <a:r>
              <a:rPr lang="en-US" sz="1200" b="1" dirty="0" smtClean="0">
                <a:solidFill>
                  <a:schemeClr val="bg2">
                    <a:lumMod val="50000"/>
                    <a:lumOff val="50000"/>
                  </a:schemeClr>
                </a:solidFill>
                <a:latin typeface="+mj-lt"/>
                <a:hlinkClick r:id="rId4"/>
              </a:rPr>
              <a:t>Dell research</a:t>
            </a:r>
            <a:r>
              <a:rPr lang="en-US" sz="1200" b="1" dirty="0" smtClean="0">
                <a:solidFill>
                  <a:schemeClr val="bg2">
                    <a:lumMod val="50000"/>
                    <a:lumOff val="50000"/>
                  </a:schemeClr>
                </a:solidFill>
                <a:latin typeface="+mj-lt"/>
              </a:rPr>
              <a:t>, 7 unique workstyles are defined and solutions built to each persona’s productivity needs.</a:t>
            </a:r>
            <a:endParaRPr lang="en-US" sz="1200" dirty="0" smtClean="0">
              <a:solidFill>
                <a:schemeClr val="bg2">
                  <a:lumMod val="50000"/>
                  <a:lumOff val="50000"/>
                </a:schemeClr>
              </a:solidFill>
              <a:latin typeface="+mj-lt"/>
            </a:endParaRPr>
          </a:p>
          <a:p>
            <a:pPr>
              <a:spcBef>
                <a:spcPts val="600"/>
              </a:spcBef>
              <a:spcAft>
                <a:spcPts val="600"/>
              </a:spcAft>
              <a:buClr>
                <a:schemeClr val="bg1"/>
              </a:buClr>
            </a:pPr>
            <a:r>
              <a:rPr lang="en-US" sz="1200" b="1" dirty="0" smtClean="0">
                <a:solidFill>
                  <a:schemeClr val="bg2">
                    <a:lumMod val="50000"/>
                    <a:lumOff val="50000"/>
                  </a:schemeClr>
                </a:solidFill>
                <a:latin typeface="+mj-lt"/>
                <a:cs typeface="Arial" panose="020B0604020202020204" pitchFamily="34" charset="0"/>
              </a:rPr>
              <a:t>Better </a:t>
            </a:r>
            <a:r>
              <a:rPr lang="en-US" sz="1200" b="1" dirty="0">
                <a:solidFill>
                  <a:schemeClr val="bg2">
                    <a:lumMod val="50000"/>
                    <a:lumOff val="50000"/>
                  </a:schemeClr>
                </a:solidFill>
                <a:latin typeface="+mj-lt"/>
                <a:cs typeface="Arial" panose="020B0604020202020204" pitchFamily="34" charset="0"/>
              </a:rPr>
              <a:t>together</a:t>
            </a:r>
            <a:r>
              <a:rPr lang="en-US" sz="1200" dirty="0">
                <a:solidFill>
                  <a:schemeClr val="bg2">
                    <a:lumMod val="50000"/>
                    <a:lumOff val="50000"/>
                  </a:schemeClr>
                </a:solidFill>
                <a:latin typeface="+mj-lt"/>
                <a:cs typeface="Arial" panose="020B0604020202020204" pitchFamily="34" charset="0"/>
              </a:rPr>
              <a:t>: </a:t>
            </a:r>
            <a:r>
              <a:rPr lang="en-US" sz="1200" dirty="0" smtClean="0">
                <a:solidFill>
                  <a:schemeClr val="bg2">
                    <a:lumMod val="50000"/>
                    <a:lumOff val="50000"/>
                  </a:schemeClr>
                </a:solidFill>
                <a:latin typeface="+mj-lt"/>
                <a:cs typeface="Arial" panose="020B0604020202020204" pitchFamily="34" charset="0"/>
              </a:rPr>
              <a:t>Dell </a:t>
            </a:r>
            <a:r>
              <a:rPr lang="en-US" sz="1200" dirty="0">
                <a:solidFill>
                  <a:schemeClr val="bg2">
                    <a:lumMod val="50000"/>
                    <a:lumOff val="50000"/>
                  </a:schemeClr>
                </a:solidFill>
                <a:latin typeface="+mj-lt"/>
                <a:cs typeface="Arial" panose="020B0604020202020204" pitchFamily="34" charset="0"/>
              </a:rPr>
              <a:t>offers the </a:t>
            </a:r>
            <a:r>
              <a:rPr lang="en-US" sz="1200" dirty="0">
                <a:solidFill>
                  <a:schemeClr val="bg2">
                    <a:lumMod val="50000"/>
                    <a:lumOff val="50000"/>
                  </a:schemeClr>
                </a:solidFill>
                <a:latin typeface="+mj-lt"/>
              </a:rPr>
              <a:t>optimal suite of</a:t>
            </a:r>
            <a:r>
              <a:rPr lang="en-US" sz="1200" b="1" dirty="0">
                <a:solidFill>
                  <a:schemeClr val="bg2">
                    <a:lumMod val="50000"/>
                    <a:lumOff val="50000"/>
                  </a:schemeClr>
                </a:solidFill>
                <a:latin typeface="+mj-lt"/>
              </a:rPr>
              <a:t> compute </a:t>
            </a:r>
            <a:r>
              <a:rPr lang="en-US" sz="1200" b="1" dirty="0" smtClean="0">
                <a:solidFill>
                  <a:schemeClr val="bg2">
                    <a:lumMod val="50000"/>
                    <a:lumOff val="50000"/>
                  </a:schemeClr>
                </a:solidFill>
                <a:latin typeface="+mj-lt"/>
              </a:rPr>
              <a:t>devices, plus </a:t>
            </a:r>
            <a:r>
              <a:rPr lang="en-US" sz="1200" b="1" dirty="0">
                <a:solidFill>
                  <a:schemeClr val="bg2">
                    <a:lumMod val="50000"/>
                    <a:lumOff val="50000"/>
                  </a:schemeClr>
                </a:solidFill>
                <a:latin typeface="+mj-lt"/>
              </a:rPr>
              <a:t>accessories, </a:t>
            </a:r>
            <a:r>
              <a:rPr lang="en-US" sz="1200" b="1" dirty="0" smtClean="0">
                <a:solidFill>
                  <a:schemeClr val="bg2">
                    <a:lumMod val="50000"/>
                    <a:lumOff val="50000"/>
                  </a:schemeClr>
                </a:solidFill>
                <a:latin typeface="+mj-lt"/>
              </a:rPr>
              <a:t>services </a:t>
            </a:r>
            <a:r>
              <a:rPr lang="en-US" sz="1200" b="1" dirty="0">
                <a:solidFill>
                  <a:schemeClr val="bg2">
                    <a:lumMod val="50000"/>
                    <a:lumOff val="50000"/>
                  </a:schemeClr>
                </a:solidFill>
                <a:latin typeface="+mj-lt"/>
              </a:rPr>
              <a:t>and software</a:t>
            </a:r>
            <a:r>
              <a:rPr lang="en-US" sz="1200" dirty="0">
                <a:solidFill>
                  <a:schemeClr val="bg2">
                    <a:lumMod val="50000"/>
                    <a:lumOff val="50000"/>
                  </a:schemeClr>
                </a:solidFill>
                <a:latin typeface="+mj-lt"/>
              </a:rPr>
              <a:t> tailored </a:t>
            </a:r>
            <a:r>
              <a:rPr lang="en-US" sz="1200" dirty="0">
                <a:solidFill>
                  <a:schemeClr val="bg2">
                    <a:lumMod val="50000"/>
                    <a:lumOff val="50000"/>
                  </a:schemeClr>
                </a:solidFill>
                <a:latin typeface="+mj-lt"/>
                <a:cs typeface="Arial" panose="020B0604020202020204" pitchFamily="34" charset="0"/>
              </a:rPr>
              <a:t>for each end user </a:t>
            </a:r>
            <a:r>
              <a:rPr lang="en-US" sz="1200" dirty="0" smtClean="0">
                <a:solidFill>
                  <a:schemeClr val="bg2">
                    <a:lumMod val="50000"/>
                    <a:lumOff val="50000"/>
                  </a:schemeClr>
                </a:solidFill>
                <a:latin typeface="+mj-lt"/>
                <a:cs typeface="Arial" panose="020B0604020202020204" pitchFamily="34" charset="0"/>
              </a:rPr>
              <a:t>workstyle.</a:t>
            </a:r>
            <a:endParaRPr lang="en-US" sz="1200" dirty="0">
              <a:solidFill>
                <a:schemeClr val="bg2">
                  <a:lumMod val="50000"/>
                  <a:lumOff val="50000"/>
                </a:schemeClr>
              </a:solidFill>
              <a:latin typeface="+mj-lt"/>
            </a:endParaRPr>
          </a:p>
          <a:p>
            <a:pPr>
              <a:spcBef>
                <a:spcPts val="600"/>
              </a:spcBef>
              <a:spcAft>
                <a:spcPts val="600"/>
              </a:spcAft>
              <a:buClr>
                <a:schemeClr val="bg1"/>
              </a:buClr>
            </a:pPr>
            <a:r>
              <a:rPr lang="en-US" sz="1200" dirty="0" smtClean="0">
                <a:solidFill>
                  <a:schemeClr val="bg2">
                    <a:lumMod val="50000"/>
                    <a:lumOff val="50000"/>
                  </a:schemeClr>
                </a:solidFill>
                <a:latin typeface="+mj-lt"/>
              </a:rPr>
              <a:t>Our solutions deliver the right product at the right time, whichever hat your customer is wearing at any given time.</a:t>
            </a:r>
          </a:p>
        </p:txBody>
      </p:sp>
      <p:sp>
        <p:nvSpPr>
          <p:cNvPr id="6" name="Rectangle 5"/>
          <p:cNvSpPr/>
          <p:nvPr/>
        </p:nvSpPr>
        <p:spPr>
          <a:xfrm>
            <a:off x="330925" y="139739"/>
            <a:ext cx="7292702" cy="666336"/>
          </a:xfrm>
          <a:prstGeom prst="rect">
            <a:avLst/>
          </a:prstGeom>
        </p:spPr>
        <p:txBody>
          <a:bodyPr wrap="none">
            <a:spAutoFit/>
          </a:bodyPr>
          <a:lstStyle/>
          <a:p>
            <a:r>
              <a:rPr lang="en-US" sz="3600" spc="-40" dirty="0" smtClean="0">
                <a:solidFill>
                  <a:srgbClr val="007DB8"/>
                </a:solidFill>
              </a:rPr>
              <a:t>Solutions </a:t>
            </a:r>
            <a:r>
              <a:rPr lang="en-US" sz="3600" spc="-40" dirty="0">
                <a:solidFill>
                  <a:srgbClr val="007DB8"/>
                </a:solidFill>
              </a:rPr>
              <a:t>for the way people work </a:t>
            </a:r>
            <a:endParaRPr lang="en-US" sz="3600" dirty="0"/>
          </a:p>
        </p:txBody>
      </p:sp>
      <p:sp>
        <p:nvSpPr>
          <p:cNvPr id="2" name="TextBox 1"/>
          <p:cNvSpPr txBox="1"/>
          <p:nvPr/>
        </p:nvSpPr>
        <p:spPr>
          <a:xfrm>
            <a:off x="342293" y="837885"/>
            <a:ext cx="8717811" cy="338554"/>
          </a:xfrm>
          <a:prstGeom prst="rect">
            <a:avLst/>
          </a:prstGeom>
          <a:noFill/>
        </p:spPr>
        <p:txBody>
          <a:bodyPr wrap="square" rtlCol="0">
            <a:spAutoFit/>
          </a:bodyPr>
          <a:lstStyle/>
          <a:p>
            <a:pPr>
              <a:spcBef>
                <a:spcPts val="0"/>
              </a:spcBef>
              <a:spcAft>
                <a:spcPts val="0"/>
              </a:spcAft>
              <a:buClr>
                <a:schemeClr val="bg1"/>
              </a:buClr>
            </a:pPr>
            <a:r>
              <a:rPr lang="en-US" sz="1600" dirty="0" smtClean="0">
                <a:solidFill>
                  <a:schemeClr val="bg2">
                    <a:lumMod val="65000"/>
                    <a:lumOff val="35000"/>
                  </a:schemeClr>
                </a:solidFill>
              </a:rPr>
              <a:t>Watch for these icons for product recommendations by persona throughout this document.</a:t>
            </a:r>
          </a:p>
        </p:txBody>
      </p:sp>
      <p:sp>
        <p:nvSpPr>
          <p:cNvPr id="22" name="TextBox 13">
            <a:hlinkClick r:id="rId5" action="ppaction://hlinksldjump"/>
          </p:cNvPr>
          <p:cNvSpPr txBox="1"/>
          <p:nvPr/>
        </p:nvSpPr>
        <p:spPr>
          <a:xfrm>
            <a:off x="10495528" y="74374"/>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grpSp>
        <p:nvGrpSpPr>
          <p:cNvPr id="18" name="Group 17"/>
          <p:cNvGrpSpPr/>
          <p:nvPr/>
        </p:nvGrpSpPr>
        <p:grpSpPr>
          <a:xfrm>
            <a:off x="435429" y="2902722"/>
            <a:ext cx="2362680" cy="475721"/>
            <a:chOff x="435429" y="1344509"/>
            <a:chExt cx="2362680" cy="475721"/>
          </a:xfrm>
        </p:grpSpPr>
        <p:sp>
          <p:nvSpPr>
            <p:cNvPr id="15" name="Rectangle 14"/>
            <p:cNvSpPr/>
            <p:nvPr/>
          </p:nvSpPr>
          <p:spPr>
            <a:xfrm>
              <a:off x="435429" y="1344509"/>
              <a:ext cx="2307771" cy="475721"/>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sp>
          <p:nvSpPr>
            <p:cNvPr id="7" name="TextBox 6"/>
            <p:cNvSpPr txBox="1"/>
            <p:nvPr/>
          </p:nvSpPr>
          <p:spPr>
            <a:xfrm>
              <a:off x="992646" y="1433847"/>
              <a:ext cx="1805463"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chemeClr val="accent6"/>
                  </a:solidFill>
                  <a:latin typeface="+mn-lt"/>
                </a:rPr>
                <a:t>Desk-centric worker</a:t>
              </a:r>
            </a:p>
          </p:txBody>
        </p:sp>
        <p:pic>
          <p:nvPicPr>
            <p:cNvPr id="44" name="Picture 4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749" y="1355867"/>
              <a:ext cx="363310" cy="457200"/>
            </a:xfrm>
            <a:prstGeom prst="rect">
              <a:avLst/>
            </a:prstGeom>
          </p:spPr>
        </p:pic>
      </p:grpSp>
      <p:grpSp>
        <p:nvGrpSpPr>
          <p:cNvPr id="19" name="Group 18"/>
          <p:cNvGrpSpPr/>
          <p:nvPr/>
        </p:nvGrpSpPr>
        <p:grpSpPr>
          <a:xfrm>
            <a:off x="3199793" y="2902725"/>
            <a:ext cx="2307771" cy="475721"/>
            <a:chOff x="3255779" y="1344509"/>
            <a:chExt cx="2307771" cy="475721"/>
          </a:xfrm>
        </p:grpSpPr>
        <p:sp>
          <p:nvSpPr>
            <p:cNvPr id="24" name="Rectangle 23"/>
            <p:cNvSpPr/>
            <p:nvPr/>
          </p:nvSpPr>
          <p:spPr>
            <a:xfrm>
              <a:off x="3255779" y="1344509"/>
              <a:ext cx="2307771" cy="475721"/>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16" name="Group 15"/>
            <p:cNvGrpSpPr/>
            <p:nvPr/>
          </p:nvGrpSpPr>
          <p:grpSpPr>
            <a:xfrm>
              <a:off x="3333916" y="1359996"/>
              <a:ext cx="2110540" cy="447411"/>
              <a:chOff x="3217279" y="729884"/>
              <a:chExt cx="2110540" cy="447411"/>
            </a:xfrm>
          </p:grpSpPr>
          <p:sp>
            <p:nvSpPr>
              <p:cNvPr id="8" name="TextBox 7"/>
              <p:cNvSpPr txBox="1"/>
              <p:nvPr/>
            </p:nvSpPr>
            <p:spPr>
              <a:xfrm>
                <a:off x="3635567" y="815045"/>
                <a:ext cx="1692252"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rgbClr val="F8B53C"/>
                    </a:solidFill>
                    <a:latin typeface="+mn-lt"/>
                  </a:rPr>
                  <a:t>Remote worker</a:t>
                </a:r>
              </a:p>
            </p:txBody>
          </p:sp>
          <p:pic>
            <p:nvPicPr>
              <p:cNvPr id="42" name="Picture 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17279" y="729884"/>
                <a:ext cx="349295" cy="447411"/>
              </a:xfrm>
              <a:prstGeom prst="rect">
                <a:avLst/>
              </a:prstGeom>
            </p:spPr>
          </p:pic>
        </p:grpSp>
      </p:grpSp>
      <p:grpSp>
        <p:nvGrpSpPr>
          <p:cNvPr id="20" name="Group 19"/>
          <p:cNvGrpSpPr/>
          <p:nvPr/>
        </p:nvGrpSpPr>
        <p:grpSpPr>
          <a:xfrm>
            <a:off x="5960996" y="2878693"/>
            <a:ext cx="2307771" cy="493184"/>
            <a:chOff x="5960996" y="2850702"/>
            <a:chExt cx="2307771" cy="493184"/>
          </a:xfrm>
        </p:grpSpPr>
        <p:sp>
          <p:nvSpPr>
            <p:cNvPr id="26" name="Rectangle 25"/>
            <p:cNvSpPr/>
            <p:nvPr/>
          </p:nvSpPr>
          <p:spPr>
            <a:xfrm>
              <a:off x="5960996" y="2868165"/>
              <a:ext cx="2307771" cy="475721"/>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17" name="Group 16"/>
            <p:cNvGrpSpPr/>
            <p:nvPr/>
          </p:nvGrpSpPr>
          <p:grpSpPr>
            <a:xfrm>
              <a:off x="6090554" y="2850702"/>
              <a:ext cx="2017259" cy="478194"/>
              <a:chOff x="6096966" y="745805"/>
              <a:chExt cx="2017259" cy="478194"/>
            </a:xfrm>
          </p:grpSpPr>
          <p:sp>
            <p:nvSpPr>
              <p:cNvPr id="9" name="TextBox 8"/>
              <p:cNvSpPr txBox="1"/>
              <p:nvPr/>
            </p:nvSpPr>
            <p:spPr>
              <a:xfrm>
                <a:off x="6407146" y="873231"/>
                <a:ext cx="1707079"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rgbClr val="71C1BE"/>
                    </a:solidFill>
                    <a:latin typeface="+mn-lt"/>
                  </a:rPr>
                  <a:t>Corridor warrior</a:t>
                </a:r>
              </a:p>
            </p:txBody>
          </p:sp>
          <p:pic>
            <p:nvPicPr>
              <p:cNvPr id="43" name="Picture 4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96966" y="745805"/>
                <a:ext cx="263412" cy="478194"/>
              </a:xfrm>
              <a:prstGeom prst="rect">
                <a:avLst/>
              </a:prstGeom>
            </p:spPr>
          </p:pic>
        </p:grpSp>
      </p:grpSp>
      <p:grpSp>
        <p:nvGrpSpPr>
          <p:cNvPr id="34" name="Group 33"/>
          <p:cNvGrpSpPr/>
          <p:nvPr/>
        </p:nvGrpSpPr>
        <p:grpSpPr>
          <a:xfrm>
            <a:off x="8548065" y="2900078"/>
            <a:ext cx="2307771" cy="475721"/>
            <a:chOff x="8548065" y="2685469"/>
            <a:chExt cx="2307771" cy="475721"/>
          </a:xfrm>
        </p:grpSpPr>
        <p:sp>
          <p:nvSpPr>
            <p:cNvPr id="31" name="Rectangle 30"/>
            <p:cNvSpPr/>
            <p:nvPr/>
          </p:nvSpPr>
          <p:spPr>
            <a:xfrm>
              <a:off x="8548065" y="2685469"/>
              <a:ext cx="2307771" cy="475721"/>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21" name="Group 20"/>
            <p:cNvGrpSpPr/>
            <p:nvPr/>
          </p:nvGrpSpPr>
          <p:grpSpPr>
            <a:xfrm>
              <a:off x="8640015" y="2702082"/>
              <a:ext cx="2062382" cy="432841"/>
              <a:chOff x="8784745" y="708576"/>
              <a:chExt cx="2062382" cy="432841"/>
            </a:xfrm>
          </p:grpSpPr>
          <p:sp>
            <p:nvSpPr>
              <p:cNvPr id="10" name="TextBox 9"/>
              <p:cNvSpPr txBox="1"/>
              <p:nvPr/>
            </p:nvSpPr>
            <p:spPr>
              <a:xfrm>
                <a:off x="9204834" y="786411"/>
                <a:ext cx="1642293"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rgbClr val="BED248"/>
                    </a:solidFill>
                    <a:latin typeface="+mn-lt"/>
                  </a:rPr>
                  <a:t>On-the-go pro</a:t>
                </a:r>
              </a:p>
            </p:txBody>
          </p:sp>
          <p:pic>
            <p:nvPicPr>
              <p:cNvPr id="41" name="Picture 4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84745" y="708576"/>
                <a:ext cx="374831" cy="432841"/>
              </a:xfrm>
              <a:prstGeom prst="rect">
                <a:avLst/>
              </a:prstGeom>
            </p:spPr>
          </p:pic>
        </p:grpSp>
      </p:grpSp>
      <p:grpSp>
        <p:nvGrpSpPr>
          <p:cNvPr id="32" name="Group 31"/>
          <p:cNvGrpSpPr/>
          <p:nvPr/>
        </p:nvGrpSpPr>
        <p:grpSpPr>
          <a:xfrm>
            <a:off x="3551225" y="3885443"/>
            <a:ext cx="7759338" cy="2150395"/>
            <a:chOff x="4372320" y="4146695"/>
            <a:chExt cx="7759338" cy="2150395"/>
          </a:xfrm>
        </p:grpSpPr>
        <p:pic>
          <p:nvPicPr>
            <p:cNvPr id="3" name="Picture 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372320" y="4146695"/>
              <a:ext cx="7759338" cy="2150395"/>
            </a:xfrm>
            <a:prstGeom prst="rect">
              <a:avLst/>
            </a:prstGeom>
          </p:spPr>
        </p:pic>
        <p:grpSp>
          <p:nvGrpSpPr>
            <p:cNvPr id="28" name="Group 27"/>
            <p:cNvGrpSpPr/>
            <p:nvPr/>
          </p:nvGrpSpPr>
          <p:grpSpPr>
            <a:xfrm>
              <a:off x="4408028" y="5711232"/>
              <a:ext cx="2307771" cy="475721"/>
              <a:chOff x="4408028" y="5711232"/>
              <a:chExt cx="2307771" cy="475721"/>
            </a:xfrm>
          </p:grpSpPr>
          <p:sp>
            <p:nvSpPr>
              <p:cNvPr id="33" name="Rectangle 32"/>
              <p:cNvSpPr/>
              <p:nvPr/>
            </p:nvSpPr>
            <p:spPr>
              <a:xfrm>
                <a:off x="4408028" y="5711232"/>
                <a:ext cx="2307771" cy="475721"/>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23" name="Group 22"/>
              <p:cNvGrpSpPr/>
              <p:nvPr/>
            </p:nvGrpSpPr>
            <p:grpSpPr>
              <a:xfrm>
                <a:off x="4572000" y="5777508"/>
                <a:ext cx="1632857" cy="336164"/>
                <a:chOff x="4463467" y="3776530"/>
                <a:chExt cx="1632857" cy="336164"/>
              </a:xfrm>
            </p:grpSpPr>
            <p:sp>
              <p:nvSpPr>
                <p:cNvPr id="11" name="TextBox 10"/>
                <p:cNvSpPr txBox="1"/>
                <p:nvPr/>
              </p:nvSpPr>
              <p:spPr>
                <a:xfrm>
                  <a:off x="4714346" y="3793258"/>
                  <a:ext cx="1381978"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rgbClr val="DF1C3C"/>
                      </a:solidFill>
                      <a:latin typeface="+mn-lt"/>
                    </a:rPr>
                    <a:t>Creative</a:t>
                  </a:r>
                </a:p>
              </p:txBody>
            </p:sp>
            <p:pic>
              <p:nvPicPr>
                <p:cNvPr id="40" name="Picture 3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63467" y="3776530"/>
                  <a:ext cx="256547" cy="336164"/>
                </a:xfrm>
                <a:prstGeom prst="rect">
                  <a:avLst/>
                </a:prstGeom>
              </p:spPr>
            </p:pic>
          </p:grpSp>
        </p:grpSp>
        <p:grpSp>
          <p:nvGrpSpPr>
            <p:cNvPr id="29" name="Group 28"/>
            <p:cNvGrpSpPr/>
            <p:nvPr/>
          </p:nvGrpSpPr>
          <p:grpSpPr>
            <a:xfrm>
              <a:off x="6953927" y="5711232"/>
              <a:ext cx="2307771" cy="475721"/>
              <a:chOff x="6953927" y="5711232"/>
              <a:chExt cx="2307771" cy="475721"/>
            </a:xfrm>
          </p:grpSpPr>
          <p:sp>
            <p:nvSpPr>
              <p:cNvPr id="35" name="Rectangle 34"/>
              <p:cNvSpPr/>
              <p:nvPr/>
            </p:nvSpPr>
            <p:spPr>
              <a:xfrm>
                <a:off x="6953927" y="5711232"/>
                <a:ext cx="2307771" cy="475721"/>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25" name="Group 24"/>
              <p:cNvGrpSpPr/>
              <p:nvPr/>
            </p:nvGrpSpPr>
            <p:grpSpPr>
              <a:xfrm>
                <a:off x="7135249" y="5768583"/>
                <a:ext cx="1283561" cy="336895"/>
                <a:chOff x="7067336" y="3765075"/>
                <a:chExt cx="1283561" cy="336895"/>
              </a:xfrm>
            </p:grpSpPr>
            <p:sp>
              <p:nvSpPr>
                <p:cNvPr id="12" name="TextBox 11"/>
                <p:cNvSpPr txBox="1"/>
                <p:nvPr/>
              </p:nvSpPr>
              <p:spPr>
                <a:xfrm>
                  <a:off x="7321728" y="3794193"/>
                  <a:ext cx="1029169"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rgbClr val="DF1C3C"/>
                      </a:solidFill>
                      <a:latin typeface="+mn-lt"/>
                    </a:rPr>
                    <a:t>Engineer</a:t>
                  </a:r>
                </a:p>
              </p:txBody>
            </p:sp>
            <p:pic>
              <p:nvPicPr>
                <p:cNvPr id="39" name="Picture 3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67336" y="3765075"/>
                  <a:ext cx="256547" cy="336164"/>
                </a:xfrm>
                <a:prstGeom prst="rect">
                  <a:avLst/>
                </a:prstGeom>
              </p:spPr>
            </p:pic>
          </p:grpSp>
        </p:grpSp>
        <p:grpSp>
          <p:nvGrpSpPr>
            <p:cNvPr id="30" name="Group 29"/>
            <p:cNvGrpSpPr/>
            <p:nvPr/>
          </p:nvGrpSpPr>
          <p:grpSpPr>
            <a:xfrm>
              <a:off x="9523999" y="5707729"/>
              <a:ext cx="2307771" cy="475721"/>
              <a:chOff x="9523999" y="5707729"/>
              <a:chExt cx="2307771" cy="475721"/>
            </a:xfrm>
          </p:grpSpPr>
          <p:sp>
            <p:nvSpPr>
              <p:cNvPr id="37" name="Rectangle 36"/>
              <p:cNvSpPr/>
              <p:nvPr/>
            </p:nvSpPr>
            <p:spPr>
              <a:xfrm>
                <a:off x="9523999" y="5707729"/>
                <a:ext cx="2307771" cy="475721"/>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27" name="Group 26"/>
              <p:cNvGrpSpPr/>
              <p:nvPr/>
            </p:nvGrpSpPr>
            <p:grpSpPr>
              <a:xfrm>
                <a:off x="9708424" y="5781243"/>
                <a:ext cx="1911191" cy="336164"/>
                <a:chOff x="9605892" y="3802891"/>
                <a:chExt cx="1911191" cy="336164"/>
              </a:xfrm>
            </p:grpSpPr>
            <p:sp>
              <p:nvSpPr>
                <p:cNvPr id="13" name="TextBox 12"/>
                <p:cNvSpPr txBox="1"/>
                <p:nvPr/>
              </p:nvSpPr>
              <p:spPr>
                <a:xfrm>
                  <a:off x="9867879" y="3814081"/>
                  <a:ext cx="1649204" cy="307777"/>
                </a:xfrm>
                <a:prstGeom prst="rect">
                  <a:avLst/>
                </a:prstGeom>
                <a:noFill/>
              </p:spPr>
              <p:txBody>
                <a:bodyPr wrap="square" rtlCol="0">
                  <a:spAutoFit/>
                </a:bodyPr>
                <a:lstStyle/>
                <a:p>
                  <a:pPr>
                    <a:spcBef>
                      <a:spcPts val="0"/>
                    </a:spcBef>
                    <a:spcAft>
                      <a:spcPts val="0"/>
                    </a:spcAft>
                    <a:buClr>
                      <a:schemeClr val="bg1"/>
                    </a:buClr>
                  </a:pPr>
                  <a:r>
                    <a:rPr lang="en-US" sz="1400" dirty="0" smtClean="0">
                      <a:solidFill>
                        <a:srgbClr val="DF1C3C"/>
                      </a:solidFill>
                      <a:latin typeface="+mn-lt"/>
                    </a:rPr>
                    <a:t>Field Worker</a:t>
                  </a:r>
                </a:p>
              </p:txBody>
            </p:sp>
            <p:pic>
              <p:nvPicPr>
                <p:cNvPr id="38" name="Picture 3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05892" y="3802891"/>
                  <a:ext cx="256547" cy="336164"/>
                </a:xfrm>
                <a:prstGeom prst="rect">
                  <a:avLst/>
                </a:prstGeom>
              </p:spPr>
            </p:pic>
          </p:grpSp>
        </p:grpSp>
      </p:grpSp>
    </p:spTree>
    <p:extLst>
      <p:ext uri="{BB962C8B-B14F-4D97-AF65-F5344CB8AC3E}">
        <p14:creationId xmlns:p14="http://schemas.microsoft.com/office/powerpoint/2010/main" val="18614543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chemeClr val="accent4"/>
                </a:solidFill>
              </a:rPr>
              <a:t>Dell Wireless Dock – WLD15</a:t>
            </a:r>
          </a:p>
        </p:txBody>
      </p:sp>
      <p:sp>
        <p:nvSpPr>
          <p:cNvPr id="6" name="Text Placeholder 5"/>
          <p:cNvSpPr>
            <a:spLocks noGrp="1"/>
          </p:cNvSpPr>
          <p:nvPr>
            <p:ph sz="half" idx="1"/>
          </p:nvPr>
        </p:nvSpPr>
        <p:spPr>
          <a:xfrm>
            <a:off x="269888" y="783921"/>
            <a:ext cx="9158051" cy="234177"/>
          </a:xfrm>
        </p:spPr>
        <p:txBody>
          <a:bodyPr>
            <a:noAutofit/>
          </a:bodyPr>
          <a:lstStyle/>
          <a:p>
            <a:r>
              <a:rPr lang="en-US" sz="1400" dirty="0">
                <a:solidFill>
                  <a:schemeClr val="tx1">
                    <a:lumMod val="60000"/>
                    <a:lumOff val="40000"/>
                  </a:schemeClr>
                </a:solidFill>
              </a:rPr>
              <a:t>Providing seamless high-speed wireless docking through Intel® </a:t>
            </a:r>
            <a:r>
              <a:rPr lang="en-US" sz="1400" dirty="0" err="1">
                <a:solidFill>
                  <a:schemeClr val="tx1">
                    <a:lumMod val="60000"/>
                    <a:lumOff val="40000"/>
                  </a:schemeClr>
                </a:solidFill>
              </a:rPr>
              <a:t>WiGig</a:t>
            </a:r>
            <a:r>
              <a:rPr lang="en-US" sz="1400" dirty="0">
                <a:solidFill>
                  <a:schemeClr val="tx1">
                    <a:lumMod val="60000"/>
                    <a:lumOff val="40000"/>
                  </a:schemeClr>
                </a:solidFill>
              </a:rPr>
              <a:t> technology, powering up to </a:t>
            </a:r>
            <a:r>
              <a:rPr lang="en-US" sz="1400" dirty="0" smtClean="0">
                <a:solidFill>
                  <a:schemeClr val="tx1">
                    <a:lumMod val="60000"/>
                    <a:lumOff val="40000"/>
                  </a:schemeClr>
                </a:solidFill>
              </a:rPr>
              <a:t/>
            </a:r>
            <a:br>
              <a:rPr lang="en-US" sz="1400" dirty="0" smtClean="0">
                <a:solidFill>
                  <a:schemeClr val="tx1">
                    <a:lumMod val="60000"/>
                    <a:lumOff val="40000"/>
                  </a:schemeClr>
                </a:solidFill>
              </a:rPr>
            </a:br>
            <a:r>
              <a:rPr lang="en-US" sz="1400" dirty="0" smtClean="0">
                <a:solidFill>
                  <a:schemeClr val="tx1">
                    <a:lumMod val="60000"/>
                    <a:lumOff val="40000"/>
                  </a:schemeClr>
                </a:solidFill>
              </a:rPr>
              <a:t>two </a:t>
            </a:r>
            <a:r>
              <a:rPr lang="en-US" sz="1400" dirty="0">
                <a:solidFill>
                  <a:schemeClr val="tx1">
                    <a:lumMod val="60000"/>
                    <a:lumOff val="40000"/>
                  </a:schemeClr>
                </a:solidFill>
              </a:rPr>
              <a:t>external displays and other essential devices</a:t>
            </a:r>
          </a:p>
        </p:txBody>
      </p:sp>
      <p:graphicFrame>
        <p:nvGraphicFramePr>
          <p:cNvPr id="9" name="Table 8"/>
          <p:cNvGraphicFramePr>
            <a:graphicFrameLocks noGrp="1" noChangeAspect="1"/>
          </p:cNvGraphicFramePr>
          <p:nvPr>
            <p:extLst/>
          </p:nvPr>
        </p:nvGraphicFramePr>
        <p:xfrm>
          <a:off x="269887" y="1455220"/>
          <a:ext cx="11738611" cy="4559298"/>
        </p:xfrm>
        <a:graphic>
          <a:graphicData uri="http://schemas.openxmlformats.org/drawingml/2006/table">
            <a:tbl>
              <a:tblPr firstRow="1" bandRow="1"/>
              <a:tblGrid>
                <a:gridCol w="1400293"/>
                <a:gridCol w="3974840"/>
                <a:gridCol w="6363478"/>
              </a:tblGrid>
              <a:tr h="1176018">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Why did we create this product?</a:t>
                      </a:r>
                    </a:p>
                    <a:p>
                      <a:pPr marL="233363" marR="0" lvl="1" indent="-166688" algn="l" defTabSz="1219170" rtl="0" eaLnBrk="1" fontAlgn="auto" latinLnBrk="0" hangingPunct="1">
                        <a:lnSpc>
                          <a:spcPct val="90000"/>
                        </a:lnSpc>
                        <a:spcBef>
                          <a:spcPts val="0"/>
                        </a:spcBef>
                        <a:spcAft>
                          <a:spcPts val="0"/>
                        </a:spcAft>
                        <a:buClr>
                          <a:srgbClr val="71C6C1"/>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Intel® </a:t>
                      </a:r>
                      <a:r>
                        <a:rPr kumimoji="0" lang="en-US" sz="1000" b="0" i="0" u="none" strike="noStrike" kern="1200" cap="none" spc="0" normalizeH="0" baseline="0" noProof="0" dirty="0" err="1" smtClean="0">
                          <a:ln>
                            <a:noFill/>
                          </a:ln>
                          <a:solidFill>
                            <a:schemeClr val="bg2"/>
                          </a:solidFill>
                          <a:effectLst/>
                          <a:uLnTx/>
                          <a:uFillTx/>
                          <a:latin typeface="+mn-lt"/>
                          <a:ea typeface="+mn-ea"/>
                          <a:cs typeface="+mn-cs"/>
                        </a:rPr>
                        <a:t>WiGig</a:t>
                      </a:r>
                      <a:r>
                        <a:rPr kumimoji="0" lang="en-US" sz="1000" b="0" i="0" u="none" strike="noStrike" kern="1200" cap="none" spc="0" normalizeH="0" baseline="0" noProof="0" dirty="0" smtClean="0">
                          <a:ln>
                            <a:noFill/>
                          </a:ln>
                          <a:solidFill>
                            <a:schemeClr val="bg2"/>
                          </a:solidFill>
                          <a:effectLst/>
                          <a:uLnTx/>
                          <a:uFillTx/>
                          <a:latin typeface="+mn-lt"/>
                          <a:ea typeface="+mn-ea"/>
                          <a:cs typeface="+mn-cs"/>
                        </a:rPr>
                        <a:t> technology for wireless connection to essential devices</a:t>
                      </a:r>
                    </a:p>
                    <a:p>
                      <a:pPr marL="176213" marR="0" lvl="1" indent="-109538" algn="l" defTabSz="1219170" rtl="0" eaLnBrk="1" fontAlgn="auto" latinLnBrk="0" hangingPunct="1">
                        <a:lnSpc>
                          <a:spcPct val="90000"/>
                        </a:lnSpc>
                        <a:spcBef>
                          <a:spcPts val="0"/>
                        </a:spcBef>
                        <a:spcAft>
                          <a:spcPts val="0"/>
                        </a:spcAft>
                        <a:buClr>
                          <a:srgbClr val="71C6C1"/>
                        </a:buClr>
                        <a:buSzTx/>
                        <a:buFont typeface="Arial" panose="020B0604020202020204" pitchFamily="34" charset="0"/>
                        <a:buChar char="•"/>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accent4"/>
                          </a:solidFill>
                          <a:latin typeface="+mn-lt"/>
                          <a:ea typeface="Museo For Dell" pitchFamily="2" charset="0"/>
                          <a:cs typeface="+mn-cs"/>
                        </a:rPr>
                        <a:t>Ideal for whom?</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Small and medium businesses and large enterprises with a fleet of laptops and 2-in-1s</a:t>
                      </a:r>
                    </a:p>
                    <a:p>
                      <a:pPr marL="238125" marR="0" lvl="1" indent="-17145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Hoteling areas for employees without a permanent desk</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chemeClr val="accent4"/>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rgbClr val="71C6C1"/>
                        </a:buClr>
                        <a:buSzTx/>
                        <a:buFont typeface="Arial" panose="020B0604020202020204" pitchFamily="34" charset="0"/>
                        <a:buChar char="•"/>
                        <a:tabLst/>
                        <a:defRPr/>
                      </a:pPr>
                      <a:r>
                        <a:rPr lang="en-US" sz="1000" kern="0" dirty="0" smtClean="0">
                          <a:solidFill>
                            <a:schemeClr val="bg2"/>
                          </a:solidFill>
                          <a:ea typeface="Museo For Dell" pitchFamily="2" charset="0"/>
                        </a:rPr>
                        <a:t>Cables and adapters to connect</a:t>
                      </a:r>
                      <a:r>
                        <a:rPr lang="en-US" sz="1000" kern="0" baseline="0" dirty="0" smtClean="0">
                          <a:solidFill>
                            <a:schemeClr val="bg2"/>
                          </a:solidFill>
                          <a:ea typeface="Museo For Dell" pitchFamily="2" charset="0"/>
                        </a:rPr>
                        <a:t> your </a:t>
                      </a:r>
                      <a:br>
                        <a:rPr lang="en-US" sz="1000" kern="0" baseline="0" dirty="0" smtClean="0">
                          <a:solidFill>
                            <a:schemeClr val="bg2"/>
                          </a:solidFill>
                          <a:ea typeface="Museo For Dell" pitchFamily="2" charset="0"/>
                        </a:rPr>
                      </a:br>
                      <a:r>
                        <a:rPr lang="en-US" sz="1000" kern="0" baseline="0" dirty="0" smtClean="0">
                          <a:solidFill>
                            <a:schemeClr val="bg2"/>
                          </a:solidFill>
                          <a:ea typeface="Museo For Dell" pitchFamily="2" charset="0"/>
                        </a:rPr>
                        <a:t>customers’ peripherals to the dock. </a:t>
                      </a: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pPr algn="l"/>
                      <a:r>
                        <a:rPr lang="en-US" sz="900" b="1" dirty="0" smtClean="0">
                          <a:solidFill>
                            <a:schemeClr val="bg2"/>
                          </a:solidFill>
                          <a:latin typeface="+mj-lt"/>
                        </a:rPr>
                        <a:t>Wireless connectivity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A wireless docking solution for laptops, Ultrabooks™ and 2-in-1's with 5th generation Intel® Core™ </a:t>
                      </a:r>
                      <a:r>
                        <a:rPr lang="en-US" sz="900" b="0" baseline="0" dirty="0" err="1" smtClean="0">
                          <a:solidFill>
                            <a:schemeClr val="bg2"/>
                          </a:solidFill>
                          <a:latin typeface="Arial" panose="020B0604020202020204" pitchFamily="34" charset="0"/>
                          <a:cs typeface="Arial" panose="020B0604020202020204" pitchFamily="34" charset="0"/>
                        </a:rPr>
                        <a:t>vPro</a:t>
                      </a:r>
                      <a:r>
                        <a:rPr lang="en-US" sz="900" b="0" baseline="0" dirty="0" smtClean="0">
                          <a:solidFill>
                            <a:schemeClr val="bg2"/>
                          </a:solidFill>
                          <a:latin typeface="Arial" panose="020B0604020202020204" pitchFamily="34" charset="0"/>
                          <a:cs typeface="Arial" panose="020B0604020202020204" pitchFamily="34" charset="0"/>
                        </a:rPr>
                        <a:t>™ processors enabled with Intel® Tri-Band Wireless–AC 17265 for a desktop free of wires.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gn="l"/>
                      <a:r>
                        <a:rPr lang="en-US" sz="900" b="1" dirty="0" err="1" smtClean="0">
                          <a:solidFill>
                            <a:schemeClr val="bg2"/>
                          </a:solidFill>
                          <a:latin typeface="+mj-lt"/>
                        </a:rPr>
                        <a:t>WiGig</a:t>
                      </a:r>
                      <a:r>
                        <a:rPr lang="en-US" sz="900" b="1" dirty="0" smtClean="0">
                          <a:solidFill>
                            <a:schemeClr val="bg2"/>
                          </a:solidFill>
                          <a:latin typeface="+mj-lt"/>
                        </a:rPr>
                        <a:t> high speed</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Using Intel </a:t>
                      </a:r>
                      <a:r>
                        <a:rPr lang="en-US" sz="900" b="0" dirty="0" err="1" smtClean="0">
                          <a:solidFill>
                            <a:schemeClr val="bg2"/>
                          </a:solidFill>
                          <a:latin typeface="Arial" panose="020B0604020202020204" pitchFamily="34" charset="0"/>
                          <a:cs typeface="Arial" panose="020B0604020202020204" pitchFamily="34" charset="0"/>
                        </a:rPr>
                        <a:t>WiGig</a:t>
                      </a:r>
                      <a:r>
                        <a:rPr lang="en-US" sz="900" b="0" dirty="0" smtClean="0">
                          <a:solidFill>
                            <a:schemeClr val="bg2"/>
                          </a:solidFill>
                          <a:latin typeface="Arial" panose="020B0604020202020204" pitchFamily="34" charset="0"/>
                          <a:cs typeface="Arial" panose="020B0604020202020204" pitchFamily="34" charset="0"/>
                        </a:rPr>
                        <a:t> technology, the Dell Wireless Dock enables higher data transfer rates up to 4.6Ghz — higher than </a:t>
                      </a:r>
                      <a:r>
                        <a:rPr lang="en-US" sz="900" b="0" dirty="0" err="1" smtClean="0">
                          <a:solidFill>
                            <a:schemeClr val="bg2"/>
                          </a:solidFill>
                          <a:latin typeface="Arial" panose="020B0604020202020204" pitchFamily="34" charset="0"/>
                          <a:cs typeface="Arial" panose="020B0604020202020204" pitchFamily="34" charset="0"/>
                        </a:rPr>
                        <a:t>WiFi</a:t>
                      </a:r>
                      <a:r>
                        <a:rPr lang="en-US" sz="900" b="0" dirty="0" smtClean="0">
                          <a:solidFill>
                            <a:schemeClr val="bg2"/>
                          </a:solidFill>
                          <a:latin typeface="Arial" panose="020B0604020202020204" pitchFamily="34" charset="0"/>
                          <a:cs typeface="Arial" panose="020B0604020202020204" pitchFamily="34" charset="0"/>
                        </a:rPr>
                        <a:t> AC certified products.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Maintain fast connection speeds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gn="l"/>
                      <a:r>
                        <a:rPr lang="en-US" sz="900" b="1" dirty="0" smtClean="0">
                          <a:solidFill>
                            <a:schemeClr val="bg2"/>
                          </a:solidFill>
                          <a:latin typeface="+mj-lt"/>
                        </a:rPr>
                        <a:t>Convenient connections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dirty="0" smtClean="0">
                          <a:solidFill>
                            <a:schemeClr val="bg2"/>
                          </a:solidFill>
                        </a:rPr>
                        <a:t>two USB ports in front and three USB ports in back, VGA, HDMI and </a:t>
                      </a:r>
                      <a:r>
                        <a:rPr lang="en-US" sz="900" dirty="0" err="1" smtClean="0">
                          <a:solidFill>
                            <a:schemeClr val="bg2"/>
                          </a:solidFill>
                        </a:rPr>
                        <a:t>mDP</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indent="-171450">
                        <a:lnSpc>
                          <a:spcPct val="100000"/>
                        </a:lnSpc>
                        <a:spcAft>
                          <a:spcPts val="300"/>
                        </a:spcAft>
                        <a:buFont typeface="Arial" panose="020B0604020202020204" pitchFamily="34" charset="0"/>
                        <a:buChar char="•"/>
                      </a:pPr>
                      <a:r>
                        <a:rPr lang="en-US" sz="900" b="0" dirty="0" smtClean="0">
                          <a:solidFill>
                            <a:schemeClr val="bg2"/>
                          </a:solidFill>
                          <a:latin typeface="Arial" panose="020B0604020202020204" pitchFamily="34" charset="0"/>
                          <a:cs typeface="Arial" panose="020B0604020202020204" pitchFamily="34" charset="0"/>
                        </a:rPr>
                        <a:t>Simply connect all the devices and peripherals you use every day to the Dell Wireless</a:t>
                      </a:r>
                    </a:p>
                    <a:p>
                      <a:pPr marL="171450" indent="-171450">
                        <a:lnSpc>
                          <a:spcPct val="100000"/>
                        </a:lnSpc>
                        <a:spcAft>
                          <a:spcPts val="300"/>
                        </a:spcAft>
                        <a:buFont typeface="Arial" panose="020B0604020202020204" pitchFamily="34" charset="0"/>
                        <a:buChar char="•"/>
                      </a:pPr>
                      <a:r>
                        <a:rPr lang="en-US" sz="900" b="0" dirty="0" smtClean="0">
                          <a:solidFill>
                            <a:schemeClr val="bg2"/>
                          </a:solidFill>
                          <a:latin typeface="Arial" panose="020B0604020202020204" pitchFamily="34" charset="0"/>
                          <a:cs typeface="Arial" panose="020B0604020202020204" pitchFamily="34" charset="0"/>
                        </a:rPr>
                        <a:t>Dock and your laptop will communicate wirelessly with the dock.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82562">
                <a:tc>
                  <a:txBody>
                    <a:bodyPr/>
                    <a:lstStyle/>
                    <a:p>
                      <a:pPr algn="l"/>
                      <a:r>
                        <a:rPr lang="en-US" sz="900" b="1" dirty="0" smtClean="0">
                          <a:solidFill>
                            <a:schemeClr val="bg2"/>
                          </a:solidFill>
                          <a:latin typeface="+mj-lt"/>
                        </a:rPr>
                        <a:t>Designed for productivity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Allows for efficient and productive work with two external displays and all the devices on your desktop. The Dell Wireless Dock supports VGA, HDMI and </a:t>
                      </a:r>
                      <a:r>
                        <a:rPr lang="en-US" sz="900" b="0" dirty="0" err="1" smtClean="0">
                          <a:solidFill>
                            <a:schemeClr val="bg2"/>
                          </a:solidFill>
                          <a:latin typeface="Arial" panose="020B0604020202020204" pitchFamily="34" charset="0"/>
                          <a:cs typeface="Arial" panose="020B0604020202020204" pitchFamily="34" charset="0"/>
                        </a:rPr>
                        <a:t>mDP</a:t>
                      </a:r>
                      <a:r>
                        <a:rPr lang="en-US" sz="900" b="0" dirty="0" smtClean="0">
                          <a:solidFill>
                            <a:schemeClr val="bg2"/>
                          </a:solidFill>
                          <a:latin typeface="Arial" panose="020B0604020202020204" pitchFamily="34" charset="0"/>
                          <a:cs typeface="Arial" panose="020B0604020202020204" pitchFamily="34" charset="0"/>
                        </a:rPr>
                        <a:t> for up to two displays. Collaborate on Skype, Lync or other</a:t>
                      </a:r>
                    </a:p>
                    <a:p>
                      <a:pPr>
                        <a:lnSpc>
                          <a:spcPct val="100000"/>
                        </a:lnSpc>
                      </a:pPr>
                      <a:r>
                        <a:rPr lang="en-US" sz="900" b="0" dirty="0" smtClean="0">
                          <a:solidFill>
                            <a:schemeClr val="bg2"/>
                          </a:solidFill>
                          <a:latin typeface="Arial" panose="020B0604020202020204" pitchFamily="34" charset="0"/>
                          <a:cs typeface="Arial" panose="020B0604020202020204" pitchFamily="34" charset="0"/>
                        </a:rPr>
                        <a:t>communications tools you’ll benefit from the Dell Wireless Dock’s front audio in/out port for voice over IP</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89249">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Secure communication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dirty="0" smtClean="0">
                          <a:solidFill>
                            <a:schemeClr val="bg2"/>
                          </a:solidFill>
                        </a:rPr>
                        <a:t>Data encryption and strong authentication protocols IEEE802.11 and current WLAN technologies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900" dirty="0" smtClean="0"/>
                        <a:t>Work confidently knowing your files are protected.</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89249">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Enhanced video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900" b="0" i="0" u="none" strike="noStrike" kern="1200" baseline="0" dirty="0" smtClean="0">
                          <a:solidFill>
                            <a:schemeClr val="bg2"/>
                          </a:solidFill>
                          <a:latin typeface="Arial" panose="020B0604020202020204" pitchFamily="34" charset="0"/>
                          <a:ea typeface="+mn-ea"/>
                          <a:cs typeface="Arial" panose="020B0604020202020204" pitchFamily="34" charset="0"/>
                        </a:rPr>
                        <a:t>USB-C connectivity is the latest and extremely reliable technology for video performance. Your display will be crisp and clear.</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89249">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Compatibility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900" dirty="0" smtClean="0"/>
                        <a:t>Latitude 7000 Series, Latitude 13 7000 Series 2-in-1 &amp; Latitude 5000 Series with an optional installed Intel® Tri-Band Wireless-AC 17265 </a:t>
                      </a:r>
                      <a:r>
                        <a:rPr lang="en-US" sz="900" dirty="0" err="1" smtClean="0"/>
                        <a:t>WiGig</a:t>
                      </a:r>
                      <a:r>
                        <a:rPr lang="en-US" sz="900" dirty="0" smtClean="0"/>
                        <a:t> + WLAN + BT4.0LE Wireless Card and </a:t>
                      </a:r>
                      <a:r>
                        <a:rPr lang="en-US" sz="900" dirty="0" err="1" smtClean="0"/>
                        <a:t>WiGig</a:t>
                      </a:r>
                      <a:r>
                        <a:rPr lang="en-US" sz="900" dirty="0" smtClean="0"/>
                        <a:t> antenna available only at the time of purchase.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64099">
                <a:tc>
                  <a:txBody>
                    <a:bodyPr/>
                    <a:lstStyle/>
                    <a:p>
                      <a:pPr algn="l"/>
                      <a:r>
                        <a:rPr lang="en-US" sz="900" b="1" kern="1200" dirty="0" smtClean="0">
                          <a:solidFill>
                            <a:schemeClr val="bg2"/>
                          </a:solidFill>
                          <a:latin typeface="+mn-lt"/>
                          <a:ea typeface="+mn-ea"/>
                          <a:cs typeface="+mn-cs"/>
                        </a:rPr>
                        <a:t>3-year Advanced Exchange Service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r>
                        <a:rPr lang="en-US" sz="900" dirty="0" smtClean="0">
                          <a:solidFill>
                            <a:schemeClr val="bg2"/>
                          </a:solidFill>
                          <a:latin typeface="+mj-lt"/>
                        </a:rPr>
                        <a:t>If purchased as a tied laptop accessory, the Dell adapter will share the system warranty.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318050"/>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3"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102211" y="100885"/>
            <a:ext cx="1881395" cy="705395"/>
            <a:chOff x="9216302" y="67818"/>
            <a:chExt cx="1881395" cy="705395"/>
          </a:xfrm>
        </p:grpSpPr>
        <p:pic>
          <p:nvPicPr>
            <p:cNvPr id="33" name="Picture 32"/>
            <p:cNvPicPr>
              <a:picLocks noChangeAspect="1"/>
            </p:cNvPicPr>
            <p:nvPr/>
          </p:nvPicPr>
          <p:blipFill rotWithShape="1">
            <a:blip r:embed="rId4"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9" name="Picture 18"/>
          <p:cNvPicPr>
            <a:picLocks noChangeAspect="1"/>
          </p:cNvPicPr>
          <p:nvPr/>
        </p:nvPicPr>
        <p:blipFill>
          <a:blip r:embed="rId5"/>
          <a:stretch>
            <a:fillRect/>
          </a:stretch>
        </p:blipFill>
        <p:spPr>
          <a:xfrm>
            <a:off x="9628611" y="1050913"/>
            <a:ext cx="2101460" cy="1463040"/>
          </a:xfrm>
          <a:prstGeom prst="rect">
            <a:avLst/>
          </a:prstGeom>
        </p:spPr>
      </p:pic>
      <p:sp>
        <p:nvSpPr>
          <p:cNvPr id="3" name="Rectangle 2"/>
          <p:cNvSpPr/>
          <p:nvPr/>
        </p:nvSpPr>
        <p:spPr>
          <a:xfrm>
            <a:off x="5589225" y="2111059"/>
            <a:ext cx="3801390" cy="430887"/>
          </a:xfrm>
          <a:prstGeom prst="rect">
            <a:avLst/>
          </a:prstGeom>
        </p:spPr>
        <p:txBody>
          <a:bodyPr wrap="square">
            <a:spAutoFit/>
          </a:bodyPr>
          <a:lstStyle/>
          <a:p>
            <a:pPr marL="66675" lvl="1" defTabSz="1219170">
              <a:spcAft>
                <a:spcPts val="800"/>
              </a:spcAft>
              <a:buClr>
                <a:srgbClr val="0085C3"/>
              </a:buClr>
              <a:defRPr/>
            </a:pPr>
            <a:r>
              <a:rPr lang="en-US" sz="1100" b="1" kern="0" dirty="0">
                <a:solidFill>
                  <a:srgbClr val="0085C3"/>
                </a:solidFill>
                <a:ea typeface="Museo For Dell" pitchFamily="2" charset="0"/>
                <a:hlinkClick r:id="rId6"/>
              </a:rPr>
              <a:t>For more information </a:t>
            </a:r>
            <a:r>
              <a:rPr lang="en-US" sz="1100" kern="0" dirty="0">
                <a:solidFill>
                  <a:srgbClr val="0085C3"/>
                </a:solidFill>
                <a:ea typeface="Museo For Dell" pitchFamily="2" charset="0"/>
                <a:hlinkClick r:id="rId6"/>
              </a:rPr>
              <a:t>click here to access the Dell Client Peripherals page on SalesEdge</a:t>
            </a:r>
            <a:endParaRPr lang="en-US" sz="1100" kern="0" dirty="0">
              <a:solidFill>
                <a:srgbClr val="0085C3"/>
              </a:solidFill>
              <a:ea typeface="Museo For Dell" pitchFamily="2" charset="0"/>
            </a:endParaRPr>
          </a:p>
        </p:txBody>
      </p:sp>
      <p:grpSp>
        <p:nvGrpSpPr>
          <p:cNvPr id="30" name="Group 29"/>
          <p:cNvGrpSpPr/>
          <p:nvPr/>
        </p:nvGrpSpPr>
        <p:grpSpPr>
          <a:xfrm>
            <a:off x="11021454" y="100885"/>
            <a:ext cx="914400" cy="702240"/>
            <a:chOff x="11130511" y="100885"/>
            <a:chExt cx="914400" cy="702240"/>
          </a:xfrm>
        </p:grpSpPr>
        <p:sp>
          <p:nvSpPr>
            <p:cNvPr id="31" name="Rectangle 30"/>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7" name="Group 36"/>
            <p:cNvGrpSpPr>
              <a:grpSpLocks noChangeAspect="1"/>
            </p:cNvGrpSpPr>
            <p:nvPr/>
          </p:nvGrpSpPr>
          <p:grpSpPr>
            <a:xfrm>
              <a:off x="11404831" y="205294"/>
              <a:ext cx="365760" cy="464141"/>
              <a:chOff x="700396" y="366353"/>
              <a:chExt cx="525543" cy="666902"/>
            </a:xfrm>
          </p:grpSpPr>
          <p:sp>
            <p:nvSpPr>
              <p:cNvPr id="3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1"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2"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spTree>
    <p:extLst>
      <p:ext uri="{BB962C8B-B14F-4D97-AF65-F5344CB8AC3E}">
        <p14:creationId xmlns:p14="http://schemas.microsoft.com/office/powerpoint/2010/main" val="1110535644"/>
      </p:ext>
    </p:extLst>
  </p:cSld>
  <p:clrMapOvr>
    <a:masterClrMapping/>
  </p:clrMapOvr>
  <p:transition spd="med">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chemeClr val="bg1">
                    <a:lumMod val="75000"/>
                  </a:schemeClr>
                </a:solidFill>
              </a:rPr>
              <a:t>Dell Docking Station - USB 3.0 – D3100</a:t>
            </a:r>
          </a:p>
        </p:txBody>
      </p:sp>
      <p:sp>
        <p:nvSpPr>
          <p:cNvPr id="6" name="Text Placeholder 5"/>
          <p:cNvSpPr>
            <a:spLocks noGrp="1"/>
          </p:cNvSpPr>
          <p:nvPr>
            <p:ph sz="half" idx="1"/>
          </p:nvPr>
        </p:nvSpPr>
        <p:spPr>
          <a:xfrm>
            <a:off x="269888" y="805320"/>
            <a:ext cx="9335506" cy="234177"/>
          </a:xfrm>
        </p:spPr>
        <p:txBody>
          <a:bodyPr>
            <a:noAutofit/>
          </a:bodyPr>
          <a:lstStyle/>
          <a:p>
            <a:r>
              <a:rPr lang="en-US" sz="1400" dirty="0">
                <a:solidFill>
                  <a:schemeClr val="tx1"/>
                </a:solidFill>
              </a:rPr>
              <a:t>Easily connect to single Ultra HD 4K and two Full HD displays</a:t>
            </a:r>
          </a:p>
        </p:txBody>
      </p:sp>
      <p:graphicFrame>
        <p:nvGraphicFramePr>
          <p:cNvPr id="9" name="Table 8"/>
          <p:cNvGraphicFramePr>
            <a:graphicFrameLocks noGrp="1" noChangeAspect="1"/>
          </p:cNvGraphicFramePr>
          <p:nvPr>
            <p:extLst/>
          </p:nvPr>
        </p:nvGraphicFramePr>
        <p:xfrm>
          <a:off x="269887" y="1315255"/>
          <a:ext cx="11608924" cy="4100328"/>
        </p:xfrm>
        <a:graphic>
          <a:graphicData uri="http://schemas.openxmlformats.org/drawingml/2006/table">
            <a:tbl>
              <a:tblPr firstRow="1" bandRow="1"/>
              <a:tblGrid>
                <a:gridCol w="1780339"/>
                <a:gridCol w="3067058"/>
                <a:gridCol w="957065"/>
                <a:gridCol w="5804462"/>
              </a:tblGrid>
              <a:tr h="148666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bg1">
                              <a:lumMod val="75000"/>
                            </a:schemeClr>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chemeClr val="tx1">
                            <a:lumMod val="60000"/>
                            <a:lumOff val="40000"/>
                          </a:schemeClr>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Universal docking station</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chemeClr val="bg1">
                              <a:lumMod val="75000"/>
                            </a:schemeClr>
                          </a:solidFill>
                          <a:latin typeface="+mn-lt"/>
                          <a:ea typeface="Museo For Dell" pitchFamily="2" charset="0"/>
                          <a:cs typeface="+mn-cs"/>
                        </a:rPr>
                        <a:t>Ideal for whom?</a:t>
                      </a:r>
                    </a:p>
                    <a:p>
                      <a:pPr marL="238125" marR="0" lvl="1" indent="-171450" algn="l" defTabSz="1219170" rtl="0" eaLnBrk="1" fontAlgn="auto" latinLnBrk="0" hangingPunct="1">
                        <a:lnSpc>
                          <a:spcPct val="100000"/>
                        </a:lnSpc>
                        <a:spcBef>
                          <a:spcPts val="0"/>
                        </a:spcBef>
                        <a:spcAft>
                          <a:spcPts val="0"/>
                        </a:spcAft>
                        <a:buClr>
                          <a:schemeClr val="tx1">
                            <a:lumMod val="60000"/>
                            <a:lumOff val="40000"/>
                          </a:schemeClr>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Small and medium businesses and large enterprises with a fleet of compatible laptops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chemeClr val="bg1">
                              <a:lumMod val="75000"/>
                            </a:schemeClr>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chemeClr val="tx1">
                            <a:lumMod val="60000"/>
                            <a:lumOff val="40000"/>
                          </a:schemeClr>
                        </a:buClr>
                        <a:buSzTx/>
                        <a:buFont typeface="Arial" panose="020B0604020202020204" pitchFamily="34" charset="0"/>
                        <a:buChar char="•"/>
                        <a:tabLst/>
                        <a:defRPr/>
                      </a:pPr>
                      <a:r>
                        <a:rPr lang="en-US" sz="1000" kern="0" dirty="0" smtClean="0">
                          <a:solidFill>
                            <a:schemeClr val="bg2"/>
                          </a:solidFill>
                          <a:ea typeface="Museo For Dell" pitchFamily="2" charset="0"/>
                        </a:rPr>
                        <a:t>Cables and adapters to connect</a:t>
                      </a:r>
                      <a:r>
                        <a:rPr lang="en-US" sz="1000" kern="0" baseline="0" dirty="0" smtClean="0">
                          <a:solidFill>
                            <a:schemeClr val="bg2"/>
                          </a:solidFill>
                          <a:ea typeface="Museo For Dell" pitchFamily="2" charset="0"/>
                        </a:rPr>
                        <a:t> your </a:t>
                      </a:r>
                      <a:br>
                        <a:rPr lang="en-US" sz="1000" kern="0" baseline="0" dirty="0" smtClean="0">
                          <a:solidFill>
                            <a:schemeClr val="bg2"/>
                          </a:solidFill>
                          <a:ea typeface="Museo For Dell" pitchFamily="2" charset="0"/>
                        </a:rPr>
                      </a:br>
                      <a:r>
                        <a:rPr lang="en-US" sz="1000" kern="0" baseline="0" dirty="0" smtClean="0">
                          <a:solidFill>
                            <a:schemeClr val="bg2"/>
                          </a:solidFill>
                          <a:ea typeface="Museo For Dell" pitchFamily="2" charset="0"/>
                        </a:rPr>
                        <a:t>customers’ peripherals to the dock. </a:t>
                      </a: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900" b="1" dirty="0" smtClean="0">
                          <a:solidFill>
                            <a:schemeClr val="bg2"/>
                          </a:solidFill>
                          <a:latin typeface="Arial" panose="020B0604020202020204" pitchFamily="34" charset="0"/>
                          <a:cs typeface="Arial" panose="020B0604020202020204" pitchFamily="34" charset="0"/>
                        </a:rPr>
                        <a:t>Wide connectivity options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HDMI; DisplayPort; SuperSpeed USB 3.0; USB; RJ-45; audio and headphones mini-phone 3.5mm outputs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Connects a laptop to up to three additional monitors, various external devices and the Internet with a single USB 3.0 cable. Expand the capabilities of your laptop and customize your desktop environment.</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Supports one Ultra HD 4K display and two </a:t>
                      </a:r>
                      <a:br>
                        <a:rPr lang="en-US" sz="900" b="1" dirty="0" smtClean="0">
                          <a:solidFill>
                            <a:schemeClr val="bg2"/>
                          </a:solidFill>
                          <a:latin typeface="Arial" panose="020B0604020202020204" pitchFamily="34" charset="0"/>
                          <a:cs typeface="Arial" panose="020B0604020202020204" pitchFamily="34" charset="0"/>
                        </a:rPr>
                      </a:br>
                      <a:r>
                        <a:rPr lang="en-US" sz="900" b="1" dirty="0" smtClean="0">
                          <a:solidFill>
                            <a:schemeClr val="bg2"/>
                          </a:solidFill>
                          <a:latin typeface="Arial" panose="020B0604020202020204" pitchFamily="34" charset="0"/>
                          <a:cs typeface="Arial" panose="020B0604020202020204" pitchFamily="34" charset="0"/>
                        </a:rPr>
                        <a:t>Full HD displays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Expands the user’s view by connecting up to three displays at once, including one Ultra HD 4K display and two Full HD displays. It allows a user to spread out their</a:t>
                      </a:r>
                      <a:r>
                        <a:rPr lang="en-US" sz="900" b="0" baseline="0" dirty="0" smtClean="0">
                          <a:solidFill>
                            <a:schemeClr val="bg2"/>
                          </a:solidFill>
                          <a:latin typeface="Arial" panose="020B0604020202020204" pitchFamily="34" charset="0"/>
                          <a:cs typeface="Arial" panose="020B0604020202020204" pitchFamily="34" charset="0"/>
                        </a:rPr>
                        <a:t> computer</a:t>
                      </a:r>
                      <a:r>
                        <a:rPr lang="en-US" sz="900" b="0" dirty="0" smtClean="0">
                          <a:solidFill>
                            <a:schemeClr val="bg2"/>
                          </a:solidFill>
                          <a:latin typeface="Arial" panose="020B0604020202020204" pitchFamily="34" charset="0"/>
                          <a:cs typeface="Arial" panose="020B0604020202020204" pitchFamily="34" charset="0"/>
                        </a:rPr>
                        <a:t> desktop on up to three external displays.</a:t>
                      </a:r>
                      <a:r>
                        <a:rPr lang="en-US" sz="900" b="0" baseline="0" dirty="0" smtClean="0">
                          <a:solidFill>
                            <a:schemeClr val="bg2"/>
                          </a:solidFill>
                          <a:latin typeface="Arial" panose="020B0604020202020204" pitchFamily="34" charset="0"/>
                          <a:cs typeface="Arial" panose="020B0604020202020204" pitchFamily="34" charset="0"/>
                        </a:rPr>
                        <a:t>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High-speed data transfer with USB 3.0</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three USB 3.0 ports; two USB 2.0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Providing ultra-fast data transfer speeds among connected devices,</a:t>
                      </a:r>
                      <a:r>
                        <a:rPr lang="en-US" sz="900" b="0" baseline="0" dirty="0" smtClean="0">
                          <a:solidFill>
                            <a:schemeClr val="bg2"/>
                          </a:solidFill>
                          <a:latin typeface="Arial" panose="020B0604020202020204" pitchFamily="34" charset="0"/>
                          <a:cs typeface="Arial" panose="020B0604020202020204" pitchFamily="34" charset="0"/>
                        </a:rPr>
                        <a:t> it </a:t>
                      </a:r>
                      <a:r>
                        <a:rPr lang="en-US" sz="900" b="0" dirty="0" smtClean="0">
                          <a:solidFill>
                            <a:schemeClr val="bg2"/>
                          </a:solidFill>
                          <a:latin typeface="Arial" panose="020B0604020202020204" pitchFamily="34" charset="0"/>
                          <a:cs typeface="Arial" panose="020B0604020202020204" pitchFamily="34" charset="0"/>
                        </a:rPr>
                        <a:t>features three USB 3.0 ports, as well as two USB 2.0 connections.</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Expand productivity </a:t>
                      </a:r>
                      <a:br>
                        <a:rPr lang="en-US" sz="900" b="1" dirty="0" smtClean="0">
                          <a:solidFill>
                            <a:schemeClr val="bg2"/>
                          </a:solidFill>
                          <a:latin typeface="Arial" panose="020B0604020202020204" pitchFamily="34" charset="0"/>
                          <a:cs typeface="Arial" panose="020B0604020202020204" pitchFamily="34" charset="0"/>
                        </a:rPr>
                      </a:br>
                      <a:r>
                        <a:rPr lang="en-US" sz="900" b="1" dirty="0" smtClean="0">
                          <a:solidFill>
                            <a:schemeClr val="bg2"/>
                          </a:solidFill>
                          <a:latin typeface="Arial" panose="020B0604020202020204" pitchFamily="34" charset="0"/>
                          <a:cs typeface="Arial" panose="020B0604020202020204" pitchFamily="34" charset="0"/>
                        </a:rPr>
                        <a:t>with peripherals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Connects a laptop via a single cable to various devices, such as printers, scanners and external hard drives. There's also a Gigabit Ethernet port, headphone jack and audio output to connect external speakers. </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Advanced networking and security for enterprise use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0" i="0" u="none" strike="noStrike" kern="1200" baseline="0" dirty="0" smtClean="0">
                          <a:solidFill>
                            <a:schemeClr val="bg2"/>
                          </a:solidFill>
                          <a:latin typeface="Arial" panose="020B0604020202020204" pitchFamily="34" charset="0"/>
                          <a:ea typeface="+mn-ea"/>
                          <a:cs typeface="Arial" panose="020B0604020202020204" pitchFamily="34" charset="0"/>
                        </a:rPr>
                        <a:t>Enables Wake-On-LAN and PXE boot (on selected platforms), plus an integrated cable lock slot (lock sold separately), so the dock can be secured to a desk or workstation. </a:t>
                      </a:r>
                      <a:endParaRPr lang="en-US" sz="900" b="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bl>
          </a:graphicData>
        </a:graphic>
      </p:graphicFrame>
      <p:grpSp>
        <p:nvGrpSpPr>
          <p:cNvPr id="23" name="Group 22"/>
          <p:cNvGrpSpPr/>
          <p:nvPr/>
        </p:nvGrpSpPr>
        <p:grpSpPr>
          <a:xfrm flipV="1">
            <a:off x="288549" y="11343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29" name="Picture 28"/>
          <p:cNvPicPr>
            <a:picLocks noChangeAspect="1"/>
          </p:cNvPicPr>
          <p:nvPr/>
        </p:nvPicPr>
        <p:blipFill>
          <a:blip r:embed="rId5"/>
          <a:stretch>
            <a:fillRect/>
          </a:stretch>
        </p:blipFill>
        <p:spPr>
          <a:xfrm>
            <a:off x="9244056" y="1197969"/>
            <a:ext cx="2525698" cy="1331482"/>
          </a:xfrm>
          <a:prstGeom prst="rect">
            <a:avLst/>
          </a:prstGeom>
        </p:spPr>
      </p:pic>
      <p:grpSp>
        <p:nvGrpSpPr>
          <p:cNvPr id="2" name="Group 1"/>
          <p:cNvGrpSpPr/>
          <p:nvPr/>
        </p:nvGrpSpPr>
        <p:grpSpPr>
          <a:xfrm>
            <a:off x="9085433" y="100885"/>
            <a:ext cx="2842032" cy="705395"/>
            <a:chOff x="9085433" y="100885"/>
            <a:chExt cx="2842032" cy="705395"/>
          </a:xfrm>
        </p:grpSpPr>
        <p:grpSp>
          <p:nvGrpSpPr>
            <p:cNvPr id="32" name="Group 31"/>
            <p:cNvGrpSpPr/>
            <p:nvPr/>
          </p:nvGrpSpPr>
          <p:grpSpPr>
            <a:xfrm>
              <a:off x="9085433"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grpSp>
          <p:nvGrpSpPr>
            <p:cNvPr id="22" name="Group 21"/>
            <p:cNvGrpSpPr/>
            <p:nvPr/>
          </p:nvGrpSpPr>
          <p:grpSpPr>
            <a:xfrm>
              <a:off x="11013065" y="100885"/>
              <a:ext cx="914400" cy="702240"/>
              <a:chOff x="11130511" y="100885"/>
              <a:chExt cx="914400" cy="702240"/>
            </a:xfrm>
          </p:grpSpPr>
          <p:sp>
            <p:nvSpPr>
              <p:cNvPr id="30" name="Rectangle 29"/>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1" name="Group 30"/>
              <p:cNvGrpSpPr>
                <a:grpSpLocks noChangeAspect="1"/>
              </p:cNvGrpSpPr>
              <p:nvPr/>
            </p:nvGrpSpPr>
            <p:grpSpPr>
              <a:xfrm>
                <a:off x="11404831" y="205294"/>
                <a:ext cx="365760" cy="464141"/>
                <a:chOff x="700396" y="366353"/>
                <a:chExt cx="525543" cy="666902"/>
              </a:xfrm>
            </p:grpSpPr>
            <p:sp>
              <p:nvSpPr>
                <p:cNvPr id="3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3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731257598"/>
      </p:ext>
    </p:extLst>
  </p:cSld>
  <p:clrMapOvr>
    <a:masterClrMapping/>
  </p:clrMapOvr>
  <p:transition spd="med">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rgbClr val="71C6C1"/>
                </a:solidFill>
              </a:rPr>
              <a:t>Dell E-Port Replicator Docking Station with USB 3.0</a:t>
            </a:r>
          </a:p>
        </p:txBody>
      </p:sp>
      <p:sp>
        <p:nvSpPr>
          <p:cNvPr id="6" name="Text Placeholder 5"/>
          <p:cNvSpPr>
            <a:spLocks noGrp="1"/>
          </p:cNvSpPr>
          <p:nvPr>
            <p:ph sz="half" idx="1"/>
          </p:nvPr>
        </p:nvSpPr>
        <p:spPr>
          <a:xfrm>
            <a:off x="269888" y="805320"/>
            <a:ext cx="8426243" cy="234177"/>
          </a:xfrm>
        </p:spPr>
        <p:txBody>
          <a:bodyPr>
            <a:noAutofit/>
          </a:bodyPr>
          <a:lstStyle/>
          <a:p>
            <a:r>
              <a:rPr lang="en-US" sz="1400" dirty="0">
                <a:solidFill>
                  <a:schemeClr val="tx1"/>
                </a:solidFill>
              </a:rPr>
              <a:t>Space-saving port replicator suitable for home and office environment which enables connection to your desk peripherals. Compatible with Dell Latitude E-Series systems.</a:t>
            </a:r>
          </a:p>
        </p:txBody>
      </p:sp>
      <p:graphicFrame>
        <p:nvGraphicFramePr>
          <p:cNvPr id="9" name="Table 8"/>
          <p:cNvGraphicFramePr>
            <a:graphicFrameLocks noGrp="1" noChangeAspect="1"/>
          </p:cNvGraphicFramePr>
          <p:nvPr>
            <p:extLst/>
          </p:nvPr>
        </p:nvGraphicFramePr>
        <p:xfrm>
          <a:off x="269887" y="1575314"/>
          <a:ext cx="11608924" cy="3832719"/>
        </p:xfrm>
        <a:graphic>
          <a:graphicData uri="http://schemas.openxmlformats.org/drawingml/2006/table">
            <a:tbl>
              <a:tblPr firstRow="1" bandRow="1"/>
              <a:tblGrid>
                <a:gridCol w="1780339"/>
                <a:gridCol w="3067058"/>
                <a:gridCol w="957065"/>
                <a:gridCol w="5804462"/>
              </a:tblGrid>
              <a:tr h="1310499">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71C6C1"/>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chemeClr val="tx1">
                            <a:lumMod val="60000"/>
                            <a:lumOff val="40000"/>
                          </a:schemeClr>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USB 3.0 proprietary docking option for Dell Latitude laptops</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71C6C1"/>
                          </a:solidFill>
                          <a:latin typeface="+mn-lt"/>
                          <a:ea typeface="Museo For Dell" pitchFamily="2" charset="0"/>
                          <a:cs typeface="+mn-cs"/>
                        </a:rPr>
                        <a:t>Ideal for whom?</a:t>
                      </a:r>
                    </a:p>
                    <a:p>
                      <a:pPr marL="238125" marR="0" lvl="1" indent="-171450" algn="l" defTabSz="1219170" rtl="0" eaLnBrk="1" fontAlgn="auto" latinLnBrk="0" hangingPunct="1">
                        <a:lnSpc>
                          <a:spcPct val="100000"/>
                        </a:lnSpc>
                        <a:spcBef>
                          <a:spcPts val="0"/>
                        </a:spcBef>
                        <a:spcAft>
                          <a:spcPts val="0"/>
                        </a:spcAft>
                        <a:buClr>
                          <a:schemeClr val="tx1">
                            <a:lumMod val="60000"/>
                            <a:lumOff val="40000"/>
                          </a:schemeClr>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Small and medium businesses and large enterprises with a fleet of compatible Latitude laptops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8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rgbClr val="71C6C1"/>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chemeClr val="tx1">
                            <a:lumMod val="60000"/>
                            <a:lumOff val="40000"/>
                          </a:schemeClr>
                        </a:buClr>
                        <a:buSzTx/>
                        <a:buFont typeface="Arial" panose="020B0604020202020204" pitchFamily="34" charset="0"/>
                        <a:buChar char="•"/>
                        <a:tabLst/>
                        <a:defRPr/>
                      </a:pPr>
                      <a:r>
                        <a:rPr lang="en-US" sz="1000" kern="0" dirty="0" smtClean="0">
                          <a:solidFill>
                            <a:schemeClr val="bg2"/>
                          </a:solidFill>
                          <a:ea typeface="Museo For Dell" pitchFamily="2" charset="0"/>
                        </a:rPr>
                        <a:t>Cables and adapters to connect</a:t>
                      </a:r>
                      <a:r>
                        <a:rPr lang="en-US" sz="1000" kern="0" baseline="0" dirty="0" smtClean="0">
                          <a:solidFill>
                            <a:schemeClr val="bg2"/>
                          </a:solidFill>
                          <a:ea typeface="Museo For Dell" pitchFamily="2" charset="0"/>
                        </a:rPr>
                        <a:t> your </a:t>
                      </a:r>
                      <a:br>
                        <a:rPr lang="en-US" sz="1000" kern="0" baseline="0" dirty="0" smtClean="0">
                          <a:solidFill>
                            <a:schemeClr val="bg2"/>
                          </a:solidFill>
                          <a:ea typeface="Museo For Dell" pitchFamily="2" charset="0"/>
                        </a:rPr>
                      </a:br>
                      <a:r>
                        <a:rPr lang="en-US" sz="1000" kern="0" baseline="0" dirty="0" smtClean="0">
                          <a:solidFill>
                            <a:schemeClr val="bg2"/>
                          </a:solidFill>
                          <a:ea typeface="Museo For Dell" pitchFamily="2" charset="0"/>
                        </a:rPr>
                        <a:t>customers’ peripherals to the dock. </a:t>
                      </a: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900" b="1" dirty="0" smtClean="0">
                          <a:solidFill>
                            <a:schemeClr val="bg2"/>
                          </a:solidFill>
                          <a:latin typeface="Arial" panose="020B0604020202020204" pitchFamily="34" charset="0"/>
                          <a:cs typeface="Arial" panose="020B0604020202020204" pitchFamily="34" charset="0"/>
                        </a:rPr>
                        <a:t>Space-saving design for home</a:t>
                      </a:r>
                      <a:r>
                        <a:rPr lang="en-US" sz="900" b="1" baseline="0" dirty="0" smtClean="0">
                          <a:solidFill>
                            <a:schemeClr val="bg2"/>
                          </a:solidFill>
                          <a:latin typeface="Arial" panose="020B0604020202020204" pitchFamily="34" charset="0"/>
                          <a:cs typeface="Arial" panose="020B0604020202020204" pitchFamily="34" charset="0"/>
                        </a:rPr>
                        <a:t> or office usage.</a:t>
                      </a:r>
                      <a:endParaRPr lang="en-US" sz="900" b="1" dirty="0" smtClean="0">
                        <a:solidFill>
                          <a:schemeClr val="bg2"/>
                        </a:solidFill>
                        <a:latin typeface="Arial" panose="020B0604020202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Compact size allows for easy placement and usage with compatible Latitude systems on virtually any desktop. </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Designed for productivity with multiple displays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USB 3.0 technology; DisplayPort 1.2 </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Includes the latest USB 3.0 technology enabled by Intel. Display Port 1.2 adds the ability to daisy chain displays (4 displays via 1 connector).</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Wide variety of ports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baseline="0" dirty="0" smtClean="0">
                          <a:solidFill>
                            <a:schemeClr val="bg2"/>
                          </a:solidFill>
                          <a:latin typeface="Arial" panose="020B0604020202020204" pitchFamily="34" charset="0"/>
                          <a:cs typeface="Arial" panose="020B0604020202020204" pitchFamily="34" charset="0"/>
                        </a:rPr>
                        <a:t>Display Port; DVI-D Single Link connectors; VGA; SuperSpeed USB 3.0; Hi-Speed USB; USB 2.0; RJ-45; mini-phone 3.5 mm; mini-phone stereo 3.5 mm</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Easily connect to displays, a mouse, keyboard and audio devices through the Dell Dock from a compatible system of choice</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Compatible with these Latitude systems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Designed for Latitude E5440, E5540, E6440, E6540, E7240, E7440</a:t>
                      </a:r>
                    </a:p>
                    <a:p>
                      <a:pPr>
                        <a:lnSpc>
                          <a:spcPct val="100000"/>
                        </a:lnSpc>
                      </a:pPr>
                      <a:r>
                        <a:rPr lang="en-US" sz="900" b="0" dirty="0" smtClean="0">
                          <a:solidFill>
                            <a:schemeClr val="bg2"/>
                          </a:solidFill>
                          <a:latin typeface="Arial" panose="020B0604020202020204" pitchFamily="34" charset="0"/>
                          <a:cs typeface="Arial" panose="020B0604020202020204" pitchFamily="34" charset="0"/>
                        </a:rPr>
                        <a:t>Compatible with E6400 ATG, E6500, E4300, E4200, E6400, E6410, E6410 ATG,  E6510, E4310, E5510, E5410, E6420 ATG, E5420, E5520, E6320, E6420, E6520,  E6220, E5430, E5530, E6230, E6330, E6430, E6430 ATG, E6530, E6430s, E6540, </a:t>
                      </a:r>
                    </a:p>
                    <a:p>
                      <a:pPr>
                        <a:lnSpc>
                          <a:spcPct val="100000"/>
                        </a:lnSpc>
                      </a:pPr>
                      <a:r>
                        <a:rPr lang="en-US" sz="900" b="0" dirty="0" smtClean="0">
                          <a:solidFill>
                            <a:schemeClr val="bg2"/>
                          </a:solidFill>
                          <a:latin typeface="Arial" panose="020B0604020202020204" pitchFamily="34" charset="0"/>
                          <a:cs typeface="Arial" panose="020B0604020202020204" pitchFamily="34" charset="0"/>
                        </a:rPr>
                        <a:t>E5250, E5450, E5550, E7250, E7450</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88549" y="1402797"/>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30" name="Picture 29"/>
          <p:cNvPicPr>
            <a:picLocks noChangeAspect="1"/>
          </p:cNvPicPr>
          <p:nvPr/>
        </p:nvPicPr>
        <p:blipFill>
          <a:blip r:embed="rId5"/>
          <a:stretch>
            <a:fillRect/>
          </a:stretch>
        </p:blipFill>
        <p:spPr>
          <a:xfrm>
            <a:off x="9535661" y="1840357"/>
            <a:ext cx="2343150" cy="1000125"/>
          </a:xfrm>
          <a:prstGeom prst="rect">
            <a:avLst/>
          </a:prstGeom>
        </p:spPr>
      </p:pic>
      <p:grpSp>
        <p:nvGrpSpPr>
          <p:cNvPr id="2" name="Group 1"/>
          <p:cNvGrpSpPr/>
          <p:nvPr/>
        </p:nvGrpSpPr>
        <p:grpSpPr>
          <a:xfrm>
            <a:off x="9118989" y="100885"/>
            <a:ext cx="2842032" cy="705395"/>
            <a:chOff x="8984765" y="100885"/>
            <a:chExt cx="2842032" cy="705395"/>
          </a:xfrm>
        </p:grpSpPr>
        <p:grpSp>
          <p:nvGrpSpPr>
            <p:cNvPr id="32" name="Group 31"/>
            <p:cNvGrpSpPr/>
            <p:nvPr/>
          </p:nvGrpSpPr>
          <p:grpSpPr>
            <a:xfrm>
              <a:off x="8984765" y="100885"/>
              <a:ext cx="1881395" cy="705395"/>
              <a:chOff x="9216302" y="67818"/>
              <a:chExt cx="1881395"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grpSp>
          <p:nvGrpSpPr>
            <p:cNvPr id="22" name="Group 21"/>
            <p:cNvGrpSpPr/>
            <p:nvPr/>
          </p:nvGrpSpPr>
          <p:grpSpPr>
            <a:xfrm>
              <a:off x="10912397" y="100885"/>
              <a:ext cx="914400" cy="702240"/>
              <a:chOff x="11130511" y="100885"/>
              <a:chExt cx="914400" cy="702240"/>
            </a:xfrm>
          </p:grpSpPr>
          <p:sp>
            <p:nvSpPr>
              <p:cNvPr id="29" name="Rectangle 28"/>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1" name="Group 30"/>
              <p:cNvGrpSpPr>
                <a:grpSpLocks noChangeAspect="1"/>
              </p:cNvGrpSpPr>
              <p:nvPr/>
            </p:nvGrpSpPr>
            <p:grpSpPr>
              <a:xfrm>
                <a:off x="11404831" y="205294"/>
                <a:ext cx="365760" cy="464141"/>
                <a:chOff x="700396" y="366353"/>
                <a:chExt cx="525543" cy="666902"/>
              </a:xfrm>
            </p:grpSpPr>
            <p:sp>
              <p:nvSpPr>
                <p:cNvPr id="3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3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668271369"/>
      </p:ext>
    </p:extLst>
  </p:cSld>
  <p:clrMapOvr>
    <a:masterClrMapping/>
  </p:clrMapOvr>
  <p:transition spd="med">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rgbClr val="71C6C1"/>
                </a:solidFill>
              </a:rPr>
              <a:t>Dell E-Port Plus Advanced Port Replicator with USB 3.0</a:t>
            </a:r>
          </a:p>
        </p:txBody>
      </p:sp>
      <p:sp>
        <p:nvSpPr>
          <p:cNvPr id="6" name="Text Placeholder 5"/>
          <p:cNvSpPr>
            <a:spLocks noGrp="1"/>
          </p:cNvSpPr>
          <p:nvPr>
            <p:ph sz="half" idx="1"/>
          </p:nvPr>
        </p:nvSpPr>
        <p:spPr>
          <a:xfrm>
            <a:off x="269888" y="805320"/>
            <a:ext cx="7280204" cy="445512"/>
          </a:xfrm>
        </p:spPr>
        <p:txBody>
          <a:bodyPr>
            <a:noAutofit/>
          </a:bodyPr>
          <a:lstStyle/>
          <a:p>
            <a:r>
              <a:rPr lang="en-US" sz="1400" dirty="0">
                <a:solidFill>
                  <a:schemeClr val="tx1"/>
                </a:solidFill>
              </a:rPr>
              <a:t>Offers dual digital monitor capabilities along with legacy ports. Compatible with select </a:t>
            </a:r>
            <a:r>
              <a:rPr lang="en-US" sz="1400" dirty="0" smtClean="0">
                <a:solidFill>
                  <a:schemeClr val="tx1"/>
                </a:solidFill>
              </a:rPr>
              <a:t>Latitude and Precision </a:t>
            </a:r>
            <a:r>
              <a:rPr lang="en-US" sz="1400" dirty="0">
                <a:solidFill>
                  <a:schemeClr val="tx1"/>
                </a:solidFill>
              </a:rPr>
              <a:t>systems. </a:t>
            </a:r>
          </a:p>
        </p:txBody>
      </p:sp>
      <p:graphicFrame>
        <p:nvGraphicFramePr>
          <p:cNvPr id="9" name="Table 8"/>
          <p:cNvGraphicFramePr>
            <a:graphicFrameLocks noGrp="1" noChangeAspect="1"/>
          </p:cNvGraphicFramePr>
          <p:nvPr>
            <p:extLst/>
          </p:nvPr>
        </p:nvGraphicFramePr>
        <p:xfrm>
          <a:off x="269887" y="1483035"/>
          <a:ext cx="11608924" cy="4008888"/>
        </p:xfrm>
        <a:graphic>
          <a:graphicData uri="http://schemas.openxmlformats.org/drawingml/2006/table">
            <a:tbl>
              <a:tblPr firstRow="1" bandRow="1"/>
              <a:tblGrid>
                <a:gridCol w="1780339"/>
                <a:gridCol w="3067058"/>
                <a:gridCol w="957065"/>
                <a:gridCol w="5804462"/>
              </a:tblGrid>
              <a:tr h="1486668">
                <a:tc gridSpan="3">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71C6C1"/>
                          </a:solidFill>
                          <a:latin typeface="+mn-lt"/>
                          <a:ea typeface="Museo For Dell" pitchFamily="2" charset="0"/>
                          <a:cs typeface="+mn-cs"/>
                        </a:rPr>
                        <a:t>Why did we create this product?</a:t>
                      </a:r>
                    </a:p>
                    <a:p>
                      <a:pPr marL="176213" marR="0" lvl="1" indent="-109538" algn="l" defTabSz="1219170" rtl="0" eaLnBrk="1" fontAlgn="auto" latinLnBrk="0" hangingPunct="1">
                        <a:lnSpc>
                          <a:spcPct val="90000"/>
                        </a:lnSpc>
                        <a:spcBef>
                          <a:spcPts val="0"/>
                        </a:spcBef>
                        <a:spcAft>
                          <a:spcPts val="0"/>
                        </a:spcAft>
                        <a:buClr>
                          <a:schemeClr val="tx1">
                            <a:lumMod val="60000"/>
                            <a:lumOff val="40000"/>
                          </a:schemeClr>
                        </a:buClr>
                        <a:buSzTx/>
                        <a:buFont typeface="Arial" panose="020B0604020202020204" pitchFamily="34" charset="0"/>
                        <a:buChar char="•"/>
                        <a:tabLst/>
                        <a:defRPr/>
                      </a:pPr>
                      <a:r>
                        <a:rPr kumimoji="0" lang="en-US" sz="1000" b="0" i="0" u="none" strike="noStrike" kern="1200" cap="none" spc="0" normalizeH="0" baseline="0" noProof="0" dirty="0" smtClean="0">
                          <a:ln>
                            <a:noFill/>
                          </a:ln>
                          <a:solidFill>
                            <a:schemeClr val="bg2"/>
                          </a:solidFill>
                          <a:effectLst/>
                          <a:uLnTx/>
                          <a:uFillTx/>
                          <a:latin typeface="+mn-lt"/>
                          <a:ea typeface="+mn-ea"/>
                          <a:cs typeface="+mn-cs"/>
                        </a:rPr>
                        <a:t>USB 3.0 proprietary docking option for select Dell Latitude and Precision laptops</a:t>
                      </a:r>
                    </a:p>
                    <a:p>
                      <a:pPr marL="66675" marR="0" lvl="1" indent="0" algn="l" defTabSz="1219170" rtl="0" eaLnBrk="1" fontAlgn="auto" latinLnBrk="0" hangingPunct="1">
                        <a:lnSpc>
                          <a:spcPct val="90000"/>
                        </a:lnSpc>
                        <a:spcBef>
                          <a:spcPts val="0"/>
                        </a:spcBef>
                        <a:spcAft>
                          <a:spcPts val="0"/>
                        </a:spcAft>
                        <a:buClr>
                          <a:srgbClr val="0085C3"/>
                        </a:buClr>
                        <a:buSzTx/>
                        <a:buFont typeface="Arial" panose="020B0604020202020204" pitchFamily="34" charset="0"/>
                        <a:buNone/>
                        <a:tabLst/>
                        <a:defRPr/>
                      </a:pPr>
                      <a:endParaRPr kumimoji="0" lang="en-US" sz="600" b="0" i="0" u="none" strike="noStrike" kern="1200" cap="none" spc="0" normalizeH="0" baseline="0" noProof="0" dirty="0" smtClean="0">
                        <a:ln>
                          <a:noFill/>
                        </a:ln>
                        <a:solidFill>
                          <a:schemeClr val="bg2"/>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71C6C1"/>
                          </a:solidFill>
                          <a:latin typeface="+mn-lt"/>
                          <a:ea typeface="Museo For Dell" pitchFamily="2" charset="0"/>
                          <a:cs typeface="+mn-cs"/>
                        </a:rPr>
                        <a:t>Ideal for whom?</a:t>
                      </a:r>
                    </a:p>
                    <a:p>
                      <a:pPr marL="238125" marR="0" lvl="1" indent="-171450" algn="l" defTabSz="1219170" rtl="0" eaLnBrk="1" fontAlgn="auto" latinLnBrk="0" hangingPunct="1">
                        <a:lnSpc>
                          <a:spcPct val="100000"/>
                        </a:lnSpc>
                        <a:spcBef>
                          <a:spcPts val="0"/>
                        </a:spcBef>
                        <a:spcAft>
                          <a:spcPts val="0"/>
                        </a:spcAft>
                        <a:buClr>
                          <a:schemeClr val="tx1">
                            <a:lumMod val="60000"/>
                            <a:lumOff val="40000"/>
                          </a:schemeClr>
                        </a:buClr>
                        <a:buSzTx/>
                        <a:buFont typeface="Arial" panose="020B0604020202020204" pitchFamily="34" charset="0"/>
                        <a:buChar char="•"/>
                        <a:tabLst/>
                        <a:defRPr/>
                      </a:pPr>
                      <a:r>
                        <a:rPr lang="en-US" sz="1000" b="0" baseline="0" dirty="0" smtClean="0">
                          <a:solidFill>
                            <a:schemeClr val="bg2"/>
                          </a:solidFill>
                          <a:latin typeface="Arial" panose="020B0604020202020204" pitchFamily="34" charset="0"/>
                          <a:cs typeface="Arial" panose="020B0604020202020204" pitchFamily="34" charset="0"/>
                        </a:rPr>
                        <a:t>Small and medium businesses and large enterprises with a fleet of compatible Latitude and Precision laptops</a:t>
                      </a:r>
                    </a:p>
                    <a:p>
                      <a:pPr marL="66675" marR="0" lvl="1" indent="0" algn="l" defTabSz="1219170" rtl="0" eaLnBrk="1" fontAlgn="auto" latinLnBrk="0" hangingPunct="1">
                        <a:lnSpc>
                          <a:spcPct val="100000"/>
                        </a:lnSpc>
                        <a:spcBef>
                          <a:spcPts val="0"/>
                        </a:spcBef>
                        <a:spcAft>
                          <a:spcPts val="0"/>
                        </a:spcAft>
                        <a:buClr>
                          <a:srgbClr val="71C6C1"/>
                        </a:buClr>
                        <a:buSzTx/>
                        <a:buFont typeface="Arial" panose="020B0604020202020204" pitchFamily="34" charset="0"/>
                        <a:buNone/>
                        <a:tabLst/>
                        <a:defRPr/>
                      </a:pPr>
                      <a:endParaRPr lang="en-US" sz="1200" b="0" baseline="0" dirty="0" smtClean="0">
                        <a:solidFill>
                          <a:schemeClr val="bg2"/>
                        </a:solidFill>
                        <a:latin typeface="Arial" panose="020B0604020202020204" pitchFamily="34" charset="0"/>
                        <a:cs typeface="Arial" panose="020B0604020202020204" pitchFamily="34" charset="0"/>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r>
                        <a:rPr kumimoji="0" lang="en-US" sz="1200" b="0" i="0" u="none" strike="noStrike" kern="0" cap="none" spc="0" normalizeH="0" baseline="0" noProof="0" dirty="0" smtClean="0">
                          <a:ln>
                            <a:noFill/>
                          </a:ln>
                          <a:solidFill>
                            <a:srgbClr val="71C6C1"/>
                          </a:solidFill>
                          <a:effectLst/>
                          <a:uLnTx/>
                          <a:uFillTx/>
                          <a:latin typeface="+mn-lt"/>
                          <a:ea typeface="Museo For Dell" pitchFamily="2" charset="0"/>
                          <a:cs typeface="+mn-cs"/>
                        </a:rPr>
                        <a:t>Recommended Accessories </a:t>
                      </a:r>
                    </a:p>
                    <a:p>
                      <a:pPr marL="238125" marR="0" lvl="1" indent="-171450" algn="l" defTabSz="1219170" rtl="0" eaLnBrk="1" fontAlgn="auto" latinLnBrk="0" hangingPunct="1">
                        <a:lnSpc>
                          <a:spcPct val="100000"/>
                        </a:lnSpc>
                        <a:spcBef>
                          <a:spcPts val="0"/>
                        </a:spcBef>
                        <a:spcAft>
                          <a:spcPts val="800"/>
                        </a:spcAft>
                        <a:buClr>
                          <a:schemeClr val="tx1">
                            <a:lumMod val="60000"/>
                            <a:lumOff val="40000"/>
                          </a:schemeClr>
                        </a:buClr>
                        <a:buSzTx/>
                        <a:buFont typeface="Arial" panose="020B0604020202020204" pitchFamily="34" charset="0"/>
                        <a:buChar char="•"/>
                        <a:tabLst/>
                        <a:defRPr/>
                      </a:pPr>
                      <a:r>
                        <a:rPr lang="en-US" sz="1000" kern="0" dirty="0" smtClean="0">
                          <a:solidFill>
                            <a:schemeClr val="bg2"/>
                          </a:solidFill>
                          <a:ea typeface="Museo For Dell" pitchFamily="2" charset="0"/>
                        </a:rPr>
                        <a:t>Cables and adapters to connect</a:t>
                      </a:r>
                      <a:r>
                        <a:rPr lang="en-US" sz="1000" kern="0" baseline="0" dirty="0" smtClean="0">
                          <a:solidFill>
                            <a:schemeClr val="bg2"/>
                          </a:solidFill>
                          <a:ea typeface="Museo For Dell" pitchFamily="2" charset="0"/>
                        </a:rPr>
                        <a:t> your </a:t>
                      </a:r>
                      <a:br>
                        <a:rPr lang="en-US" sz="1000" kern="0" baseline="0" dirty="0" smtClean="0">
                          <a:solidFill>
                            <a:schemeClr val="bg2"/>
                          </a:solidFill>
                          <a:ea typeface="Museo For Dell" pitchFamily="2" charset="0"/>
                        </a:rPr>
                      </a:br>
                      <a:r>
                        <a:rPr lang="en-US" sz="1000" kern="0" baseline="0" dirty="0" smtClean="0">
                          <a:solidFill>
                            <a:schemeClr val="bg2"/>
                          </a:solidFill>
                          <a:ea typeface="Museo For Dell" pitchFamily="2" charset="0"/>
                        </a:rPr>
                        <a:t>customers’ peripherals to the dock. </a:t>
                      </a:r>
                      <a:r>
                        <a:rPr lang="en-US" sz="1000" kern="0" dirty="0" smtClean="0">
                          <a:solidFill>
                            <a:schemeClr val="bg2"/>
                          </a:solidFill>
                          <a:ea typeface="Museo For Dell" pitchFamily="2" charset="0"/>
                        </a:rPr>
                        <a:t> </a:t>
                      </a: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gridSpan="2">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p>
                      <a:endParaRPr lang="en-US"/>
                    </a:p>
                  </a:txBody>
                  <a:tcPr/>
                </a:tc>
              </a:tr>
              <a:tr h="330754">
                <a:tc>
                  <a:txBody>
                    <a:bodyPr/>
                    <a:lstStyle/>
                    <a:p>
                      <a:r>
                        <a:rPr lang="en-US" sz="900" b="1" dirty="0" smtClean="0">
                          <a:solidFill>
                            <a:schemeClr val="bg2"/>
                          </a:solidFill>
                          <a:latin typeface="Arial" panose="020B0604020202020204" pitchFamily="34" charset="0"/>
                          <a:cs typeface="Arial" panose="020B0604020202020204" pitchFamily="34" charset="0"/>
                        </a:rPr>
                        <a:t>Space-saving design for home</a:t>
                      </a:r>
                      <a:r>
                        <a:rPr lang="en-US" sz="900" b="1" baseline="0" dirty="0" smtClean="0">
                          <a:solidFill>
                            <a:schemeClr val="bg2"/>
                          </a:solidFill>
                          <a:latin typeface="Arial" panose="020B0604020202020204" pitchFamily="34" charset="0"/>
                          <a:cs typeface="Arial" panose="020B0604020202020204" pitchFamily="34" charset="0"/>
                        </a:rPr>
                        <a:t> or office usage.</a:t>
                      </a:r>
                      <a:endParaRPr lang="en-US" sz="900" b="1" dirty="0" smtClean="0">
                        <a:solidFill>
                          <a:schemeClr val="bg2"/>
                        </a:solidFill>
                        <a:latin typeface="Arial" panose="020B0604020202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baseline="0" dirty="0" smtClean="0">
                          <a:solidFill>
                            <a:schemeClr val="bg2"/>
                          </a:solidFill>
                          <a:latin typeface="Arial" panose="020B0604020202020204" pitchFamily="34" charset="0"/>
                          <a:cs typeface="Arial" panose="020B0604020202020204" pitchFamily="34" charset="0"/>
                        </a:rPr>
                        <a:t>Compact size allows for easy placement and usage with compatible Latitude and Precision systems on virtually any desktop. </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93615">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Designed for productivity with multiple displays </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900" b="0" dirty="0" smtClean="0">
                          <a:solidFill>
                            <a:schemeClr val="bg2"/>
                          </a:solidFill>
                          <a:latin typeface="Arial" panose="020B0604020202020204" pitchFamily="34" charset="0"/>
                          <a:cs typeface="Arial" panose="020B0604020202020204" pitchFamily="34" charset="0"/>
                        </a:rPr>
                        <a:t>USB 3.0 technology; DisplayPort 1.2 </a:t>
                      </a:r>
                      <a:endParaRPr lang="en-US" sz="900" b="0" baseline="0" dirty="0" smtClean="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Includes the latest USB 3.0 technology enabled by Intel. Display Port 1.2 adds the ability to daisy chain displays (4 displays via 1 connector).</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a:lnSpc>
                          <a:spcPct val="100000"/>
                        </a:lnSpc>
                      </a:pPr>
                      <a:r>
                        <a:rPr lang="en-US" sz="900" b="1" dirty="0" smtClean="0">
                          <a:solidFill>
                            <a:schemeClr val="bg2"/>
                          </a:solidFill>
                          <a:latin typeface="Arial" panose="020B0604020202020204" pitchFamily="34" charset="0"/>
                          <a:cs typeface="Arial" panose="020B0604020202020204" pitchFamily="34" charset="0"/>
                        </a:rPr>
                        <a:t>Wide variety of ports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900" b="0" baseline="0" dirty="0" smtClean="0">
                          <a:solidFill>
                            <a:schemeClr val="bg2"/>
                          </a:solidFill>
                          <a:latin typeface="Arial" panose="020B0604020202020204" pitchFamily="34" charset="0"/>
                          <a:cs typeface="Arial" panose="020B0604020202020204" pitchFamily="34" charset="0"/>
                        </a:rPr>
                        <a:t>Display Port; DVI-D Single Link connectors; VGA; Serial port; Parallel port; SuperSpeed USB 3.0; Hi-Speed USB; USB 2.0; RJ-45; mini-phone 3.5 mm; mini-phone stereo 3.5 mm</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900" b="0" dirty="0" smtClean="0">
                          <a:solidFill>
                            <a:schemeClr val="bg2"/>
                          </a:solidFill>
                          <a:latin typeface="Arial" panose="020B0604020202020204" pitchFamily="34" charset="0"/>
                          <a:cs typeface="Arial" panose="020B0604020202020204" pitchFamily="34" charset="0"/>
                        </a:rPr>
                        <a:t>Easily connect to displays, a mouse, keyboard and audio devices through the Dell Dock from a compatible system of choice</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r h="241323">
                <a:tc>
                  <a:txBody>
                    <a:bodyPr/>
                    <a:lstStyle/>
                    <a:p>
                      <a:pPr algn="l"/>
                      <a:r>
                        <a:rPr lang="en-US" sz="900" b="1" dirty="0" smtClean="0">
                          <a:solidFill>
                            <a:schemeClr val="bg2"/>
                          </a:solidFill>
                          <a:latin typeface="+mj-lt"/>
                        </a:rPr>
                        <a:t>Compatible with these Latitude systems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r>
                        <a:rPr lang="it-IT" sz="900" b="0" dirty="0" smtClean="0">
                          <a:solidFill>
                            <a:schemeClr val="bg2"/>
                          </a:solidFill>
                          <a:latin typeface="Arial" panose="020B0604020202020204" pitchFamily="34" charset="0"/>
                          <a:cs typeface="Arial" panose="020B0604020202020204" pitchFamily="34" charset="0"/>
                        </a:rPr>
                        <a:t>M4400, M6400, M6500, M4500, M4600, M6600, M4700, M6700, M4800, M6800,  M2800, Precision 15 7000 Series (7510), Precision 17 7000 Series (7710), </a:t>
                      </a:r>
                    </a:p>
                    <a:p>
                      <a:pPr>
                        <a:lnSpc>
                          <a:spcPct val="100000"/>
                        </a:lnSpc>
                      </a:pPr>
                      <a:r>
                        <a:rPr lang="it-IT" sz="900" b="0" dirty="0" smtClean="0">
                          <a:solidFill>
                            <a:schemeClr val="bg2"/>
                          </a:solidFill>
                          <a:latin typeface="Arial" panose="020B0604020202020204" pitchFamily="34" charset="0"/>
                          <a:cs typeface="Arial" panose="020B0604020202020204" pitchFamily="34" charset="0"/>
                        </a:rPr>
                        <a:t>Precision 15 3000 Series (3510)</a:t>
                      </a: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endParaRPr lang="en-US" sz="900" b="0" dirty="0">
                        <a:solidFill>
                          <a:schemeClr val="bg2"/>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r>
            </a:tbl>
          </a:graphicData>
        </a:graphic>
      </p:graphicFrame>
      <p:grpSp>
        <p:nvGrpSpPr>
          <p:cNvPr id="23" name="Group 22"/>
          <p:cNvGrpSpPr/>
          <p:nvPr/>
        </p:nvGrpSpPr>
        <p:grpSpPr>
          <a:xfrm flipV="1">
            <a:off x="288549" y="130212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2" name="Group 31"/>
          <p:cNvGrpSpPr/>
          <p:nvPr/>
        </p:nvGrpSpPr>
        <p:grpSpPr>
          <a:xfrm>
            <a:off x="9102211" y="100885"/>
            <a:ext cx="1881395" cy="705395"/>
            <a:chOff x="9216302" y="67818"/>
            <a:chExt cx="1881395" cy="705395"/>
          </a:xfrm>
        </p:grpSpPr>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10343" t="6413" r="9043" b="169"/>
            <a:stretch/>
          </p:blipFill>
          <p:spPr>
            <a:xfrm>
              <a:off x="9216302" y="67818"/>
              <a:ext cx="914399" cy="705395"/>
            </a:xfrm>
            <a:prstGeom prst="rect">
              <a:avLst/>
            </a:prstGeom>
          </p:spPr>
        </p:pic>
        <p:grpSp>
          <p:nvGrpSpPr>
            <p:cNvPr id="34" name="Group 33"/>
            <p:cNvGrpSpPr/>
            <p:nvPr/>
          </p:nvGrpSpPr>
          <p:grpSpPr>
            <a:xfrm>
              <a:off x="10183297" y="68472"/>
              <a:ext cx="914400" cy="704088"/>
              <a:chOff x="505092" y="3130474"/>
              <a:chExt cx="914400" cy="704088"/>
            </a:xfrm>
          </p:grpSpPr>
          <p:sp>
            <p:nvSpPr>
              <p:cNvPr id="35" name="object 4"/>
              <p:cNvSpPr/>
              <p:nvPr/>
            </p:nvSpPr>
            <p:spPr>
              <a:xfrm>
                <a:off x="505092" y="3130474"/>
                <a:ext cx="914400" cy="704088"/>
              </a:xfrm>
              <a:custGeom>
                <a:avLst/>
                <a:gdLst/>
                <a:ahLst/>
                <a:cxnLst/>
                <a:rect l="l" t="t" r="r" b="b"/>
                <a:pathLst>
                  <a:path w="1445260" h="1002664">
                    <a:moveTo>
                      <a:pt x="0" y="1002233"/>
                    </a:moveTo>
                    <a:lnTo>
                      <a:pt x="1444752" y="1002233"/>
                    </a:lnTo>
                    <a:lnTo>
                      <a:pt x="1444752" y="0"/>
                    </a:lnTo>
                    <a:lnTo>
                      <a:pt x="0" y="0"/>
                    </a:lnTo>
                    <a:lnTo>
                      <a:pt x="0" y="1002233"/>
                    </a:lnTo>
                    <a:close/>
                  </a:path>
                </a:pathLst>
              </a:custGeom>
              <a:solidFill>
                <a:srgbClr val="C1D831"/>
              </a:solidFill>
            </p:spPr>
            <p:txBody>
              <a:bodyPr wrap="square" lIns="0" tIns="0" rIns="0" bIns="0" rtlCol="0"/>
              <a:lstStyle/>
              <a:p>
                <a:endParaRPr sz="2400" dirty="0"/>
              </a:p>
            </p:txBody>
          </p:sp>
          <p:grpSp>
            <p:nvGrpSpPr>
              <p:cNvPr id="36" name="Group 35"/>
              <p:cNvGrpSpPr/>
              <p:nvPr/>
            </p:nvGrpSpPr>
            <p:grpSpPr>
              <a:xfrm>
                <a:off x="714246" y="3191091"/>
                <a:ext cx="494251" cy="574633"/>
                <a:chOff x="714246" y="3191091"/>
                <a:chExt cx="494251" cy="574633"/>
              </a:xfrm>
            </p:grpSpPr>
            <p:sp>
              <p:nvSpPr>
                <p:cNvPr id="50" name="object 29"/>
                <p:cNvSpPr/>
                <p:nvPr/>
              </p:nvSpPr>
              <p:spPr>
                <a:xfrm>
                  <a:off x="736904" y="3191091"/>
                  <a:ext cx="471593" cy="496147"/>
                </a:xfrm>
                <a:custGeom>
                  <a:avLst/>
                  <a:gdLst/>
                  <a:ahLst/>
                  <a:cxnLst/>
                  <a:rect l="l" t="t" r="r" b="b"/>
                  <a:pathLst>
                    <a:path w="353694" h="372110">
                      <a:moveTo>
                        <a:pt x="164719" y="371754"/>
                      </a:moveTo>
                      <a:lnTo>
                        <a:pt x="164350" y="198983"/>
                      </a:lnTo>
                      <a:lnTo>
                        <a:pt x="0" y="199377"/>
                      </a:lnTo>
                      <a:lnTo>
                        <a:pt x="353326" y="0"/>
                      </a:lnTo>
                      <a:lnTo>
                        <a:pt x="164719" y="371754"/>
                      </a:lnTo>
                      <a:close/>
                    </a:path>
                  </a:pathLst>
                </a:custGeom>
                <a:ln w="19392">
                  <a:solidFill>
                    <a:srgbClr val="FFFFFF"/>
                  </a:solidFill>
                </a:ln>
              </p:spPr>
              <p:txBody>
                <a:bodyPr wrap="square" lIns="0" tIns="0" rIns="0" bIns="0" rtlCol="0"/>
                <a:lstStyle/>
                <a:p>
                  <a:endParaRPr sz="2400" dirty="0"/>
                </a:p>
              </p:txBody>
            </p:sp>
            <p:sp>
              <p:nvSpPr>
                <p:cNvPr id="51" name="object 31"/>
                <p:cNvSpPr/>
                <p:nvPr/>
              </p:nvSpPr>
              <p:spPr>
                <a:xfrm>
                  <a:off x="714246" y="3560154"/>
                  <a:ext cx="107527" cy="113453"/>
                </a:xfrm>
                <a:custGeom>
                  <a:avLst/>
                  <a:gdLst/>
                  <a:ahLst/>
                  <a:cxnLst/>
                  <a:rect l="l" t="t" r="r" b="b"/>
                  <a:pathLst>
                    <a:path w="80645" h="85089">
                      <a:moveTo>
                        <a:pt x="80568" y="0"/>
                      </a:moveTo>
                      <a:lnTo>
                        <a:pt x="0" y="85102"/>
                      </a:lnTo>
                    </a:path>
                  </a:pathLst>
                </a:custGeom>
                <a:ln w="19392">
                  <a:solidFill>
                    <a:srgbClr val="FFFFFF"/>
                  </a:solidFill>
                </a:ln>
              </p:spPr>
              <p:txBody>
                <a:bodyPr wrap="square" lIns="0" tIns="0" rIns="0" bIns="0" rtlCol="0"/>
                <a:lstStyle/>
                <a:p>
                  <a:endParaRPr sz="2400" dirty="0"/>
                </a:p>
              </p:txBody>
            </p:sp>
            <p:sp>
              <p:nvSpPr>
                <p:cNvPr id="52" name="object 32"/>
                <p:cNvSpPr/>
                <p:nvPr/>
              </p:nvSpPr>
              <p:spPr>
                <a:xfrm>
                  <a:off x="720817" y="3652271"/>
                  <a:ext cx="107527" cy="113453"/>
                </a:xfrm>
                <a:custGeom>
                  <a:avLst/>
                  <a:gdLst/>
                  <a:ahLst/>
                  <a:cxnLst/>
                  <a:rect l="l" t="t" r="r" b="b"/>
                  <a:pathLst>
                    <a:path w="80645" h="85089">
                      <a:moveTo>
                        <a:pt x="80606" y="0"/>
                      </a:moveTo>
                      <a:lnTo>
                        <a:pt x="0" y="85039"/>
                      </a:lnTo>
                    </a:path>
                  </a:pathLst>
                </a:custGeom>
                <a:ln w="19392">
                  <a:solidFill>
                    <a:srgbClr val="FFFFFF"/>
                  </a:solidFill>
                </a:ln>
              </p:spPr>
              <p:txBody>
                <a:bodyPr wrap="square" lIns="0" tIns="0" rIns="0" bIns="0" rtlCol="0"/>
                <a:lstStyle/>
                <a:p>
                  <a:endParaRPr sz="2400" dirty="0"/>
                </a:p>
              </p:txBody>
            </p:sp>
          </p:grpSp>
        </p:grpSp>
      </p:grpSp>
      <p:pic>
        <p:nvPicPr>
          <p:cNvPr id="22" name="Picture 21"/>
          <p:cNvPicPr>
            <a:picLocks noChangeAspect="1"/>
          </p:cNvPicPr>
          <p:nvPr/>
        </p:nvPicPr>
        <p:blipFill>
          <a:blip r:embed="rId6"/>
          <a:stretch>
            <a:fillRect/>
          </a:stretch>
        </p:blipFill>
        <p:spPr>
          <a:xfrm>
            <a:off x="9178009" y="1570797"/>
            <a:ext cx="2639712" cy="1231126"/>
          </a:xfrm>
          <a:prstGeom prst="rect">
            <a:avLst/>
          </a:prstGeom>
        </p:spPr>
      </p:pic>
      <p:grpSp>
        <p:nvGrpSpPr>
          <p:cNvPr id="29" name="Group 28"/>
          <p:cNvGrpSpPr/>
          <p:nvPr/>
        </p:nvGrpSpPr>
        <p:grpSpPr>
          <a:xfrm>
            <a:off x="11021454" y="100885"/>
            <a:ext cx="914400" cy="702240"/>
            <a:chOff x="11130511" y="100885"/>
            <a:chExt cx="914400" cy="702240"/>
          </a:xfrm>
        </p:grpSpPr>
        <p:sp>
          <p:nvSpPr>
            <p:cNvPr id="30" name="Rectangle 29"/>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1" name="Group 30"/>
            <p:cNvGrpSpPr>
              <a:grpSpLocks noChangeAspect="1"/>
            </p:cNvGrpSpPr>
            <p:nvPr/>
          </p:nvGrpSpPr>
          <p:grpSpPr>
            <a:xfrm>
              <a:off x="11404831" y="205294"/>
              <a:ext cx="365760" cy="464141"/>
              <a:chOff x="700396" y="366353"/>
              <a:chExt cx="525543" cy="666902"/>
            </a:xfrm>
          </p:grpSpPr>
          <p:sp>
            <p:nvSpPr>
              <p:cNvPr id="3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3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spTree>
    <p:extLst>
      <p:ext uri="{BB962C8B-B14F-4D97-AF65-F5344CB8AC3E}">
        <p14:creationId xmlns:p14="http://schemas.microsoft.com/office/powerpoint/2010/main" val="3785197214"/>
      </p:ext>
    </p:extLst>
  </p:cSld>
  <p:clrMapOvr>
    <a:masterClrMapping/>
  </p:clrMapOvr>
  <p:transition spd="med">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2" y="-1"/>
            <a:ext cx="12193082" cy="5777559"/>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5299" y="6147171"/>
            <a:ext cx="464884" cy="464884"/>
          </a:xfrm>
          <a:prstGeom prst="rect">
            <a:avLst/>
          </a:prstGeom>
        </p:spPr>
      </p:pic>
      <p:sp>
        <p:nvSpPr>
          <p:cNvPr id="21" name="TextBox 1">
            <a:hlinkClick r:id="rId5"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grpSp>
        <p:nvGrpSpPr>
          <p:cNvPr id="2" name="Group 1"/>
          <p:cNvGrpSpPr/>
          <p:nvPr/>
        </p:nvGrpSpPr>
        <p:grpSpPr>
          <a:xfrm>
            <a:off x="878694" y="1652233"/>
            <a:ext cx="7378575" cy="1825842"/>
            <a:chOff x="930948" y="1283117"/>
            <a:chExt cx="7378575" cy="1825842"/>
          </a:xfrm>
        </p:grpSpPr>
        <p:sp>
          <p:nvSpPr>
            <p:cNvPr id="5" name="TextBox 4"/>
            <p:cNvSpPr txBox="1"/>
            <p:nvPr/>
          </p:nvSpPr>
          <p:spPr>
            <a:xfrm>
              <a:off x="994083" y="2531062"/>
              <a:ext cx="5831989" cy="369332"/>
            </a:xfrm>
            <a:prstGeom prst="rect">
              <a:avLst/>
            </a:prstGeom>
            <a:noFill/>
          </p:spPr>
          <p:txBody>
            <a:bodyPr wrap="square" rtlCol="0">
              <a:spAutoFit/>
            </a:bodyPr>
            <a:lstStyle/>
            <a:p>
              <a:r>
                <a:rPr lang="en-US" dirty="0" smtClean="0">
                  <a:solidFill>
                    <a:srgbClr val="444444"/>
                  </a:solidFill>
                  <a:latin typeface="Arial" pitchFamily="34" charset="0"/>
                </a:rPr>
                <a:t>Comfort and productivity at your fingertips</a:t>
              </a:r>
              <a:endParaRPr lang="en-US" dirty="0">
                <a:solidFill>
                  <a:srgbClr val="444444"/>
                </a:solidFill>
                <a:latin typeface="Arial" pitchFamily="34" charset="0"/>
              </a:endParaRPr>
            </a:p>
          </p:txBody>
        </p:sp>
        <p:sp>
          <p:nvSpPr>
            <p:cNvPr id="19" name="TextBox 18"/>
            <p:cNvSpPr txBox="1"/>
            <p:nvPr/>
          </p:nvSpPr>
          <p:spPr>
            <a:xfrm>
              <a:off x="930948" y="1283117"/>
              <a:ext cx="7378575" cy="1272143"/>
            </a:xfrm>
            <a:prstGeom prst="rect">
              <a:avLst/>
            </a:prstGeom>
            <a:noFill/>
          </p:spPr>
          <p:txBody>
            <a:bodyPr wrap="square" rtlCol="0">
              <a:spAutoFit/>
            </a:bodyPr>
            <a:lstStyle/>
            <a:p>
              <a:pPr>
                <a:lnSpc>
                  <a:spcPts val="4600"/>
                </a:lnSpc>
              </a:pPr>
              <a:r>
                <a:rPr lang="en-US" sz="4400" b="1" dirty="0" smtClean="0">
                  <a:solidFill>
                    <a:srgbClr val="444444"/>
                  </a:solidFill>
                  <a:latin typeface="Arial" pitchFamily="34" charset="0"/>
                </a:rPr>
                <a:t>Dell Keyboards, Mice </a:t>
              </a:r>
              <a:br>
                <a:rPr lang="en-US" sz="4400" b="1" dirty="0" smtClean="0">
                  <a:solidFill>
                    <a:srgbClr val="444444"/>
                  </a:solidFill>
                  <a:latin typeface="Arial" pitchFamily="34" charset="0"/>
                </a:rPr>
              </a:br>
              <a:r>
                <a:rPr lang="en-US" sz="4400" b="1" dirty="0" smtClean="0">
                  <a:solidFill>
                    <a:srgbClr val="444444"/>
                  </a:solidFill>
                  <a:latin typeface="Arial" pitchFamily="34" charset="0"/>
                </a:rPr>
                <a:t>&amp; Styluses</a:t>
              </a:r>
              <a:endParaRPr lang="en-US" sz="4400" b="1" dirty="0">
                <a:solidFill>
                  <a:srgbClr val="444444"/>
                </a:solidFill>
                <a:latin typeface="Arial" pitchFamily="34" charset="0"/>
              </a:endParaRPr>
            </a:p>
          </p:txBody>
        </p:sp>
        <p:grpSp>
          <p:nvGrpSpPr>
            <p:cNvPr id="16" name="Group 15"/>
            <p:cNvGrpSpPr/>
            <p:nvPr/>
          </p:nvGrpSpPr>
          <p:grpSpPr>
            <a:xfrm flipV="1">
              <a:off x="1069180" y="3023020"/>
              <a:ext cx="3590284" cy="85939"/>
              <a:chOff x="-2198599" y="3158843"/>
              <a:chExt cx="2559474" cy="273977"/>
            </a:xfrm>
          </p:grpSpPr>
          <p:sp>
            <p:nvSpPr>
              <p:cNvPr id="17" name="Rectangle 16"/>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18" name="Rectangle 17"/>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6109" y="2231073"/>
            <a:ext cx="4572000" cy="141732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542942">
            <a:off x="8206879" y="2453215"/>
            <a:ext cx="914400" cy="1830015"/>
          </a:xfrm>
          <a:prstGeom prst="rect">
            <a:avLst/>
          </a:prstGeom>
        </p:spPr>
      </p:pic>
    </p:spTree>
    <p:extLst>
      <p:ext uri="{BB962C8B-B14F-4D97-AF65-F5344CB8AC3E}">
        <p14:creationId xmlns:p14="http://schemas.microsoft.com/office/powerpoint/2010/main" val="3751979560"/>
      </p:ext>
    </p:extLst>
  </p:cSld>
  <p:clrMapOvr>
    <a:masterClrMapping/>
  </p:clrMapOvr>
  <p:transition spd="med">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0291" b="28468"/>
          <a:stretch/>
        </p:blipFill>
        <p:spPr>
          <a:xfrm>
            <a:off x="1249071" y="3110459"/>
            <a:ext cx="4807010" cy="1982425"/>
          </a:xfrm>
          <a:prstGeom prst="rect">
            <a:avLst/>
          </a:prstGeom>
        </p:spPr>
      </p:pic>
      <p:sp>
        <p:nvSpPr>
          <p:cNvPr id="2" name="Title 1"/>
          <p:cNvSpPr>
            <a:spLocks noGrp="1"/>
          </p:cNvSpPr>
          <p:nvPr>
            <p:ph type="title"/>
          </p:nvPr>
        </p:nvSpPr>
        <p:spPr/>
        <p:txBody>
          <a:bodyPr/>
          <a:lstStyle/>
          <a:p>
            <a:r>
              <a:rPr lang="en-US" sz="3600" dirty="0"/>
              <a:t>Why Dell </a:t>
            </a:r>
            <a:r>
              <a:rPr lang="en-US" sz="3600" dirty="0" smtClean="0"/>
              <a:t>Mice, Keyboards and Styluses</a:t>
            </a:r>
            <a:endParaRPr lang="en-US" dirty="0"/>
          </a:p>
        </p:txBody>
      </p:sp>
      <p:grpSp>
        <p:nvGrpSpPr>
          <p:cNvPr id="6" name="Group 6"/>
          <p:cNvGrpSpPr/>
          <p:nvPr/>
        </p:nvGrpSpPr>
        <p:grpSpPr>
          <a:xfrm flipV="1">
            <a:off x="384421" y="1017730"/>
            <a:ext cx="2279352" cy="45719"/>
            <a:chOff x="-2198599" y="3158843"/>
            <a:chExt cx="2559474" cy="273977"/>
          </a:xfrm>
        </p:grpSpPr>
        <p:sp>
          <p:nvSpPr>
            <p:cNvPr id="7" name="Rectangle 7"/>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8" name="Rectangle 8"/>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9" name="Rectangle 9"/>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0" name="Rectangle 10"/>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11" name="Rectangle 11"/>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49" name="TextBox 48"/>
          <p:cNvSpPr txBox="1"/>
          <p:nvPr/>
        </p:nvSpPr>
        <p:spPr>
          <a:xfrm>
            <a:off x="6211157" y="2095814"/>
            <a:ext cx="1065749"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2"/>
                </a:solidFill>
              </a:rPr>
              <a:t>1</a:t>
            </a:r>
          </a:p>
        </p:txBody>
      </p:sp>
      <p:sp>
        <p:nvSpPr>
          <p:cNvPr id="50" name="TextBox 49"/>
          <p:cNvSpPr txBox="1"/>
          <p:nvPr/>
        </p:nvSpPr>
        <p:spPr>
          <a:xfrm>
            <a:off x="6211158" y="3197981"/>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2"/>
                </a:solidFill>
              </a:rPr>
              <a:t>2</a:t>
            </a:r>
          </a:p>
        </p:txBody>
      </p:sp>
      <p:sp>
        <p:nvSpPr>
          <p:cNvPr id="51" name="TextBox 50"/>
          <p:cNvSpPr txBox="1"/>
          <p:nvPr/>
        </p:nvSpPr>
        <p:spPr>
          <a:xfrm>
            <a:off x="6211158" y="4168207"/>
            <a:ext cx="1065748" cy="683329"/>
          </a:xfrm>
          <a:prstGeom prst="rect">
            <a:avLst/>
          </a:prstGeom>
          <a:noFill/>
        </p:spPr>
        <p:txBody>
          <a:bodyPr wrap="square" lIns="91440" tIns="45720" rIns="91440" bIns="45720" rtlCol="0">
            <a:spAutoFit/>
          </a:bodyPr>
          <a:lstStyle/>
          <a:p>
            <a:pPr fontAlgn="base">
              <a:lnSpc>
                <a:spcPct val="90000"/>
              </a:lnSpc>
              <a:spcBef>
                <a:spcPts val="133"/>
              </a:spcBef>
              <a:spcAft>
                <a:spcPts val="133"/>
              </a:spcAft>
              <a:buClr>
                <a:srgbClr val="0085C3"/>
              </a:buClr>
            </a:pPr>
            <a:r>
              <a:rPr lang="en-US" sz="4267" dirty="0">
                <a:solidFill>
                  <a:schemeClr val="accent2"/>
                </a:solidFill>
              </a:rPr>
              <a:t>3</a:t>
            </a:r>
          </a:p>
        </p:txBody>
      </p:sp>
      <p:sp>
        <p:nvSpPr>
          <p:cNvPr id="54" name="TextBox 53"/>
          <p:cNvSpPr txBox="1"/>
          <p:nvPr/>
        </p:nvSpPr>
        <p:spPr>
          <a:xfrm>
            <a:off x="6744031" y="2108129"/>
            <a:ext cx="5012981" cy="984885"/>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2"/>
                </a:solidFill>
              </a:rPr>
              <a:t>Performance: </a:t>
            </a:r>
            <a:r>
              <a:rPr lang="en-US" sz="1450" dirty="0" smtClean="0">
                <a:solidFill>
                  <a:schemeClr val="bg2"/>
                </a:solidFill>
              </a:rPr>
              <a:t>Wide range of wired and wireless keyboards, high dpi mice and high pressure sensitivity styluses undergo rigorous tests to meet the highest qualities and standards.  </a:t>
            </a:r>
          </a:p>
        </p:txBody>
      </p:sp>
      <p:sp>
        <p:nvSpPr>
          <p:cNvPr id="55" name="TextBox 54"/>
          <p:cNvSpPr txBox="1"/>
          <p:nvPr/>
        </p:nvSpPr>
        <p:spPr>
          <a:xfrm>
            <a:off x="6748330" y="3197382"/>
            <a:ext cx="4898126" cy="761747"/>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2"/>
                </a:solidFill>
              </a:rPr>
              <a:t>Comfortable design: </a:t>
            </a:r>
            <a:r>
              <a:rPr lang="en-US" sz="1450" dirty="0">
                <a:solidFill>
                  <a:srgbClr val="000000"/>
                </a:solidFill>
              </a:rPr>
              <a:t>A</a:t>
            </a:r>
            <a:r>
              <a:rPr lang="en-US" sz="1450" dirty="0" smtClean="0">
                <a:solidFill>
                  <a:srgbClr val="000000"/>
                </a:solidFill>
              </a:rPr>
              <a:t>ngled full sized keyboards, arced mice and pen-like sensitive styluses offer optimal usage comfort.</a:t>
            </a:r>
            <a:endParaRPr lang="en-US" sz="1450" dirty="0">
              <a:solidFill>
                <a:srgbClr val="000000"/>
              </a:solidFill>
            </a:endParaRPr>
          </a:p>
        </p:txBody>
      </p:sp>
      <p:sp>
        <p:nvSpPr>
          <p:cNvPr id="57" name="TextBox 56"/>
          <p:cNvSpPr txBox="1"/>
          <p:nvPr/>
        </p:nvSpPr>
        <p:spPr>
          <a:xfrm>
            <a:off x="6748330" y="4172079"/>
            <a:ext cx="5214799" cy="1284967"/>
          </a:xfrm>
          <a:prstGeom prst="rect">
            <a:avLst/>
          </a:prstGeom>
          <a:noFill/>
        </p:spPr>
        <p:txBody>
          <a:bodyPr wrap="square" lIns="91440" tIns="45720" rIns="91440" bIns="45720" rtlCol="0">
            <a:spAutoFit/>
          </a:bodyPr>
          <a:lstStyle/>
          <a:p>
            <a:pPr fontAlgn="base">
              <a:spcBef>
                <a:spcPct val="0"/>
              </a:spcBef>
              <a:spcAft>
                <a:spcPts val="600"/>
              </a:spcAft>
              <a:buClr>
                <a:srgbClr val="0085C3"/>
              </a:buClr>
            </a:pPr>
            <a:r>
              <a:rPr lang="en-US" sz="1450" b="1" dirty="0" smtClean="0">
                <a:solidFill>
                  <a:schemeClr val="accent2"/>
                </a:solidFill>
              </a:rPr>
              <a:t>Easy to use: </a:t>
            </a:r>
            <a:r>
              <a:rPr lang="en-US" sz="1450" dirty="0">
                <a:solidFill>
                  <a:srgbClr val="000000"/>
                </a:solidFill>
              </a:rPr>
              <a:t>Plug and play </a:t>
            </a:r>
            <a:r>
              <a:rPr lang="en-US" sz="1450" dirty="0" err="1" smtClean="0">
                <a:solidFill>
                  <a:srgbClr val="000000"/>
                </a:solidFill>
              </a:rPr>
              <a:t>nano</a:t>
            </a:r>
            <a:r>
              <a:rPr lang="en-US" sz="1450" dirty="0" smtClean="0">
                <a:solidFill>
                  <a:srgbClr val="000000"/>
                </a:solidFill>
              </a:rPr>
              <a:t> dongle that can connect up to six compatible devices using Dell Universal Pairing and quick launch buttons on the styluses offer instant access to often used functions.</a:t>
            </a:r>
            <a:endParaRPr lang="en-US" sz="1450" dirty="0">
              <a:solidFill>
                <a:srgbClr val="000000"/>
              </a:solidFill>
            </a:endParaRPr>
          </a:p>
          <a:p>
            <a:pPr fontAlgn="base">
              <a:spcBef>
                <a:spcPct val="0"/>
              </a:spcBef>
              <a:spcAft>
                <a:spcPts val="600"/>
              </a:spcAft>
              <a:buClr>
                <a:srgbClr val="0085C3"/>
              </a:buClr>
            </a:pPr>
            <a:r>
              <a:rPr lang="en-US" sz="1450" dirty="0" smtClean="0">
                <a:solidFill>
                  <a:srgbClr val="000000"/>
                </a:solidFill>
              </a:rPr>
              <a:t> </a:t>
            </a:r>
            <a:endParaRPr lang="en-US" sz="1450" dirty="0">
              <a:solidFill>
                <a:srgbClr val="000000"/>
              </a:solidFill>
            </a:endParaRPr>
          </a:p>
        </p:txBody>
      </p:sp>
      <p:cxnSp>
        <p:nvCxnSpPr>
          <p:cNvPr id="60" name="Straight Connector 59"/>
          <p:cNvCxnSpPr/>
          <p:nvPr/>
        </p:nvCxnSpPr>
        <p:spPr>
          <a:xfrm>
            <a:off x="6324667" y="3110459"/>
            <a:ext cx="5436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324667" y="4006171"/>
            <a:ext cx="5436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324667" y="5204229"/>
            <a:ext cx="5436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7">
            <a:hlinkClick r:id="rId3" action="ppaction://hlinksldjump"/>
          </p:cNvPr>
          <p:cNvSpPr txBox="1"/>
          <p:nvPr/>
        </p:nvSpPr>
        <p:spPr>
          <a:xfrm>
            <a:off x="10495528" y="37050"/>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pic>
        <p:nvPicPr>
          <p:cNvPr id="78" name="Picture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77" y="2141096"/>
            <a:ext cx="4976717" cy="1692083"/>
          </a:xfrm>
          <a:prstGeom prst="rect">
            <a:avLst/>
          </a:prstGeom>
        </p:spPr>
      </p:pic>
      <p:pic>
        <p:nvPicPr>
          <p:cNvPr id="21" name="Picture 1" descr="image001"/>
          <p:cNvPicPr>
            <a:picLocks noChangeAspect="1" noChangeArrowheads="1"/>
          </p:cNvPicPr>
          <p:nvPr/>
        </p:nvPicPr>
        <p:blipFill rotWithShape="1">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rcRect l="33856" t="10455" r="33558" b="7571"/>
          <a:stretch/>
        </p:blipFill>
        <p:spPr bwMode="auto">
          <a:xfrm rot="2515063">
            <a:off x="4040508" y="4011667"/>
            <a:ext cx="585705" cy="116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76"/>
          <a:stretch/>
        </p:blipFill>
        <p:spPr>
          <a:xfrm rot="2579380">
            <a:off x="2774018" y="2973625"/>
            <a:ext cx="1647510" cy="1177529"/>
          </a:xfrm>
          <a:prstGeom prst="rect">
            <a:avLst/>
          </a:prstGeom>
        </p:spPr>
      </p:pic>
    </p:spTree>
    <p:extLst>
      <p:ext uri="{BB962C8B-B14F-4D97-AF65-F5344CB8AC3E}">
        <p14:creationId xmlns:p14="http://schemas.microsoft.com/office/powerpoint/2010/main" val="2315876165"/>
      </p:ext>
    </p:extLst>
  </p:cSld>
  <p:clrMapOvr>
    <a:masterClrMapping/>
  </p:clrMapOvr>
  <p:transition spd="med">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noChangeAspect="1"/>
          </p:cNvGraphicFramePr>
          <p:nvPr>
            <p:extLst/>
          </p:nvPr>
        </p:nvGraphicFramePr>
        <p:xfrm>
          <a:off x="269887" y="1315255"/>
          <a:ext cx="11306920" cy="4723266"/>
        </p:xfrm>
        <a:graphic>
          <a:graphicData uri="http://schemas.openxmlformats.org/drawingml/2006/table">
            <a:tbl>
              <a:tblPr firstRow="1" bandRow="1"/>
              <a:tblGrid>
                <a:gridCol w="2137411"/>
                <a:gridCol w="3163078"/>
                <a:gridCol w="6006431"/>
              </a:tblGrid>
              <a:tr h="1409284">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chemeClr val="bg2"/>
                        </a:solidFill>
                        <a:effectLst/>
                        <a:uLnTx/>
                        <a:uFillTx/>
                        <a:latin typeface="+mn-lt"/>
                        <a:ea typeface="+mn-ea"/>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Enhance daily performance and productivity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1600 dpi laser mouse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1600 dpi laser mouse navigates easily on almost any surface, including glass and high-gloss surfaces. </a:t>
                      </a:r>
                    </a:p>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The full sized keyboard features a 3-section layout with multi-OS support, plus the most popular shortcut keys for Windows and Android.</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Choose the wireless connection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With the choice of wireless connectivity, you can easily switch between three devices—desktop, laptop, and mobile devices—using 2.4GHz wireless or Bluetooth LE.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Connect compatible devices with Dell Universal Pairing and Bluetooth 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mn-lt"/>
                          <a:cs typeface="Arial" panose="020B0604020202020204" pitchFamily="34" charset="0"/>
                        </a:rPr>
                        <a:t>The </a:t>
                      </a:r>
                      <a:r>
                        <a:rPr lang="en-US" sz="1000" b="0" dirty="0" err="1" smtClean="0">
                          <a:solidFill>
                            <a:schemeClr val="bg2"/>
                          </a:solidFill>
                          <a:latin typeface="+mn-lt"/>
                          <a:cs typeface="Arial" panose="020B0604020202020204" pitchFamily="34" charset="0"/>
                        </a:rPr>
                        <a:t>nano</a:t>
                      </a:r>
                      <a:r>
                        <a:rPr lang="en-US" sz="1000" b="0" dirty="0" smtClean="0">
                          <a:solidFill>
                            <a:schemeClr val="bg2"/>
                          </a:solidFill>
                          <a:latin typeface="+mn-lt"/>
                          <a:cs typeface="Arial" panose="020B0604020202020204" pitchFamily="34" charset="0"/>
                        </a:rPr>
                        <a:t> dongle connects both the mouse and keyboard, and up to six total compatible devices using 2.4GHz wireless Dell Universal Pairing (Dell.com/Pair).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mn-lt"/>
                          <a:cs typeface="Arial" panose="020B0604020202020204" pitchFamily="34" charset="0"/>
                        </a:rPr>
                        <a:t>Provides one dongle for compatible devices, whether at a desk or on-the-go. For increased productivity, simultaneously pair up to two compatible devices with Bluetooth LE.</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nSpc>
                          <a:spcPct val="100000"/>
                        </a:lnSpc>
                      </a:pPr>
                      <a:r>
                        <a:rPr lang="en-US" sz="1000" b="1" baseline="0" dirty="0" smtClean="0">
                          <a:solidFill>
                            <a:schemeClr val="bg2"/>
                          </a:solidFill>
                          <a:latin typeface="+mn-lt"/>
                          <a:cs typeface="Arial" panose="020B0604020202020204" pitchFamily="34" charset="0"/>
                        </a:rPr>
                        <a:t>Comfortable </a:t>
                      </a:r>
                      <a:r>
                        <a:rPr lang="en-US" sz="1000" b="1" dirty="0" smtClean="0">
                          <a:solidFill>
                            <a:schemeClr val="bg2"/>
                          </a:solidFill>
                          <a:latin typeface="+mn-lt"/>
                          <a:cs typeface="Arial" panose="020B0604020202020204" pitchFamily="34" charset="0"/>
                        </a:rPr>
                        <a:t>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Arc-shaped mouse with five buttons. </a:t>
                      </a:r>
                      <a:r>
                        <a:rPr lang="en-US" sz="1000" b="0" baseline="0" dirty="0" smtClean="0">
                          <a:solidFill>
                            <a:schemeClr val="bg2"/>
                          </a:solidFill>
                          <a:latin typeface="+mn-lt"/>
                          <a:cs typeface="Arial" panose="020B0604020202020204" pitchFamily="34" charset="0"/>
                        </a:rPr>
                        <a:t>Full sized keyboard features a 3-section layout. </a:t>
                      </a:r>
                      <a:r>
                        <a:rPr lang="en-US" sz="1000" b="0" dirty="0" smtClean="0">
                          <a:solidFill>
                            <a:schemeClr val="bg2"/>
                          </a:solidFill>
                          <a:latin typeface="+mn-lt"/>
                          <a:cs typeface="Arial" panose="020B0604020202020204" pitchFamily="34" charset="0"/>
                        </a:rPr>
                        <a:t>Constructed of premium materials.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mn-lt"/>
                          <a:cs typeface="Arial" panose="020B0604020202020204" pitchFamily="34" charset="0"/>
                        </a:rPr>
                        <a:t>Allows for comfortable, efficient work throughout the workday.</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441242">
                <a:tc>
                  <a:txBody>
                    <a:bodyPr/>
                    <a:lstStyle/>
                    <a:p>
                      <a:pPr>
                        <a:lnSpc>
                          <a:spcPct val="100000"/>
                        </a:lnSpc>
                      </a:pPr>
                      <a:r>
                        <a:rPr lang="en-US" sz="1000" b="1" dirty="0" smtClean="0">
                          <a:solidFill>
                            <a:schemeClr val="bg2"/>
                          </a:solidFill>
                          <a:latin typeface="+mn-lt"/>
                          <a:cs typeface="Arial" panose="020B0604020202020204" pitchFamily="34" charset="0"/>
                        </a:rPr>
                        <a:t>Long battery life for daily reliability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mn-lt"/>
                          <a:cs typeface="Arial" panose="020B0604020202020204" pitchFamily="34" charset="0"/>
                        </a:rPr>
                        <a:t>12 months of keyboard battery life and 6 months of mouse battery life</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mn-lt"/>
                          <a:ea typeface="+mn-ea"/>
                          <a:cs typeface="Arial" panose="020B0604020202020204" pitchFamily="34" charset="0"/>
                        </a:rPr>
                        <a:t>Provides plenty of power, day-in and day-out.</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pic>
        <p:nvPicPr>
          <p:cNvPr id="22" name="Picture 21"/>
          <p:cNvPicPr>
            <a:picLocks noChangeAspect="1"/>
          </p:cNvPicPr>
          <p:nvPr/>
        </p:nvPicPr>
        <p:blipFill>
          <a:blip r:embed="rId4"/>
          <a:stretch>
            <a:fillRect/>
          </a:stretch>
        </p:blipFill>
        <p:spPr>
          <a:xfrm>
            <a:off x="8203533" y="1548472"/>
            <a:ext cx="3442804" cy="1188720"/>
          </a:xfrm>
          <a:prstGeom prst="rect">
            <a:avLst/>
          </a:prstGeom>
        </p:spPr>
      </p:pic>
      <p:sp>
        <p:nvSpPr>
          <p:cNvPr id="4" name="Title 3"/>
          <p:cNvSpPr>
            <a:spLocks noGrp="1"/>
          </p:cNvSpPr>
          <p:nvPr>
            <p:ph type="title"/>
          </p:nvPr>
        </p:nvSpPr>
        <p:spPr>
          <a:xfrm>
            <a:off x="269887" y="397352"/>
            <a:ext cx="10746457" cy="404403"/>
          </a:xfrm>
        </p:spPr>
        <p:txBody>
          <a:bodyPr>
            <a:noAutofit/>
          </a:bodyPr>
          <a:lstStyle/>
          <a:p>
            <a:r>
              <a:rPr lang="en-US" sz="2400" dirty="0">
                <a:solidFill>
                  <a:srgbClr val="F2AF00"/>
                </a:solidFill>
              </a:rPr>
              <a:t>Dell Premier Wireless Keyboard and Mouse – KM717</a:t>
            </a:r>
          </a:p>
        </p:txBody>
      </p:sp>
      <p:sp>
        <p:nvSpPr>
          <p:cNvPr id="6" name="Text Placeholder 5"/>
          <p:cNvSpPr>
            <a:spLocks noGrp="1"/>
          </p:cNvSpPr>
          <p:nvPr>
            <p:ph sz="half" idx="1"/>
          </p:nvPr>
        </p:nvSpPr>
        <p:spPr>
          <a:xfrm>
            <a:off x="269888" y="805320"/>
            <a:ext cx="9335506" cy="234177"/>
          </a:xfrm>
        </p:spPr>
        <p:txBody>
          <a:bodyPr>
            <a:noAutofit/>
          </a:bodyPr>
          <a:lstStyle/>
          <a:p>
            <a:r>
              <a:rPr lang="en-US" sz="1400" dirty="0">
                <a:solidFill>
                  <a:schemeClr val="tx1">
                    <a:lumMod val="60000"/>
                    <a:lumOff val="40000"/>
                  </a:schemeClr>
                </a:solidFill>
              </a:rPr>
              <a:t>Enhance daily performance and productivity</a:t>
            </a:r>
          </a:p>
        </p:txBody>
      </p:sp>
      <p:grpSp>
        <p:nvGrpSpPr>
          <p:cNvPr id="23" name="Group 22"/>
          <p:cNvGrpSpPr/>
          <p:nvPr/>
        </p:nvGrpSpPr>
        <p:grpSpPr>
          <a:xfrm flipV="1">
            <a:off x="288549" y="11343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419465"/>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3" name="Group 2"/>
          <p:cNvGrpSpPr/>
          <p:nvPr/>
        </p:nvGrpSpPr>
        <p:grpSpPr>
          <a:xfrm>
            <a:off x="8765406" y="100885"/>
            <a:ext cx="2906079" cy="709100"/>
            <a:chOff x="8765406" y="100885"/>
            <a:chExt cx="2906079" cy="709100"/>
          </a:xfrm>
        </p:grpSpPr>
        <p:grpSp>
          <p:nvGrpSpPr>
            <p:cNvPr id="2" name="Group 1"/>
            <p:cNvGrpSpPr/>
            <p:nvPr/>
          </p:nvGrpSpPr>
          <p:grpSpPr>
            <a:xfrm>
              <a:off x="9764942" y="100885"/>
              <a:ext cx="1906543" cy="705395"/>
              <a:chOff x="9764942" y="100885"/>
              <a:chExt cx="1906543" cy="705395"/>
            </a:xfrm>
          </p:grpSpPr>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29" name="Group 28"/>
              <p:cNvGrpSpPr/>
              <p:nvPr/>
            </p:nvGrpSpPr>
            <p:grpSpPr>
              <a:xfrm>
                <a:off x="10757085" y="100885"/>
                <a:ext cx="914400" cy="702240"/>
                <a:chOff x="11130511" y="100885"/>
                <a:chExt cx="914400" cy="702240"/>
              </a:xfrm>
            </p:grpSpPr>
            <p:sp>
              <p:nvSpPr>
                <p:cNvPr id="30" name="Rectangle 29"/>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1" name="Group 30"/>
                <p:cNvGrpSpPr>
                  <a:grpSpLocks noChangeAspect="1"/>
                </p:cNvGrpSpPr>
                <p:nvPr/>
              </p:nvGrpSpPr>
              <p:grpSpPr>
                <a:xfrm>
                  <a:off x="11404831" y="205294"/>
                  <a:ext cx="365760" cy="464141"/>
                  <a:chOff x="700396" y="366353"/>
                  <a:chExt cx="525543" cy="666902"/>
                </a:xfrm>
              </p:grpSpPr>
              <p:sp>
                <p:nvSpPr>
                  <p:cNvPr id="37"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8"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39"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1"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42" name="Group 41"/>
            <p:cNvGrpSpPr>
              <a:grpSpLocks noChangeAspect="1"/>
            </p:cNvGrpSpPr>
            <p:nvPr/>
          </p:nvGrpSpPr>
          <p:grpSpPr>
            <a:xfrm>
              <a:off x="8765406" y="105899"/>
              <a:ext cx="914400" cy="704086"/>
              <a:chOff x="8083504" y="379370"/>
              <a:chExt cx="1204385" cy="927374"/>
            </a:xfrm>
          </p:grpSpPr>
          <p:sp>
            <p:nvSpPr>
              <p:cNvPr id="43"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44" name="Group 43"/>
              <p:cNvGrpSpPr/>
              <p:nvPr/>
            </p:nvGrpSpPr>
            <p:grpSpPr>
              <a:xfrm>
                <a:off x="8419625" y="481200"/>
                <a:ext cx="520700" cy="678993"/>
                <a:chOff x="703181" y="4463913"/>
                <a:chExt cx="520700" cy="678993"/>
              </a:xfrm>
            </p:grpSpPr>
            <p:sp>
              <p:nvSpPr>
                <p:cNvPr id="45"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6"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7"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48"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456541326"/>
      </p:ext>
    </p:extLst>
  </p:cSld>
  <p:clrMapOvr>
    <a:masterClrMapping/>
  </p:clrMapOvr>
  <p:transition spd="med">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rgbClr val="F2AF00"/>
                </a:solidFill>
              </a:rPr>
              <a:t>Dell Premier Wireless </a:t>
            </a:r>
            <a:r>
              <a:rPr lang="en-US" sz="2400" dirty="0" smtClean="0">
                <a:solidFill>
                  <a:srgbClr val="F2AF00"/>
                </a:solidFill>
              </a:rPr>
              <a:t>Mouse </a:t>
            </a:r>
            <a:r>
              <a:rPr lang="en-US" sz="2400" dirty="0">
                <a:solidFill>
                  <a:srgbClr val="F2AF00"/>
                </a:solidFill>
              </a:rPr>
              <a:t>– </a:t>
            </a:r>
            <a:r>
              <a:rPr lang="en-US" sz="2400" dirty="0" smtClean="0">
                <a:solidFill>
                  <a:srgbClr val="F2AF00"/>
                </a:solidFill>
              </a:rPr>
              <a:t>WM527</a:t>
            </a:r>
            <a:endParaRPr lang="en-US" sz="2400" dirty="0">
              <a:solidFill>
                <a:srgbClr val="F2AF00"/>
              </a:solidFill>
            </a:endParaRPr>
          </a:p>
        </p:txBody>
      </p:sp>
      <p:sp>
        <p:nvSpPr>
          <p:cNvPr id="6" name="Text Placeholder 5"/>
          <p:cNvSpPr>
            <a:spLocks noGrp="1"/>
          </p:cNvSpPr>
          <p:nvPr>
            <p:ph sz="half" idx="1"/>
          </p:nvPr>
        </p:nvSpPr>
        <p:spPr>
          <a:xfrm>
            <a:off x="269888" y="805320"/>
            <a:ext cx="9335506" cy="234177"/>
          </a:xfrm>
        </p:spPr>
        <p:txBody>
          <a:bodyPr>
            <a:noAutofit/>
          </a:bodyPr>
          <a:lstStyle/>
          <a:p>
            <a:r>
              <a:rPr lang="en-US" sz="1400" dirty="0">
                <a:solidFill>
                  <a:schemeClr val="tx1">
                    <a:lumMod val="60000"/>
                    <a:lumOff val="40000"/>
                  </a:schemeClr>
                </a:solidFill>
              </a:rPr>
              <a:t>Wireless performance and a comfortable design.</a:t>
            </a:r>
          </a:p>
        </p:txBody>
      </p:sp>
      <p:graphicFrame>
        <p:nvGraphicFramePr>
          <p:cNvPr id="9" name="Table 8"/>
          <p:cNvGraphicFramePr>
            <a:graphicFrameLocks noGrp="1" noChangeAspect="1"/>
          </p:cNvGraphicFramePr>
          <p:nvPr>
            <p:extLst/>
          </p:nvPr>
        </p:nvGraphicFramePr>
        <p:xfrm>
          <a:off x="269887" y="1315255"/>
          <a:ext cx="11440031" cy="4398345"/>
        </p:xfrm>
        <a:graphic>
          <a:graphicData uri="http://schemas.openxmlformats.org/drawingml/2006/table">
            <a:tbl>
              <a:tblPr firstRow="1" bandRow="1"/>
              <a:tblGrid>
                <a:gridCol w="2137411"/>
                <a:gridCol w="3387012"/>
                <a:gridCol w="5915608"/>
              </a:tblGrid>
              <a:tr h="1586565">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1335">
                <a:tc gridSpan="2">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Enhance daily performance and productivity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1600 dpi laser mouse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1600 dpi laser mouse navigates easily on almost any surface, including glass and high-gloss surfaces</a:t>
                      </a:r>
                      <a:r>
                        <a:rPr lang="en-US" sz="1000" b="0" baseline="0" smtClean="0">
                          <a:solidFill>
                            <a:schemeClr val="bg2"/>
                          </a:solidFill>
                          <a:latin typeface="+mn-lt"/>
                          <a:cs typeface="Arial" panose="020B0604020202020204" pitchFamily="34" charset="0"/>
                        </a:rPr>
                        <a:t>. </a:t>
                      </a: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Choose the wireless connection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With the choice of wireless connectivity, you can easily switch between three devices—desktop, laptop, and mobile devices—using 2.4GHz wireless or Bluetooth LE.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Connect compatible devices with Dell Universal Pairing and Bluetooth 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mn-lt"/>
                          <a:cs typeface="Arial" panose="020B0604020202020204" pitchFamily="34" charset="0"/>
                        </a:rPr>
                        <a:t>The </a:t>
                      </a:r>
                      <a:r>
                        <a:rPr lang="en-US" sz="1000" b="0" dirty="0" err="1" smtClean="0">
                          <a:solidFill>
                            <a:schemeClr val="bg2"/>
                          </a:solidFill>
                          <a:latin typeface="+mn-lt"/>
                          <a:cs typeface="Arial" panose="020B0604020202020204" pitchFamily="34" charset="0"/>
                        </a:rPr>
                        <a:t>nano</a:t>
                      </a:r>
                      <a:r>
                        <a:rPr lang="en-US" sz="1000" b="0" dirty="0" smtClean="0">
                          <a:solidFill>
                            <a:schemeClr val="bg2"/>
                          </a:solidFill>
                          <a:latin typeface="+mn-lt"/>
                          <a:cs typeface="Arial" panose="020B0604020202020204" pitchFamily="34" charset="0"/>
                        </a:rPr>
                        <a:t> dongle connects the mouse and up to six total compatible devices using 2.4GHz wireless Dell Universal Pairing (Dell.com/Pair).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mn-lt"/>
                          <a:cs typeface="Arial" panose="020B0604020202020204" pitchFamily="34" charset="0"/>
                        </a:rPr>
                        <a:t>Provides one dongle for compatible devices, whether at a desk or on-the-go. For increased productivity, simultaneously pair up to two compatible devices with Bluetooth LE.</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nSpc>
                          <a:spcPct val="100000"/>
                        </a:lnSpc>
                      </a:pPr>
                      <a:r>
                        <a:rPr lang="en-US" sz="1000" b="1" baseline="0" dirty="0" smtClean="0">
                          <a:solidFill>
                            <a:schemeClr val="bg2"/>
                          </a:solidFill>
                          <a:latin typeface="+mn-lt"/>
                          <a:cs typeface="Arial" panose="020B0604020202020204" pitchFamily="34" charset="0"/>
                        </a:rPr>
                        <a:t>Comfortable </a:t>
                      </a:r>
                      <a:r>
                        <a:rPr lang="en-US" sz="1000" b="1" dirty="0" smtClean="0">
                          <a:solidFill>
                            <a:schemeClr val="bg2"/>
                          </a:solidFill>
                          <a:latin typeface="+mn-lt"/>
                          <a:cs typeface="Arial" panose="020B0604020202020204" pitchFamily="34" charset="0"/>
                        </a:rPr>
                        <a:t>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dirty="0" smtClean="0">
                          <a:solidFill>
                            <a:schemeClr val="bg2"/>
                          </a:solidFill>
                          <a:latin typeface="+mn-lt"/>
                          <a:cs typeface="Arial" panose="020B0604020202020204" pitchFamily="34" charset="0"/>
                        </a:rPr>
                        <a:t>Arc-shaped mouse with five buttons. Constructed of premium materials.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r>
                        <a:rPr lang="en-US" sz="1000" b="0" dirty="0" smtClean="0">
                          <a:solidFill>
                            <a:schemeClr val="bg2"/>
                          </a:solidFill>
                          <a:latin typeface="+mn-lt"/>
                          <a:cs typeface="Arial" panose="020B0604020202020204" pitchFamily="34" charset="0"/>
                        </a:rPr>
                        <a:t>Allows for comfortable, efficient work throughout the workday.</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nSpc>
                          <a:spcPct val="100000"/>
                        </a:lnSpc>
                      </a:pPr>
                      <a:r>
                        <a:rPr lang="en-US" sz="1000" b="1" dirty="0" smtClean="0">
                          <a:solidFill>
                            <a:schemeClr val="bg2"/>
                          </a:solidFill>
                          <a:latin typeface="+mn-lt"/>
                          <a:cs typeface="Arial" panose="020B0604020202020204" pitchFamily="34" charset="0"/>
                        </a:rPr>
                        <a:t>Long battery life for daily reliability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0000"/>
                        </a:lnSpc>
                      </a:pPr>
                      <a:r>
                        <a:rPr lang="en-US" sz="1000" b="0" dirty="0" smtClean="0">
                          <a:solidFill>
                            <a:schemeClr val="bg2"/>
                          </a:solidFill>
                          <a:latin typeface="+mn-lt"/>
                          <a:cs typeface="Arial" panose="020B0604020202020204" pitchFamily="34" charset="0"/>
                        </a:rPr>
                        <a:t>6 months of battery life, with two</a:t>
                      </a:r>
                      <a:r>
                        <a:rPr lang="en-US" sz="1000" b="0" baseline="0" dirty="0" smtClean="0">
                          <a:solidFill>
                            <a:schemeClr val="bg2"/>
                          </a:solidFill>
                          <a:latin typeface="+mn-lt"/>
                          <a:cs typeface="Arial" panose="020B0604020202020204" pitchFamily="34" charset="0"/>
                        </a:rPr>
                        <a:t> AAAA-type batteries</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mn-lt"/>
                          <a:ea typeface="+mn-ea"/>
                          <a:cs typeface="Arial" panose="020B0604020202020204" pitchFamily="34" charset="0"/>
                        </a:rPr>
                        <a:t>Provides plenty of power, day-in and day-out.</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1343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29" name="Picture 28"/>
          <p:cNvPicPr>
            <a:picLocks noChangeAspect="1"/>
          </p:cNvPicPr>
          <p:nvPr/>
        </p:nvPicPr>
        <p:blipFill>
          <a:blip r:embed="rId5"/>
          <a:stretch>
            <a:fillRect/>
          </a:stretch>
        </p:blipFill>
        <p:spPr>
          <a:xfrm>
            <a:off x="8546841" y="1308017"/>
            <a:ext cx="3043192" cy="1462033"/>
          </a:xfrm>
          <a:prstGeom prst="rect">
            <a:avLst/>
          </a:prstGeom>
        </p:spPr>
      </p:pic>
      <p:grpSp>
        <p:nvGrpSpPr>
          <p:cNvPr id="2" name="Group 1"/>
          <p:cNvGrpSpPr/>
          <p:nvPr/>
        </p:nvGrpSpPr>
        <p:grpSpPr>
          <a:xfrm>
            <a:off x="8777327" y="100885"/>
            <a:ext cx="2894158" cy="705395"/>
            <a:chOff x="8777327" y="100885"/>
            <a:chExt cx="2894158" cy="705395"/>
          </a:xfrm>
        </p:grpSpPr>
        <p:grpSp>
          <p:nvGrpSpPr>
            <p:cNvPr id="22" name="Group 21"/>
            <p:cNvGrpSpPr/>
            <p:nvPr/>
          </p:nvGrpSpPr>
          <p:grpSpPr>
            <a:xfrm>
              <a:off x="9764942" y="100885"/>
              <a:ext cx="1906543" cy="705395"/>
              <a:chOff x="9764942" y="100885"/>
              <a:chExt cx="1906543" cy="705395"/>
            </a:xfrm>
          </p:grpSpPr>
          <p:pic>
            <p:nvPicPr>
              <p:cNvPr id="30" name="Picture 29"/>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31" name="Group 30"/>
              <p:cNvGrpSpPr/>
              <p:nvPr/>
            </p:nvGrpSpPr>
            <p:grpSpPr>
              <a:xfrm>
                <a:off x="10757085" y="100885"/>
                <a:ext cx="914400" cy="702240"/>
                <a:chOff x="11130511" y="100885"/>
                <a:chExt cx="914400" cy="702240"/>
              </a:xfrm>
            </p:grpSpPr>
            <p:sp>
              <p:nvSpPr>
                <p:cNvPr id="37" name="Rectangle 36"/>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8" name="Group 37"/>
                <p:cNvGrpSpPr>
                  <a:grpSpLocks noChangeAspect="1"/>
                </p:cNvGrpSpPr>
                <p:nvPr/>
              </p:nvGrpSpPr>
              <p:grpSpPr>
                <a:xfrm>
                  <a:off x="11404831" y="205294"/>
                  <a:ext cx="365760" cy="464141"/>
                  <a:chOff x="700396" y="366353"/>
                  <a:chExt cx="525543" cy="666902"/>
                </a:xfrm>
              </p:grpSpPr>
              <p:sp>
                <p:nvSpPr>
                  <p:cNvPr id="39"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0"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1"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2"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3"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44" name="Group 43"/>
            <p:cNvGrpSpPr>
              <a:grpSpLocks noChangeAspect="1"/>
            </p:cNvGrpSpPr>
            <p:nvPr/>
          </p:nvGrpSpPr>
          <p:grpSpPr>
            <a:xfrm>
              <a:off x="8777327" y="100885"/>
              <a:ext cx="914400" cy="704086"/>
              <a:chOff x="8083504" y="379370"/>
              <a:chExt cx="1204385" cy="927374"/>
            </a:xfrm>
          </p:grpSpPr>
          <p:sp>
            <p:nvSpPr>
              <p:cNvPr id="45"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46" name="Group 45"/>
              <p:cNvGrpSpPr/>
              <p:nvPr/>
            </p:nvGrpSpPr>
            <p:grpSpPr>
              <a:xfrm>
                <a:off x="8419625" y="481200"/>
                <a:ext cx="520700" cy="678993"/>
                <a:chOff x="703181" y="4463913"/>
                <a:chExt cx="520700" cy="678993"/>
              </a:xfrm>
            </p:grpSpPr>
            <p:sp>
              <p:nvSpPr>
                <p:cNvPr id="47"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8"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49"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53"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238816078"/>
      </p:ext>
    </p:extLst>
  </p:cSld>
  <p:clrMapOvr>
    <a:masterClrMapping/>
  </p:clrMapOvr>
  <p:transition spd="med">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887" y="397352"/>
            <a:ext cx="10746457" cy="404403"/>
          </a:xfrm>
        </p:spPr>
        <p:txBody>
          <a:bodyPr>
            <a:noAutofit/>
          </a:bodyPr>
          <a:lstStyle/>
          <a:p>
            <a:r>
              <a:rPr lang="en-US" sz="2400" dirty="0">
                <a:solidFill>
                  <a:srgbClr val="F2AF00"/>
                </a:solidFill>
              </a:rPr>
              <a:t>Dell Premier Wireless Keyboard - </a:t>
            </a:r>
            <a:r>
              <a:rPr lang="en-US" sz="2400" dirty="0" smtClean="0">
                <a:solidFill>
                  <a:srgbClr val="F2AF00"/>
                </a:solidFill>
              </a:rPr>
              <a:t>WK717*</a:t>
            </a:r>
            <a:endParaRPr lang="en-US" sz="2400" dirty="0">
              <a:solidFill>
                <a:srgbClr val="F2AF00"/>
              </a:solidFill>
            </a:endParaRPr>
          </a:p>
        </p:txBody>
      </p:sp>
      <p:sp>
        <p:nvSpPr>
          <p:cNvPr id="6" name="Text Placeholder 5"/>
          <p:cNvSpPr>
            <a:spLocks noGrp="1"/>
          </p:cNvSpPr>
          <p:nvPr>
            <p:ph sz="half" idx="1"/>
          </p:nvPr>
        </p:nvSpPr>
        <p:spPr>
          <a:xfrm>
            <a:off x="269888" y="805320"/>
            <a:ext cx="9335506" cy="234177"/>
          </a:xfrm>
        </p:spPr>
        <p:txBody>
          <a:bodyPr>
            <a:noAutofit/>
          </a:bodyPr>
          <a:lstStyle/>
          <a:p>
            <a:r>
              <a:rPr lang="en-US" sz="1400" dirty="0">
                <a:solidFill>
                  <a:schemeClr val="tx1">
                    <a:lumMod val="60000"/>
                    <a:lumOff val="40000"/>
                  </a:schemeClr>
                </a:solidFill>
              </a:rPr>
              <a:t>Enhance daily productivity with a wireless keyboard that is designed for comfort and performance</a:t>
            </a:r>
          </a:p>
        </p:txBody>
      </p:sp>
      <p:graphicFrame>
        <p:nvGraphicFramePr>
          <p:cNvPr id="9" name="Table 8"/>
          <p:cNvGraphicFramePr>
            <a:graphicFrameLocks noGrp="1" noChangeAspect="1"/>
          </p:cNvGraphicFramePr>
          <p:nvPr>
            <p:extLst/>
          </p:nvPr>
        </p:nvGraphicFramePr>
        <p:xfrm>
          <a:off x="269887" y="1315255"/>
          <a:ext cx="11320146" cy="4398345"/>
        </p:xfrm>
        <a:graphic>
          <a:graphicData uri="http://schemas.openxmlformats.org/drawingml/2006/table">
            <a:tbl>
              <a:tblPr firstRow="1" bandRow="1"/>
              <a:tblGrid>
                <a:gridCol w="2137411"/>
                <a:gridCol w="3667051"/>
                <a:gridCol w="143734"/>
                <a:gridCol w="5371950"/>
              </a:tblGrid>
              <a:tr h="1586565">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3"/>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Enhance daily performance and productivity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Full sized keyboard features a 3-section layout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c>
                  <a:txBody>
                    <a:bodyPr/>
                    <a:lstStyle/>
                    <a:p>
                      <a:r>
                        <a:rPr lang="en-US" sz="1000" dirty="0" smtClean="0">
                          <a:solidFill>
                            <a:schemeClr val="bg2"/>
                          </a:solidFill>
                          <a:latin typeface="+mn-lt"/>
                        </a:rPr>
                        <a:t>The full sized keyboard features a 3-section layout with multi-OS support, plus the most popular shortcut keys for Windows and Android.</a:t>
                      </a:r>
                      <a:endParaRPr lang="en-US" sz="1000" dirty="0">
                        <a:solidFill>
                          <a:schemeClr val="bg2"/>
                        </a:solidFill>
                        <a:latin typeface="+mn-lt"/>
                      </a:endParaRP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Choose the wireless connection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1000" b="0" baseline="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With the choice of wireless connectivity, you can easily switch between three devices—desktop, laptop, and mobile devices—using 2.4GHz wireless or Bluetooth LE.</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Connect compatible devices with Dell Universal Pairing and Bluetooth LE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mn-lt"/>
                          <a:cs typeface="Arial" panose="020B0604020202020204" pitchFamily="34" charset="0"/>
                        </a:rPr>
                        <a:t>The </a:t>
                      </a:r>
                      <a:r>
                        <a:rPr lang="en-US" sz="1000" b="0" dirty="0" err="1" smtClean="0">
                          <a:solidFill>
                            <a:schemeClr val="bg2"/>
                          </a:solidFill>
                          <a:latin typeface="+mn-lt"/>
                          <a:cs typeface="Arial" panose="020B0604020202020204" pitchFamily="34" charset="0"/>
                        </a:rPr>
                        <a:t>nano</a:t>
                      </a:r>
                      <a:r>
                        <a:rPr lang="en-US" sz="1000" b="0" dirty="0" smtClean="0">
                          <a:solidFill>
                            <a:schemeClr val="bg2"/>
                          </a:solidFill>
                          <a:latin typeface="+mn-lt"/>
                          <a:cs typeface="Arial" panose="020B0604020202020204" pitchFamily="34" charset="0"/>
                        </a:rPr>
                        <a:t> dongle connects the keyboard and up to six total compatible devices using 2.4GHz wireless Dell Universal Pairing (Dell.com/Pair). </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a:lnSpc>
                          <a:spcPct val="100000"/>
                        </a:lnSpc>
                      </a:pPr>
                      <a:r>
                        <a:rPr lang="en-US" sz="1000" b="0" dirty="0" smtClean="0">
                          <a:solidFill>
                            <a:schemeClr val="bg2"/>
                          </a:solidFill>
                          <a:latin typeface="+mn-lt"/>
                          <a:cs typeface="Arial" panose="020B0604020202020204" pitchFamily="34" charset="0"/>
                        </a:rPr>
                        <a:t>Provides one dongle for compatible devices, whether at a desk or on-the-go. For increased productivity, simultaneously pair up to two compatible devices with Bluetooth LE.</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nSpc>
                          <a:spcPct val="100000"/>
                        </a:lnSpc>
                      </a:pPr>
                      <a:r>
                        <a:rPr lang="en-US" sz="1000" b="1" baseline="0" dirty="0" smtClean="0">
                          <a:solidFill>
                            <a:schemeClr val="bg2"/>
                          </a:solidFill>
                          <a:latin typeface="+mn-lt"/>
                          <a:cs typeface="Arial" panose="020B0604020202020204" pitchFamily="34" charset="0"/>
                        </a:rPr>
                        <a:t>Comfortable </a:t>
                      </a:r>
                      <a:r>
                        <a:rPr lang="en-US" sz="1000" b="1" dirty="0" smtClean="0">
                          <a:solidFill>
                            <a:schemeClr val="bg2"/>
                          </a:solidFill>
                          <a:latin typeface="+mn-lt"/>
                          <a:cs typeface="Arial" panose="020B0604020202020204" pitchFamily="34" charset="0"/>
                        </a:rPr>
                        <a:t>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Full sized keyboard features a 3-section layout. </a:t>
                      </a:r>
                      <a:r>
                        <a:rPr lang="en-US" sz="1000" b="0" dirty="0" smtClean="0">
                          <a:solidFill>
                            <a:schemeClr val="bg2"/>
                          </a:solidFill>
                          <a:latin typeface="Arial" panose="020B0604020202020204" pitchFamily="34" charset="0"/>
                          <a:cs typeface="Arial" panose="020B0604020202020204" pitchFamily="34" charset="0"/>
                        </a:rPr>
                        <a:t>Constructed of premium materials.</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a:lnSpc>
                          <a:spcPct val="100000"/>
                        </a:lnSpc>
                      </a:pPr>
                      <a:r>
                        <a:rPr lang="en-US" sz="1000" b="0" dirty="0" smtClean="0">
                          <a:solidFill>
                            <a:schemeClr val="bg2"/>
                          </a:solidFill>
                          <a:latin typeface="+mn-lt"/>
                          <a:cs typeface="Arial" panose="020B0604020202020204" pitchFamily="34" charset="0"/>
                        </a:rPr>
                        <a:t>Allows for comfortable, efficient work throughout the workday.</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a:lnSpc>
                          <a:spcPct val="100000"/>
                        </a:lnSpc>
                      </a:pPr>
                      <a:r>
                        <a:rPr lang="en-US" sz="1000" b="1" dirty="0" smtClean="0">
                          <a:solidFill>
                            <a:schemeClr val="bg2"/>
                          </a:solidFill>
                          <a:latin typeface="+mn-lt"/>
                          <a:cs typeface="Arial" panose="020B0604020202020204" pitchFamily="34" charset="0"/>
                        </a:rPr>
                        <a:t>Long battery life for daily reliability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dirty="0" smtClean="0">
                          <a:solidFill>
                            <a:schemeClr val="bg2"/>
                          </a:solidFill>
                          <a:latin typeface="+mn-lt"/>
                          <a:cs typeface="Arial" panose="020B0604020202020204" pitchFamily="34" charset="0"/>
                        </a:rPr>
                        <a:t>12 months of battery life, with two</a:t>
                      </a:r>
                      <a:r>
                        <a:rPr lang="en-US" sz="1000" b="0" baseline="0" dirty="0" smtClean="0">
                          <a:solidFill>
                            <a:schemeClr val="bg2"/>
                          </a:solidFill>
                          <a:latin typeface="+mn-lt"/>
                          <a:cs typeface="Arial" panose="020B0604020202020204" pitchFamily="34" charset="0"/>
                        </a:rPr>
                        <a:t> AAAA-type batteries</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i="0" u="none" strike="noStrike" kern="1200" baseline="0" dirty="0" smtClean="0">
                          <a:solidFill>
                            <a:schemeClr val="bg2"/>
                          </a:solidFill>
                          <a:latin typeface="+mn-lt"/>
                          <a:ea typeface="+mn-ea"/>
                          <a:cs typeface="Arial" panose="020B0604020202020204" pitchFamily="34" charset="0"/>
                        </a:rPr>
                        <a:t>Provides plenty of power, day-in and day-out.</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bl>
          </a:graphicData>
        </a:graphic>
      </p:graphicFrame>
      <p:grpSp>
        <p:nvGrpSpPr>
          <p:cNvPr id="23" name="Group 22"/>
          <p:cNvGrpSpPr/>
          <p:nvPr/>
        </p:nvGrpSpPr>
        <p:grpSpPr>
          <a:xfrm flipV="1">
            <a:off x="288549" y="11343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4"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pic>
        <p:nvPicPr>
          <p:cNvPr id="22" name="Picture 21"/>
          <p:cNvPicPr>
            <a:picLocks noChangeAspect="1"/>
          </p:cNvPicPr>
          <p:nvPr/>
        </p:nvPicPr>
        <p:blipFill>
          <a:blip r:embed="rId5"/>
          <a:stretch>
            <a:fillRect/>
          </a:stretch>
        </p:blipFill>
        <p:spPr>
          <a:xfrm>
            <a:off x="8332844" y="1479628"/>
            <a:ext cx="3102498" cy="1126092"/>
          </a:xfrm>
          <a:prstGeom prst="rect">
            <a:avLst/>
          </a:prstGeom>
        </p:spPr>
      </p:pic>
      <p:sp>
        <p:nvSpPr>
          <p:cNvPr id="30" name="Rectangle 29"/>
          <p:cNvSpPr/>
          <p:nvPr/>
        </p:nvSpPr>
        <p:spPr>
          <a:xfrm>
            <a:off x="6557999" y="6422251"/>
            <a:ext cx="1774845" cy="230832"/>
          </a:xfrm>
          <a:prstGeom prst="rect">
            <a:avLst/>
          </a:prstGeom>
        </p:spPr>
        <p:txBody>
          <a:bodyPr wrap="none">
            <a:spAutoFit/>
          </a:bodyPr>
          <a:lstStyle/>
          <a:p>
            <a:r>
              <a:rPr lang="en-US" sz="900" dirty="0"/>
              <a:t>*product not available in EMEA</a:t>
            </a:r>
          </a:p>
        </p:txBody>
      </p:sp>
      <p:grpSp>
        <p:nvGrpSpPr>
          <p:cNvPr id="2" name="Group 1"/>
          <p:cNvGrpSpPr/>
          <p:nvPr/>
        </p:nvGrpSpPr>
        <p:grpSpPr>
          <a:xfrm>
            <a:off x="8777327" y="100885"/>
            <a:ext cx="2894158" cy="707629"/>
            <a:chOff x="8777327" y="100885"/>
            <a:chExt cx="2894158" cy="707629"/>
          </a:xfrm>
        </p:grpSpPr>
        <p:grpSp>
          <p:nvGrpSpPr>
            <p:cNvPr id="29" name="Group 28"/>
            <p:cNvGrpSpPr/>
            <p:nvPr/>
          </p:nvGrpSpPr>
          <p:grpSpPr>
            <a:xfrm>
              <a:off x="9764942" y="100885"/>
              <a:ext cx="1906543" cy="705395"/>
              <a:chOff x="9764942" y="100885"/>
              <a:chExt cx="1906543" cy="705395"/>
            </a:xfrm>
          </p:grpSpPr>
          <p:pic>
            <p:nvPicPr>
              <p:cNvPr id="31" name="Picture 30"/>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37" name="Group 36"/>
              <p:cNvGrpSpPr/>
              <p:nvPr/>
            </p:nvGrpSpPr>
            <p:grpSpPr>
              <a:xfrm>
                <a:off x="10757085" y="100885"/>
                <a:ext cx="914400" cy="702240"/>
                <a:chOff x="11130511" y="100885"/>
                <a:chExt cx="914400" cy="702240"/>
              </a:xfrm>
            </p:grpSpPr>
            <p:sp>
              <p:nvSpPr>
                <p:cNvPr id="38" name="Rectangle 37"/>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9" name="Group 38"/>
                <p:cNvGrpSpPr>
                  <a:grpSpLocks noChangeAspect="1"/>
                </p:cNvGrpSpPr>
                <p:nvPr/>
              </p:nvGrpSpPr>
              <p:grpSpPr>
                <a:xfrm>
                  <a:off x="11404831" y="205294"/>
                  <a:ext cx="365760" cy="464141"/>
                  <a:chOff x="700396" y="366353"/>
                  <a:chExt cx="525543" cy="666902"/>
                </a:xfrm>
              </p:grpSpPr>
              <p:sp>
                <p:nvSpPr>
                  <p:cNvPr id="40"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41"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2"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3"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4"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grpSp>
          <p:nvGrpSpPr>
            <p:cNvPr id="45" name="Group 44"/>
            <p:cNvGrpSpPr>
              <a:grpSpLocks noChangeAspect="1"/>
            </p:cNvGrpSpPr>
            <p:nvPr/>
          </p:nvGrpSpPr>
          <p:grpSpPr>
            <a:xfrm>
              <a:off x="8777327" y="104428"/>
              <a:ext cx="914400" cy="704086"/>
              <a:chOff x="8083504" y="379370"/>
              <a:chExt cx="1204385" cy="927374"/>
            </a:xfrm>
          </p:grpSpPr>
          <p:sp>
            <p:nvSpPr>
              <p:cNvPr id="46" name="object 5"/>
              <p:cNvSpPr/>
              <p:nvPr/>
            </p:nvSpPr>
            <p:spPr>
              <a:xfrm>
                <a:off x="8083504" y="379370"/>
                <a:ext cx="1204385" cy="927374"/>
              </a:xfrm>
              <a:custGeom>
                <a:avLst/>
                <a:gdLst/>
                <a:ahLst/>
                <a:cxnLst/>
                <a:rect l="l" t="t" r="r" b="b"/>
                <a:pathLst>
                  <a:path w="1445260" h="1017270">
                    <a:moveTo>
                      <a:pt x="0" y="1017270"/>
                    </a:moveTo>
                    <a:lnTo>
                      <a:pt x="1444752" y="1017270"/>
                    </a:lnTo>
                    <a:lnTo>
                      <a:pt x="1444752" y="0"/>
                    </a:lnTo>
                    <a:lnTo>
                      <a:pt x="0" y="0"/>
                    </a:lnTo>
                    <a:lnTo>
                      <a:pt x="0" y="1017270"/>
                    </a:lnTo>
                    <a:close/>
                  </a:path>
                </a:pathLst>
              </a:custGeom>
              <a:solidFill>
                <a:srgbClr val="F2B01C"/>
              </a:solidFill>
            </p:spPr>
            <p:txBody>
              <a:bodyPr wrap="square" lIns="0" tIns="0" rIns="0" bIns="0" rtlCol="0"/>
              <a:lstStyle/>
              <a:p>
                <a:endParaRPr sz="2400" dirty="0"/>
              </a:p>
            </p:txBody>
          </p:sp>
          <p:grpSp>
            <p:nvGrpSpPr>
              <p:cNvPr id="47" name="Group 46"/>
              <p:cNvGrpSpPr/>
              <p:nvPr/>
            </p:nvGrpSpPr>
            <p:grpSpPr>
              <a:xfrm>
                <a:off x="8419625" y="481200"/>
                <a:ext cx="520700" cy="678993"/>
                <a:chOff x="703181" y="4463913"/>
                <a:chExt cx="520700" cy="678993"/>
              </a:xfrm>
            </p:grpSpPr>
            <p:sp>
              <p:nvSpPr>
                <p:cNvPr id="48" name="object 25"/>
                <p:cNvSpPr/>
                <p:nvPr/>
              </p:nvSpPr>
              <p:spPr>
                <a:xfrm>
                  <a:off x="703181" y="4692530"/>
                  <a:ext cx="520700" cy="276860"/>
                </a:xfrm>
                <a:custGeom>
                  <a:avLst/>
                  <a:gdLst/>
                  <a:ahLst/>
                  <a:cxnLst/>
                  <a:rect l="l" t="t" r="r" b="b"/>
                  <a:pathLst>
                    <a:path w="390525" h="207645">
                      <a:moveTo>
                        <a:pt x="0" y="207403"/>
                      </a:moveTo>
                      <a:lnTo>
                        <a:pt x="194995" y="0"/>
                      </a:lnTo>
                      <a:lnTo>
                        <a:pt x="389978" y="207403"/>
                      </a:lnTo>
                    </a:path>
                  </a:pathLst>
                </a:custGeom>
                <a:ln w="19392">
                  <a:solidFill>
                    <a:srgbClr val="FFFFFF"/>
                  </a:solidFill>
                </a:ln>
              </p:spPr>
              <p:txBody>
                <a:bodyPr wrap="square" lIns="0" tIns="0" rIns="0" bIns="0" rtlCol="0"/>
                <a:lstStyle/>
                <a:p>
                  <a:endParaRPr sz="2400" dirty="0"/>
                </a:p>
              </p:txBody>
            </p:sp>
            <p:sp>
              <p:nvSpPr>
                <p:cNvPr id="49" name="object 26"/>
                <p:cNvSpPr/>
                <p:nvPr/>
              </p:nvSpPr>
              <p:spPr>
                <a:xfrm>
                  <a:off x="779346" y="4888059"/>
                  <a:ext cx="368300" cy="254847"/>
                </a:xfrm>
                <a:custGeom>
                  <a:avLst/>
                  <a:gdLst/>
                  <a:ahLst/>
                  <a:cxnLst/>
                  <a:rect l="l" t="t" r="r" b="b"/>
                  <a:pathLst>
                    <a:path w="276225" h="191135">
                      <a:moveTo>
                        <a:pt x="0" y="0"/>
                      </a:moveTo>
                      <a:lnTo>
                        <a:pt x="0" y="190538"/>
                      </a:lnTo>
                      <a:lnTo>
                        <a:pt x="275767" y="190538"/>
                      </a:lnTo>
                      <a:lnTo>
                        <a:pt x="275767" y="1397"/>
                      </a:lnTo>
                    </a:path>
                  </a:pathLst>
                </a:custGeom>
                <a:ln w="19392">
                  <a:solidFill>
                    <a:srgbClr val="FFFFFF"/>
                  </a:solidFill>
                </a:ln>
              </p:spPr>
              <p:txBody>
                <a:bodyPr wrap="square" lIns="0" tIns="0" rIns="0" bIns="0" rtlCol="0"/>
                <a:lstStyle/>
                <a:p>
                  <a:endParaRPr sz="2400" dirty="0"/>
                </a:p>
              </p:txBody>
            </p:sp>
            <p:sp>
              <p:nvSpPr>
                <p:cNvPr id="53" name="object 27"/>
                <p:cNvSpPr/>
                <p:nvPr/>
              </p:nvSpPr>
              <p:spPr>
                <a:xfrm>
                  <a:off x="801359" y="4463913"/>
                  <a:ext cx="318347" cy="97367"/>
                </a:xfrm>
                <a:custGeom>
                  <a:avLst/>
                  <a:gdLst/>
                  <a:ahLst/>
                  <a:cxnLst/>
                  <a:rect l="l" t="t" r="r" b="b"/>
                  <a:pathLst>
                    <a:path w="238759" h="73025">
                      <a:moveTo>
                        <a:pt x="0" y="72847"/>
                      </a:moveTo>
                      <a:lnTo>
                        <a:pt x="21559" y="43087"/>
                      </a:lnTo>
                      <a:lnTo>
                        <a:pt x="49490" y="20088"/>
                      </a:lnTo>
                      <a:lnTo>
                        <a:pt x="82476" y="5256"/>
                      </a:lnTo>
                      <a:lnTo>
                        <a:pt x="119202" y="0"/>
                      </a:lnTo>
                      <a:lnTo>
                        <a:pt x="155917" y="5256"/>
                      </a:lnTo>
                      <a:lnTo>
                        <a:pt x="188904" y="20089"/>
                      </a:lnTo>
                      <a:lnTo>
                        <a:pt x="216841" y="43092"/>
                      </a:lnTo>
                      <a:lnTo>
                        <a:pt x="238404" y="72859"/>
                      </a:lnTo>
                    </a:path>
                  </a:pathLst>
                </a:custGeom>
                <a:ln w="19392">
                  <a:solidFill>
                    <a:srgbClr val="FFFFFF"/>
                  </a:solidFill>
                </a:ln>
              </p:spPr>
              <p:txBody>
                <a:bodyPr wrap="square" lIns="0" tIns="0" rIns="0" bIns="0" rtlCol="0"/>
                <a:lstStyle/>
                <a:p>
                  <a:endParaRPr sz="2400" dirty="0"/>
                </a:p>
              </p:txBody>
            </p:sp>
            <p:sp>
              <p:nvSpPr>
                <p:cNvPr id="54" name="object 28"/>
                <p:cNvSpPr/>
                <p:nvPr/>
              </p:nvSpPr>
              <p:spPr>
                <a:xfrm>
                  <a:off x="884959" y="4561093"/>
                  <a:ext cx="150707" cy="46567"/>
                </a:xfrm>
                <a:custGeom>
                  <a:avLst/>
                  <a:gdLst/>
                  <a:ahLst/>
                  <a:cxnLst/>
                  <a:rect l="l" t="t" r="r" b="b"/>
                  <a:pathLst>
                    <a:path w="113029" h="34925">
                      <a:moveTo>
                        <a:pt x="0" y="34518"/>
                      </a:moveTo>
                      <a:lnTo>
                        <a:pt x="10206" y="20429"/>
                      </a:lnTo>
                      <a:lnTo>
                        <a:pt x="23437" y="9529"/>
                      </a:lnTo>
                      <a:lnTo>
                        <a:pt x="39069" y="2494"/>
                      </a:lnTo>
                      <a:lnTo>
                        <a:pt x="56476" y="0"/>
                      </a:lnTo>
                      <a:lnTo>
                        <a:pt x="73861" y="2495"/>
                      </a:lnTo>
                      <a:lnTo>
                        <a:pt x="89481" y="9532"/>
                      </a:lnTo>
                      <a:lnTo>
                        <a:pt x="102714" y="20440"/>
                      </a:lnTo>
                      <a:lnTo>
                        <a:pt x="112941" y="3454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678848099"/>
      </p:ext>
    </p:extLst>
  </p:cSld>
  <p:clrMapOvr>
    <a:masterClrMapping/>
  </p:clrMapOvr>
  <p:transition spd="med">
    <p:wipe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npi.dell.com/snp/images2/300/en-us~331-9653/331-9653.jpg"/>
          <p:cNvPicPr>
            <a:picLocks noChangeAspect="1" noChangeArrowheads="1"/>
          </p:cNvPicPr>
          <p:nvPr/>
        </p:nvPicPr>
        <p:blipFill rotWithShape="1">
          <a:blip r:embed="rId3">
            <a:extLst>
              <a:ext uri="{28A0092B-C50C-407E-A947-70E740481C1C}">
                <a14:useLocalDpi xmlns:a14="http://schemas.microsoft.com/office/drawing/2010/main" val="0"/>
              </a:ext>
            </a:extLst>
          </a:blip>
          <a:srcRect t="20269" b="16710"/>
          <a:stretch/>
        </p:blipFill>
        <p:spPr bwMode="auto">
          <a:xfrm rot="530491">
            <a:off x="8531820" y="1111597"/>
            <a:ext cx="2857500" cy="18008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69887" y="397352"/>
            <a:ext cx="10746457" cy="404403"/>
          </a:xfrm>
        </p:spPr>
        <p:txBody>
          <a:bodyPr>
            <a:noAutofit/>
          </a:bodyPr>
          <a:lstStyle/>
          <a:p>
            <a:r>
              <a:rPr lang="en-US" sz="2400" dirty="0">
                <a:solidFill>
                  <a:srgbClr val="F2AF00"/>
                </a:solidFill>
              </a:rPr>
              <a:t>Dell Wired Business Multimedia Keyboard – KB522 </a:t>
            </a:r>
          </a:p>
        </p:txBody>
      </p:sp>
      <p:sp>
        <p:nvSpPr>
          <p:cNvPr id="6" name="Text Placeholder 5"/>
          <p:cNvSpPr>
            <a:spLocks noGrp="1"/>
          </p:cNvSpPr>
          <p:nvPr>
            <p:ph sz="half" idx="1"/>
          </p:nvPr>
        </p:nvSpPr>
        <p:spPr>
          <a:xfrm>
            <a:off x="269888" y="805320"/>
            <a:ext cx="9335506" cy="234177"/>
          </a:xfrm>
        </p:spPr>
        <p:txBody>
          <a:bodyPr>
            <a:noAutofit/>
          </a:bodyPr>
          <a:lstStyle/>
          <a:p>
            <a:r>
              <a:rPr lang="en-US" sz="1400" dirty="0" smtClean="0">
                <a:solidFill>
                  <a:schemeClr val="tx1">
                    <a:lumMod val="60000"/>
                    <a:lumOff val="40000"/>
                  </a:schemeClr>
                </a:solidFill>
              </a:rPr>
              <a:t>All-around </a:t>
            </a:r>
            <a:r>
              <a:rPr lang="en-US" sz="1400" dirty="0">
                <a:solidFill>
                  <a:schemeClr val="tx1">
                    <a:lumMod val="60000"/>
                    <a:lumOff val="40000"/>
                  </a:schemeClr>
                </a:solidFill>
              </a:rPr>
              <a:t>solution for everyday business computing</a:t>
            </a:r>
          </a:p>
        </p:txBody>
      </p:sp>
      <p:graphicFrame>
        <p:nvGraphicFramePr>
          <p:cNvPr id="9" name="Table 8"/>
          <p:cNvGraphicFramePr>
            <a:graphicFrameLocks noGrp="1" noChangeAspect="1"/>
          </p:cNvGraphicFramePr>
          <p:nvPr>
            <p:extLst/>
          </p:nvPr>
        </p:nvGraphicFramePr>
        <p:xfrm>
          <a:off x="269887" y="1315255"/>
          <a:ext cx="11320146" cy="3849705"/>
        </p:xfrm>
        <a:graphic>
          <a:graphicData uri="http://schemas.openxmlformats.org/drawingml/2006/table">
            <a:tbl>
              <a:tblPr firstRow="1" bandRow="1"/>
              <a:tblGrid>
                <a:gridCol w="2137411"/>
                <a:gridCol w="3667051"/>
                <a:gridCol w="143734"/>
                <a:gridCol w="5371950"/>
              </a:tblGrid>
              <a:tr h="1586565">
                <a:tc gridSpan="2">
                  <a:txBody>
                    <a:bodyPr/>
                    <a:lstStyle/>
                    <a:p>
                      <a:pPr marL="0" marR="0" lvl="0" indent="0" algn="l" defTabSz="777240" rtl="0" eaLnBrk="1" fontAlgn="auto" latinLnBrk="0" hangingPunct="1">
                        <a:lnSpc>
                          <a:spcPct val="100000"/>
                        </a:lnSpc>
                        <a:spcBef>
                          <a:spcPts val="0"/>
                        </a:spcBef>
                        <a:spcAft>
                          <a:spcPts val="300"/>
                        </a:spcAft>
                        <a:buClrTx/>
                        <a:buSzTx/>
                        <a:buFontTx/>
                        <a:buNone/>
                        <a:tabLst/>
                        <a:defRPr/>
                      </a:pPr>
                      <a:r>
                        <a:rPr lang="en-US" sz="1200" b="0" kern="0" cap="none" baseline="0" noProof="0" dirty="0" smtClean="0">
                          <a:solidFill>
                            <a:srgbClr val="F2AF00"/>
                          </a:solidFill>
                          <a:latin typeface="+mn-lt"/>
                          <a:ea typeface="Museo For Dell" pitchFamily="2" charset="0"/>
                          <a:cs typeface="+mn-cs"/>
                        </a:rPr>
                        <a:t>For more information: </a:t>
                      </a:r>
                    </a:p>
                    <a:p>
                      <a:pPr marL="0" marR="0" lvl="0" indent="0" algn="l" defTabSz="777240" rtl="0" eaLnBrk="1" fontAlgn="auto" latinLnBrk="0" hangingPunct="1">
                        <a:lnSpc>
                          <a:spcPct val="100000"/>
                        </a:lnSpc>
                        <a:spcBef>
                          <a:spcPts val="0"/>
                        </a:spcBef>
                        <a:spcAft>
                          <a:spcPts val="300"/>
                        </a:spcAft>
                        <a:buClrTx/>
                        <a:buSzTx/>
                        <a:buFontTx/>
                        <a:buNone/>
                        <a:tabLst/>
                        <a:defRPr/>
                      </a:pPr>
                      <a:endParaRPr lang="en-US" sz="1200" b="0" kern="0" cap="none" baseline="0" noProof="0" dirty="0" smtClean="0">
                        <a:solidFill>
                          <a:srgbClr val="F2AF00"/>
                        </a:solidFill>
                        <a:latin typeface="+mn-lt"/>
                        <a:ea typeface="Museo For Dell" pitchFamily="2" charset="0"/>
                        <a:cs typeface="+mn-cs"/>
                      </a:endParaRPr>
                    </a:p>
                    <a:p>
                      <a:pPr marL="66675" marR="0" lvl="1" indent="0" algn="l" defTabSz="1219170" rtl="0" eaLnBrk="1" fontAlgn="auto" latinLnBrk="0" hangingPunct="1">
                        <a:lnSpc>
                          <a:spcPct val="100000"/>
                        </a:lnSpc>
                        <a:spcBef>
                          <a:spcPts val="0"/>
                        </a:spcBef>
                        <a:spcAft>
                          <a:spcPts val="1200"/>
                        </a:spcAft>
                        <a:buClr>
                          <a:srgbClr val="0085C3"/>
                        </a:buClr>
                        <a:buSzTx/>
                        <a:buFontTx/>
                        <a:buNone/>
                        <a:tabLst/>
                        <a:defRPr/>
                      </a:pPr>
                      <a:r>
                        <a:rPr kumimoji="0" lang="en-US" sz="1100" b="1"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For more information </a:t>
                      </a: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click here to access the Dell Client Peripherals page </a:t>
                      </a:r>
                      <a:b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br>
                      <a:r>
                        <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hlinkClick r:id="rId4"/>
                        </a:rPr>
                        <a:t>on SalesEdge</a:t>
                      </a:r>
                      <a:endParaRPr kumimoji="0" lang="en-US" sz="1100" b="0" i="0" u="none" strike="noStrike" kern="0" cap="none" spc="0" normalizeH="0" baseline="0" noProof="0" dirty="0" smtClean="0">
                        <a:ln>
                          <a:noFill/>
                        </a:ln>
                        <a:solidFill>
                          <a:srgbClr val="0085C3"/>
                        </a:solidFill>
                        <a:effectLst/>
                        <a:uLnTx/>
                        <a:uFillTx/>
                        <a:latin typeface="+mn-lt"/>
                        <a:ea typeface="Museo For Dell" pitchFamily="2" charset="0"/>
                        <a:cs typeface="+mn-cs"/>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66675" marR="0" lvl="1" indent="0" algn="l" defTabSz="1219170" rtl="0" eaLnBrk="1" fontAlgn="auto" latinLnBrk="0" hangingPunct="1">
                        <a:lnSpc>
                          <a:spcPct val="100000"/>
                        </a:lnSpc>
                        <a:spcBef>
                          <a:spcPts val="0"/>
                        </a:spcBef>
                        <a:spcAft>
                          <a:spcPts val="800"/>
                        </a:spcAft>
                        <a:buClr>
                          <a:srgbClr val="0085C3"/>
                        </a:buClr>
                        <a:buSzTx/>
                        <a:buFont typeface="Arial" panose="020B0604020202020204" pitchFamily="34" charset="0"/>
                        <a:buNone/>
                        <a:tabLst/>
                        <a:defRPr/>
                      </a:pPr>
                      <a:endParaRPr lang="en-US" sz="1000" kern="0" dirty="0" smtClean="0">
                        <a:solidFill>
                          <a:schemeClr val="bg2"/>
                        </a:solidFill>
                        <a:ea typeface="Museo For Dell" pitchFamily="2" charset="0"/>
                      </a:endParaRPr>
                    </a:p>
                  </a:txBody>
                  <a:tcPr marL="45720" marR="45720">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201335">
                <a:tc gridSpan="3">
                  <a:txBody>
                    <a:bodyPr/>
                    <a:lstStyle/>
                    <a:p>
                      <a:pPr algn="l"/>
                      <a:r>
                        <a:rPr lang="en-US" sz="1050" b="1" i="0" dirty="0" smtClean="0">
                          <a:solidFill>
                            <a:schemeClr val="tx2"/>
                          </a:solidFill>
                          <a:latin typeface="+mj-lt"/>
                        </a:rPr>
                        <a:t>Key features</a:t>
                      </a:r>
                      <a:endParaRPr lang="en-US" sz="1050" b="1" i="0" dirty="0">
                        <a:solidFill>
                          <a:schemeClr val="tx2"/>
                        </a:solidFill>
                        <a:latin typeface="+mj-lt"/>
                      </a:endParaRPr>
                    </a:p>
                  </a:txBody>
                  <a:tcPr marL="118334" marR="118334"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c hMerge="1">
                  <a:txBody>
                    <a:bodyPr/>
                    <a:lstStyle>
                      <a:lvl1pPr marL="0" algn="l" defTabSz="777240" rtl="0" eaLnBrk="1" latinLnBrk="0" hangingPunct="1">
                        <a:defRPr sz="1530" b="1" kern="1200">
                          <a:solidFill>
                            <a:schemeClr val="lt1"/>
                          </a:solidFill>
                          <a:latin typeface="Museo Sans For Dell"/>
                        </a:defRPr>
                      </a:lvl1pPr>
                      <a:lvl2pPr marL="388620" algn="l" defTabSz="777240" rtl="0" eaLnBrk="1" latinLnBrk="0" hangingPunct="1">
                        <a:defRPr sz="1530" b="1" kern="1200">
                          <a:solidFill>
                            <a:schemeClr val="lt1"/>
                          </a:solidFill>
                          <a:latin typeface="Museo Sans For Dell"/>
                        </a:defRPr>
                      </a:lvl2pPr>
                      <a:lvl3pPr marL="777240" algn="l" defTabSz="777240" rtl="0" eaLnBrk="1" latinLnBrk="0" hangingPunct="1">
                        <a:defRPr sz="1530" b="1" kern="1200">
                          <a:solidFill>
                            <a:schemeClr val="lt1"/>
                          </a:solidFill>
                          <a:latin typeface="Museo Sans For Dell"/>
                        </a:defRPr>
                      </a:lvl3pPr>
                      <a:lvl4pPr marL="1165860" algn="l" defTabSz="777240" rtl="0" eaLnBrk="1" latinLnBrk="0" hangingPunct="1">
                        <a:defRPr sz="1530" b="1" kern="1200">
                          <a:solidFill>
                            <a:schemeClr val="lt1"/>
                          </a:solidFill>
                          <a:latin typeface="Museo Sans For Dell"/>
                        </a:defRPr>
                      </a:lvl4pPr>
                      <a:lvl5pPr marL="1554480" algn="l" defTabSz="777240" rtl="0" eaLnBrk="1" latinLnBrk="0" hangingPunct="1">
                        <a:defRPr sz="1530" b="1" kern="1200">
                          <a:solidFill>
                            <a:schemeClr val="lt1"/>
                          </a:solidFill>
                          <a:latin typeface="Museo Sans For Dell"/>
                        </a:defRPr>
                      </a:lvl5pPr>
                      <a:lvl6pPr marL="1943100" algn="l" defTabSz="777240" rtl="0" eaLnBrk="1" latinLnBrk="0" hangingPunct="1">
                        <a:defRPr sz="1530" b="1" kern="1200">
                          <a:solidFill>
                            <a:schemeClr val="lt1"/>
                          </a:solidFill>
                          <a:latin typeface="Museo Sans For Dell"/>
                        </a:defRPr>
                      </a:lvl6pPr>
                      <a:lvl7pPr marL="2331720" algn="l" defTabSz="777240" rtl="0" eaLnBrk="1" latinLnBrk="0" hangingPunct="1">
                        <a:defRPr sz="1530" b="1" kern="1200">
                          <a:solidFill>
                            <a:schemeClr val="lt1"/>
                          </a:solidFill>
                          <a:latin typeface="Museo Sans For Dell"/>
                        </a:defRPr>
                      </a:lvl7pPr>
                      <a:lvl8pPr marL="2720340" algn="l" defTabSz="777240" rtl="0" eaLnBrk="1" latinLnBrk="0" hangingPunct="1">
                        <a:defRPr sz="1530" b="1" kern="1200">
                          <a:solidFill>
                            <a:schemeClr val="lt1"/>
                          </a:solidFill>
                          <a:latin typeface="Museo Sans For Dell"/>
                        </a:defRPr>
                      </a:lvl8pPr>
                      <a:lvl9pPr marL="3108960" algn="l" defTabSz="777240" rtl="0" eaLnBrk="1" latinLnBrk="0" hangingPunct="1">
                        <a:defRPr sz="1530" b="1" kern="1200">
                          <a:solidFill>
                            <a:schemeClr val="lt1"/>
                          </a:solidFill>
                          <a:latin typeface="Museo Sans For Dell"/>
                        </a:defRPr>
                      </a:lvl9pPr>
                    </a:lstStyle>
                    <a:p>
                      <a:endParaRPr lang="en-US" sz="1200" i="0" dirty="0">
                        <a:solidFill>
                          <a:schemeClr val="tx2"/>
                        </a:solidFill>
                        <a:latin typeface="+mj-lt"/>
                      </a:endParaRPr>
                    </a:p>
                  </a:txBody>
                  <a:tcPr marL="118334" marR="118334" marT="60960" marB="60960">
                    <a:lnL w="12700" cap="flat" cmpd="sng" algn="ctr">
                      <a:solidFill>
                        <a:srgbClr val="444444"/>
                      </a:solidFill>
                      <a:prstDash val="solid"/>
                      <a:round/>
                      <a:headEnd type="none" w="med" len="med"/>
                      <a:tailEnd type="none" w="med" len="med"/>
                    </a:lnL>
                    <a:lnR w="12700" cap="flat" cmpd="sng" algn="ctr">
                      <a:solidFill>
                        <a:srgbClr val="444444"/>
                      </a:solidFill>
                      <a:prstDash val="solid"/>
                      <a:round/>
                      <a:headEnd type="none" w="med" len="med"/>
                      <a:tailEnd type="none" w="med" len="med"/>
                    </a:lnR>
                    <a:lnT>
                      <a:noFill/>
                    </a:lnT>
                    <a:lnB w="12700"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0085C3"/>
                    </a:solidFill>
                  </a:tcPr>
                </a:tc>
                <a:tc hMerge="1">
                  <a:txBody>
                    <a:bodyPr/>
                    <a:lstStyle/>
                    <a:p>
                      <a:endParaRPr lang="en-US"/>
                    </a:p>
                  </a:txBody>
                  <a:tcPr/>
                </a:tc>
                <a:tc>
                  <a:txBody>
                    <a:bodyPr/>
                    <a:lstStyle/>
                    <a:p>
                      <a:pPr algn="l"/>
                      <a:r>
                        <a:rPr lang="en-US" sz="1050" i="0" dirty="0" smtClean="0">
                          <a:solidFill>
                            <a:schemeClr val="tx2"/>
                          </a:solidFill>
                          <a:latin typeface="+mj-lt"/>
                        </a:rPr>
                        <a:t>Why it</a:t>
                      </a:r>
                      <a:r>
                        <a:rPr lang="en-US" sz="1050" i="0" baseline="0" dirty="0" smtClean="0">
                          <a:solidFill>
                            <a:schemeClr val="tx2"/>
                          </a:solidFill>
                          <a:latin typeface="+mj-lt"/>
                        </a:rPr>
                        <a:t> matters</a:t>
                      </a:r>
                      <a:endParaRPr lang="en-US" sz="1050" i="0" dirty="0">
                        <a:solidFill>
                          <a:schemeClr val="tx2"/>
                        </a:solidFill>
                        <a:latin typeface="+mj-lt"/>
                      </a:endParaRPr>
                    </a:p>
                  </a:txBody>
                  <a:tcPr marL="45720" marR="4572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lumOff val="50000"/>
                      </a:schemeClr>
                    </a:solidFill>
                  </a:tcPr>
                </a:tc>
              </a:tr>
              <a:tr h="330754">
                <a:tc>
                  <a:txBody>
                    <a:bodyPr/>
                    <a:lstStyle/>
                    <a:p>
                      <a:r>
                        <a:rPr lang="en-US" sz="1000" b="1" dirty="0" smtClean="0">
                          <a:solidFill>
                            <a:schemeClr val="bg2"/>
                          </a:solidFill>
                          <a:latin typeface="+mn-lt"/>
                          <a:cs typeface="Arial" panose="020B0604020202020204" pitchFamily="34" charset="0"/>
                        </a:rPr>
                        <a:t>Great typing experience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Mid-profile keycap, quiet acoustics and durability; included palm rest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indent="0" algn="l" defTabSz="777240" rtl="0" eaLnBrk="1" fontAlgn="auto" latinLnBrk="0" hangingPunct="1">
                        <a:lnSpc>
                          <a:spcPct val="100000"/>
                        </a:lnSpc>
                        <a:spcBef>
                          <a:spcPts val="0"/>
                        </a:spcBef>
                        <a:spcAft>
                          <a:spcPts val="0"/>
                        </a:spcAft>
                        <a:buClrTx/>
                        <a:buSzTx/>
                        <a:buFontTx/>
                        <a:buNone/>
                        <a:tabLst/>
                        <a:defRPr/>
                      </a:pPr>
                      <a:endParaRPr lang="en-US" sz="900" b="0" baseline="0" dirty="0" smtClean="0">
                        <a:solidFill>
                          <a:schemeClr val="bg2"/>
                        </a:solidFill>
                        <a:latin typeface="Arial" panose="020B0604020202020204" pitchFamily="34" charset="0"/>
                        <a:cs typeface="Arial" panose="020B0604020202020204" pitchFamily="34" charset="0"/>
                      </a:endParaRPr>
                    </a:p>
                  </a:txBody>
                  <a:tcPr anchor="ctr"/>
                </a:tc>
                <a:tc>
                  <a:txBody>
                    <a:bodyPr/>
                    <a:lstStyle/>
                    <a:p>
                      <a:r>
                        <a:rPr lang="en-US" sz="1000" dirty="0" smtClean="0">
                          <a:solidFill>
                            <a:schemeClr val="bg2"/>
                          </a:solidFill>
                          <a:latin typeface="+mn-lt"/>
                        </a:rPr>
                        <a:t>104 keys with mid-profile keycaps allow for efficient, comfortable data input</a:t>
                      </a:r>
                      <a:r>
                        <a:rPr lang="en-US" sz="1000" baseline="0" dirty="0" smtClean="0">
                          <a:solidFill>
                            <a:schemeClr val="bg2"/>
                          </a:solidFill>
                          <a:latin typeface="+mn-lt"/>
                        </a:rPr>
                        <a:t> and </a:t>
                      </a:r>
                      <a:r>
                        <a:rPr lang="en-US" sz="1000" b="0" i="0" dirty="0" smtClean="0">
                          <a:solidFill>
                            <a:schemeClr val="bg2"/>
                          </a:solidFill>
                          <a:effectLst/>
                          <a:latin typeface="roboto"/>
                        </a:rPr>
                        <a:t>quiet acoustics; durable and spill-resistant for daily business usage</a:t>
                      </a:r>
                      <a:endParaRPr lang="en-US" sz="1000" dirty="0">
                        <a:solidFill>
                          <a:schemeClr val="bg2"/>
                        </a:solidFill>
                        <a:latin typeface="+mn-lt"/>
                      </a:endParaRPr>
                    </a:p>
                  </a:txBody>
                  <a:tcPr anchor="ctr">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3615">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Productivity features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Seven hot keys, seven multimedia keys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mn-lt"/>
                          <a:cs typeface="Arial" panose="020B0604020202020204" pitchFamily="34" charset="0"/>
                        </a:rPr>
                        <a:t>Seven hot keys let you conveniently access essential applications, like your calculator, email, browser or My Computer screen. Seven multimedia keys let you easily play, pause, rewind, forward or access the main media player screen.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777240" rtl="0" eaLnBrk="1" fontAlgn="auto" latinLnBrk="0" hangingPunct="1">
                        <a:lnSpc>
                          <a:spcPct val="100000"/>
                        </a:lnSpc>
                        <a:spcBef>
                          <a:spcPts val="0"/>
                        </a:spcBef>
                        <a:spcAft>
                          <a:spcPts val="0"/>
                        </a:spcAft>
                        <a:buClrTx/>
                        <a:buSzTx/>
                        <a:buFontTx/>
                        <a:buNone/>
                        <a:tabLst/>
                        <a:defRPr/>
                      </a:pPr>
                      <a:r>
                        <a:rPr lang="en-US" sz="1000" b="1" dirty="0" smtClean="0">
                          <a:solidFill>
                            <a:schemeClr val="bg2"/>
                          </a:solidFill>
                          <a:latin typeface="+mn-lt"/>
                          <a:cs typeface="Arial" panose="020B0604020202020204" pitchFamily="34" charset="0"/>
                        </a:rPr>
                        <a:t>Easy</a:t>
                      </a:r>
                      <a:r>
                        <a:rPr lang="en-US" sz="1000" b="1" baseline="0" dirty="0" smtClean="0">
                          <a:solidFill>
                            <a:schemeClr val="bg2"/>
                          </a:solidFill>
                          <a:latin typeface="+mn-lt"/>
                          <a:cs typeface="Arial" panose="020B0604020202020204" pitchFamily="34" charset="0"/>
                        </a:rPr>
                        <a:t> connectivity</a:t>
                      </a:r>
                      <a:endParaRPr lang="en-US" sz="1000" b="1" dirty="0" smtClean="0">
                        <a:solidFill>
                          <a:schemeClr val="bg2"/>
                        </a:solidFill>
                        <a:latin typeface="+mn-lt"/>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r>
                        <a:rPr lang="en-US" sz="1000" b="0" i="0" kern="1200" dirty="0" smtClean="0">
                          <a:solidFill>
                            <a:schemeClr val="bg2"/>
                          </a:solidFill>
                          <a:effectLst/>
                          <a:latin typeface="+mn-lt"/>
                          <a:ea typeface="+mn-ea"/>
                          <a:cs typeface="+mn-cs"/>
                        </a:rPr>
                        <a:t>Two built-in USB 2.0 ports</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a:lnSpc>
                          <a:spcPct val="100000"/>
                        </a:lnSpc>
                      </a:pPr>
                      <a:r>
                        <a:rPr lang="en-US" sz="1000" b="0" dirty="0" smtClean="0">
                          <a:solidFill>
                            <a:schemeClr val="bg2"/>
                          </a:solidFill>
                          <a:latin typeface="+mn-lt"/>
                          <a:cs typeface="Arial" panose="020B0604020202020204" pitchFamily="34" charset="0"/>
                        </a:rPr>
                        <a:t>Connects low-power devices, such as a mouse or thumb drive</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1323">
                <a:tc>
                  <a:txBody>
                    <a:bodyPr/>
                    <a:lstStyle/>
                    <a:p>
                      <a:pPr>
                        <a:lnSpc>
                          <a:spcPct val="100000"/>
                        </a:lnSpc>
                      </a:pPr>
                      <a:r>
                        <a:rPr lang="en-US" sz="1000" b="1" baseline="0" dirty="0" smtClean="0">
                          <a:solidFill>
                            <a:schemeClr val="bg2"/>
                          </a:solidFill>
                          <a:latin typeface="+mn-lt"/>
                          <a:cs typeface="Arial" panose="020B0604020202020204" pitchFamily="34" charset="0"/>
                        </a:rPr>
                        <a:t>Comfortable </a:t>
                      </a:r>
                      <a:r>
                        <a:rPr lang="en-US" sz="1000" b="1" dirty="0" smtClean="0">
                          <a:solidFill>
                            <a:schemeClr val="bg2"/>
                          </a:solidFill>
                          <a:latin typeface="+mn-lt"/>
                          <a:cs typeface="Arial" panose="020B0604020202020204" pitchFamily="34" charset="0"/>
                        </a:rPr>
                        <a:t>design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2">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0" baseline="0" dirty="0" smtClean="0">
                          <a:solidFill>
                            <a:schemeClr val="bg2"/>
                          </a:solidFill>
                          <a:latin typeface="Arial" panose="020B0604020202020204" pitchFamily="34" charset="0"/>
                          <a:cs typeface="Arial" panose="020B0604020202020204" pitchFamily="34" charset="0"/>
                        </a:rPr>
                        <a:t>Full sized keyboard features a 3-section layout. </a:t>
                      </a:r>
                      <a:r>
                        <a:rPr lang="en-US" sz="1000" b="0" dirty="0" smtClean="0">
                          <a:solidFill>
                            <a:schemeClr val="bg2"/>
                          </a:solidFill>
                          <a:latin typeface="Arial" panose="020B0604020202020204" pitchFamily="34" charset="0"/>
                          <a:cs typeface="Arial" panose="020B0604020202020204" pitchFamily="34" charset="0"/>
                        </a:rPr>
                        <a:t>Constructed of premium materials.</a:t>
                      </a:r>
                      <a:endParaRPr lang="en-US" sz="1000" b="0" dirty="0" smtClean="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US"/>
                    </a:p>
                  </a:txBody>
                  <a:tcPr/>
                </a:tc>
                <a:tc>
                  <a:txBody>
                    <a:bodyPr/>
                    <a:lstStyle/>
                    <a:p>
                      <a:pPr>
                        <a:lnSpc>
                          <a:spcPct val="100000"/>
                        </a:lnSpc>
                      </a:pPr>
                      <a:r>
                        <a:rPr lang="en-US" sz="1000" b="0" dirty="0" smtClean="0">
                          <a:solidFill>
                            <a:schemeClr val="bg2"/>
                          </a:solidFill>
                          <a:latin typeface="+mn-lt"/>
                          <a:cs typeface="Arial" panose="020B0604020202020204" pitchFamily="34" charset="0"/>
                        </a:rPr>
                        <a:t>Allows for comfortable, efficient work throughout the workday.</a:t>
                      </a: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r>
              <a:tr h="24132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b="1" kern="1200" dirty="0" smtClean="0">
                          <a:solidFill>
                            <a:schemeClr val="bg2"/>
                          </a:solidFill>
                          <a:latin typeface="+mn-lt"/>
                          <a:ea typeface="+mn-ea"/>
                          <a:cs typeface="+mn-cs"/>
                        </a:rPr>
                        <a:t>1-year Limited Hardware Warranty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nSpc>
                          <a:spcPct val="100000"/>
                        </a:lnSpc>
                      </a:pPr>
                      <a:endParaRPr lang="en-US" sz="1000" b="0" dirty="0">
                        <a:solidFill>
                          <a:schemeClr val="bg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00" kern="1200" dirty="0" smtClean="0">
                          <a:solidFill>
                            <a:schemeClr val="bg2"/>
                          </a:solidFill>
                          <a:latin typeface="+mn-lt"/>
                          <a:ea typeface="+mn-ea"/>
                          <a:cs typeface="+mn-cs"/>
                        </a:rPr>
                        <a:t>Support you can rely on.</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grpSp>
        <p:nvGrpSpPr>
          <p:cNvPr id="23" name="Group 22"/>
          <p:cNvGrpSpPr/>
          <p:nvPr/>
        </p:nvGrpSpPr>
        <p:grpSpPr>
          <a:xfrm flipV="1">
            <a:off x="288549" y="1134349"/>
            <a:ext cx="2279352" cy="45719"/>
            <a:chOff x="-2198599" y="3158843"/>
            <a:chExt cx="2559474" cy="273977"/>
          </a:xfrm>
        </p:grpSpPr>
        <p:sp>
          <p:nvSpPr>
            <p:cNvPr id="24" name="Rectangle 23"/>
            <p:cNvSpPr/>
            <p:nvPr/>
          </p:nvSpPr>
          <p:spPr>
            <a:xfrm flipV="1">
              <a:off x="-2198599" y="3158843"/>
              <a:ext cx="512613" cy="2739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algn="r"/>
              <a:endParaRPr lang="en-US" b="1" dirty="0">
                <a:solidFill>
                  <a:prstClr val="white"/>
                </a:solidFill>
                <a:latin typeface="Museo Sans For Dell" panose="02000000000000000000" pitchFamily="2" charset="0"/>
              </a:endParaRPr>
            </a:p>
          </p:txBody>
        </p:sp>
        <p:sp>
          <p:nvSpPr>
            <p:cNvPr id="25" name="Rectangle 24"/>
            <p:cNvSpPr/>
            <p:nvPr/>
          </p:nvSpPr>
          <p:spPr>
            <a:xfrm flipV="1">
              <a:off x="-1176889" y="3158843"/>
              <a:ext cx="512613" cy="273977"/>
            </a:xfrm>
            <a:prstGeom prst="rect">
              <a:avLst/>
            </a:prstGeom>
            <a:solidFill>
              <a:srgbClr val="C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6" name="Rectangle 25"/>
            <p:cNvSpPr/>
            <p:nvPr/>
          </p:nvSpPr>
          <p:spPr>
            <a:xfrm flipV="1">
              <a:off x="-665362" y="3158843"/>
              <a:ext cx="512613" cy="2739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7" name="Rectangle 26"/>
            <p:cNvSpPr/>
            <p:nvPr/>
          </p:nvSpPr>
          <p:spPr>
            <a:xfrm flipV="1">
              <a:off x="-153877" y="3158843"/>
              <a:ext cx="514752" cy="273977"/>
            </a:xfrm>
            <a:prstGeom prst="rect">
              <a:avLst/>
            </a:prstGeom>
            <a:solidFill>
              <a:srgbClr val="D7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sp>
          <p:nvSpPr>
            <p:cNvPr id="28" name="Rectangle 27"/>
            <p:cNvSpPr/>
            <p:nvPr/>
          </p:nvSpPr>
          <p:spPr>
            <a:xfrm flipV="1">
              <a:off x="-1690028" y="3158843"/>
              <a:ext cx="514752" cy="273977"/>
            </a:xfrm>
            <a:prstGeom prst="rect">
              <a:avLst/>
            </a:prstGeom>
            <a:solidFill>
              <a:srgbClr val="77C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prstClr val="white"/>
                </a:solidFill>
                <a:latin typeface="Museo Sans For Dell" panose="02000000000000000000" pitchFamily="2" charset="0"/>
              </a:endParaRPr>
            </a:p>
          </p:txBody>
        </p:sp>
      </p:grpSp>
      <p:sp>
        <p:nvSpPr>
          <p:cNvPr id="15" name="TextBox 1">
            <a:hlinkClick r:id="rId5" action="ppaction://hlinksldjump"/>
          </p:cNvPr>
          <p:cNvSpPr txBox="1"/>
          <p:nvPr/>
        </p:nvSpPr>
        <p:spPr>
          <a:xfrm>
            <a:off x="41202" y="34806"/>
            <a:ext cx="1649811" cy="246221"/>
          </a:xfrm>
          <a:prstGeom prst="rect">
            <a:avLst/>
          </a:prstGeom>
          <a:solidFill>
            <a:schemeClr val="bg2"/>
          </a:solidFill>
        </p:spPr>
        <p:txBody>
          <a:bodyPr wrap="none" rtlCol="0">
            <a:spAutoFit/>
          </a:bodyPr>
          <a:lstStyle/>
          <a:p>
            <a:pPr>
              <a:spcBef>
                <a:spcPts val="0"/>
              </a:spcBef>
              <a:spcAft>
                <a:spcPts val="0"/>
              </a:spcAft>
              <a:buClr>
                <a:schemeClr val="bg1"/>
              </a:buClr>
            </a:pPr>
            <a:r>
              <a:rPr lang="en-US" sz="1000" dirty="0" smtClean="0">
                <a:solidFill>
                  <a:schemeClr val="tx2"/>
                </a:solidFill>
                <a:latin typeface="+mn-lt"/>
              </a:rPr>
              <a:t>Back to Table of Contents</a:t>
            </a:r>
          </a:p>
        </p:txBody>
      </p:sp>
      <p:sp>
        <p:nvSpPr>
          <p:cNvPr id="21" name="TextBox 20"/>
          <p:cNvSpPr txBox="1"/>
          <p:nvPr/>
        </p:nvSpPr>
        <p:spPr>
          <a:xfrm>
            <a:off x="3144417" y="6391473"/>
            <a:ext cx="5551714" cy="261610"/>
          </a:xfrm>
          <a:prstGeom prst="rect">
            <a:avLst/>
          </a:prstGeom>
          <a:noFill/>
        </p:spPr>
        <p:txBody>
          <a:bodyPr wrap="square" rtlCol="0">
            <a:spAutoFit/>
          </a:bodyPr>
          <a:lstStyle/>
          <a:p>
            <a:pPr>
              <a:spcBef>
                <a:spcPts val="0"/>
              </a:spcBef>
              <a:spcAft>
                <a:spcPts val="0"/>
              </a:spcAft>
              <a:buClr>
                <a:schemeClr val="bg1"/>
              </a:buClr>
            </a:pPr>
            <a:r>
              <a:rPr lang="en-US" sz="1100" i="1" dirty="0" smtClean="0">
                <a:solidFill>
                  <a:schemeClr val="bg2"/>
                </a:solidFill>
                <a:latin typeface="+mn-lt"/>
              </a:rPr>
              <a:t>Product availability may vary by country. </a:t>
            </a:r>
          </a:p>
        </p:txBody>
      </p:sp>
      <p:grpSp>
        <p:nvGrpSpPr>
          <p:cNvPr id="22" name="Group 21"/>
          <p:cNvGrpSpPr/>
          <p:nvPr/>
        </p:nvGrpSpPr>
        <p:grpSpPr>
          <a:xfrm>
            <a:off x="9764942" y="100885"/>
            <a:ext cx="1906543" cy="705395"/>
            <a:chOff x="9764942" y="100885"/>
            <a:chExt cx="1906543" cy="705395"/>
          </a:xfrm>
        </p:grpSpPr>
        <p:pic>
          <p:nvPicPr>
            <p:cNvPr id="29" name="Picture 28"/>
            <p:cNvPicPr>
              <a:picLocks noChangeAspect="1"/>
            </p:cNvPicPr>
            <p:nvPr/>
          </p:nvPicPr>
          <p:blipFill rotWithShape="1">
            <a:blip r:embed="rId6" cstate="email">
              <a:extLst>
                <a:ext uri="{28A0092B-C50C-407E-A947-70E740481C1C}">
                  <a14:useLocalDpi xmlns:a14="http://schemas.microsoft.com/office/drawing/2010/main"/>
                </a:ext>
              </a:extLst>
            </a:blip>
            <a:srcRect l="10343" t="6413" r="9043" b="169"/>
            <a:stretch/>
          </p:blipFill>
          <p:spPr>
            <a:xfrm>
              <a:off x="9764942" y="100885"/>
              <a:ext cx="914399" cy="705395"/>
            </a:xfrm>
            <a:prstGeom prst="rect">
              <a:avLst/>
            </a:prstGeom>
          </p:spPr>
        </p:pic>
        <p:grpSp>
          <p:nvGrpSpPr>
            <p:cNvPr id="30" name="Group 29"/>
            <p:cNvGrpSpPr/>
            <p:nvPr/>
          </p:nvGrpSpPr>
          <p:grpSpPr>
            <a:xfrm>
              <a:off x="10757085" y="100885"/>
              <a:ext cx="914400" cy="702240"/>
              <a:chOff x="11130511" y="100885"/>
              <a:chExt cx="914400" cy="702240"/>
            </a:xfrm>
          </p:grpSpPr>
          <p:sp>
            <p:nvSpPr>
              <p:cNvPr id="31" name="Rectangle 30"/>
              <p:cNvSpPr/>
              <p:nvPr/>
            </p:nvSpPr>
            <p:spPr>
              <a:xfrm>
                <a:off x="11130511" y="100885"/>
                <a:ext cx="914400" cy="702240"/>
              </a:xfrm>
              <a:prstGeom prst="rect">
                <a:avLst/>
              </a:prstGeom>
              <a:solidFill>
                <a:schemeClr val="accent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smtClean="0">
                  <a:solidFill>
                    <a:schemeClr val="tx2"/>
                  </a:solidFill>
                  <a:latin typeface="+mn-lt"/>
                </a:endParaRPr>
              </a:p>
            </p:txBody>
          </p:sp>
          <p:grpSp>
            <p:nvGrpSpPr>
              <p:cNvPr id="37" name="Group 36"/>
              <p:cNvGrpSpPr>
                <a:grpSpLocks noChangeAspect="1"/>
              </p:cNvGrpSpPr>
              <p:nvPr/>
            </p:nvGrpSpPr>
            <p:grpSpPr>
              <a:xfrm>
                <a:off x="11404831" y="205294"/>
                <a:ext cx="365760" cy="464141"/>
                <a:chOff x="700396" y="366353"/>
                <a:chExt cx="525543" cy="666902"/>
              </a:xfrm>
            </p:grpSpPr>
            <p:sp>
              <p:nvSpPr>
                <p:cNvPr id="38" name="object 15"/>
                <p:cNvSpPr/>
                <p:nvPr/>
              </p:nvSpPr>
              <p:spPr>
                <a:xfrm>
                  <a:off x="778696" y="366353"/>
                  <a:ext cx="369147" cy="376767"/>
                </a:xfrm>
                <a:custGeom>
                  <a:avLst/>
                  <a:gdLst/>
                  <a:ahLst/>
                  <a:cxnLst/>
                  <a:rect l="l" t="t" r="r" b="b"/>
                  <a:pathLst>
                    <a:path w="276859" h="282575">
                      <a:moveTo>
                        <a:pt x="276339" y="282359"/>
                      </a:moveTo>
                      <a:lnTo>
                        <a:pt x="0" y="282359"/>
                      </a:lnTo>
                      <a:lnTo>
                        <a:pt x="0" y="0"/>
                      </a:lnTo>
                      <a:lnTo>
                        <a:pt x="276339" y="0"/>
                      </a:lnTo>
                      <a:lnTo>
                        <a:pt x="276339" y="282359"/>
                      </a:lnTo>
                      <a:close/>
                    </a:path>
                  </a:pathLst>
                </a:custGeom>
                <a:ln w="19392">
                  <a:solidFill>
                    <a:srgbClr val="FFFFFF"/>
                  </a:solidFill>
                </a:ln>
              </p:spPr>
              <p:txBody>
                <a:bodyPr wrap="square" lIns="0" tIns="0" rIns="0" bIns="0" rtlCol="0"/>
                <a:lstStyle/>
                <a:p>
                  <a:endParaRPr sz="2400" dirty="0"/>
                </a:p>
              </p:txBody>
            </p:sp>
            <p:sp>
              <p:nvSpPr>
                <p:cNvPr id="39" name="object 16"/>
                <p:cNvSpPr/>
                <p:nvPr/>
              </p:nvSpPr>
              <p:spPr>
                <a:xfrm>
                  <a:off x="700396"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0" name="object 17"/>
                <p:cNvSpPr/>
                <p:nvPr/>
              </p:nvSpPr>
              <p:spPr>
                <a:xfrm>
                  <a:off x="1225939" y="592192"/>
                  <a:ext cx="0" cy="169333"/>
                </a:xfrm>
                <a:custGeom>
                  <a:avLst/>
                  <a:gdLst/>
                  <a:ahLst/>
                  <a:cxnLst/>
                  <a:rect l="l" t="t" r="r" b="b"/>
                  <a:pathLst>
                    <a:path h="127000">
                      <a:moveTo>
                        <a:pt x="0" y="0"/>
                      </a:moveTo>
                      <a:lnTo>
                        <a:pt x="0" y="126669"/>
                      </a:lnTo>
                    </a:path>
                  </a:pathLst>
                </a:custGeom>
                <a:ln w="19392">
                  <a:solidFill>
                    <a:srgbClr val="FFFFFF"/>
                  </a:solidFill>
                </a:ln>
              </p:spPr>
              <p:txBody>
                <a:bodyPr wrap="square" lIns="0" tIns="0" rIns="0" bIns="0" rtlCol="0"/>
                <a:lstStyle/>
                <a:p>
                  <a:endParaRPr sz="2400" dirty="0"/>
                </a:p>
              </p:txBody>
            </p:sp>
            <p:sp>
              <p:nvSpPr>
                <p:cNvPr id="41" name="object 18"/>
                <p:cNvSpPr/>
                <p:nvPr/>
              </p:nvSpPr>
              <p:spPr>
                <a:xfrm>
                  <a:off x="962947" y="734516"/>
                  <a:ext cx="0" cy="290405"/>
                </a:xfrm>
                <a:custGeom>
                  <a:avLst/>
                  <a:gdLst/>
                  <a:ahLst/>
                  <a:cxnLst/>
                  <a:rect l="l" t="t" r="r" b="b"/>
                  <a:pathLst>
                    <a:path h="217804">
                      <a:moveTo>
                        <a:pt x="0" y="0"/>
                      </a:moveTo>
                      <a:lnTo>
                        <a:pt x="0" y="217716"/>
                      </a:lnTo>
                    </a:path>
                  </a:pathLst>
                </a:custGeom>
                <a:ln w="19392">
                  <a:solidFill>
                    <a:srgbClr val="FFFFFF"/>
                  </a:solidFill>
                </a:ln>
              </p:spPr>
              <p:txBody>
                <a:bodyPr wrap="square" lIns="0" tIns="0" rIns="0" bIns="0" rtlCol="0"/>
                <a:lstStyle/>
                <a:p>
                  <a:endParaRPr sz="2400" dirty="0"/>
                </a:p>
              </p:txBody>
            </p:sp>
            <p:sp>
              <p:nvSpPr>
                <p:cNvPr id="42" name="object 19"/>
                <p:cNvSpPr/>
                <p:nvPr/>
              </p:nvSpPr>
              <p:spPr>
                <a:xfrm>
                  <a:off x="778696" y="918955"/>
                  <a:ext cx="369147" cy="114300"/>
                </a:xfrm>
                <a:custGeom>
                  <a:avLst/>
                  <a:gdLst/>
                  <a:ahLst/>
                  <a:cxnLst/>
                  <a:rect l="l" t="t" r="r" b="b"/>
                  <a:pathLst>
                    <a:path w="276859" h="85725">
                      <a:moveTo>
                        <a:pt x="0" y="85623"/>
                      </a:moveTo>
                      <a:lnTo>
                        <a:pt x="0" y="0"/>
                      </a:lnTo>
                      <a:lnTo>
                        <a:pt x="276339" y="0"/>
                      </a:lnTo>
                      <a:lnTo>
                        <a:pt x="276339" y="85623"/>
                      </a:lnTo>
                    </a:path>
                  </a:pathLst>
                </a:custGeom>
                <a:ln w="19392">
                  <a:solidFill>
                    <a:srgbClr val="FFFFFF"/>
                  </a:solidFill>
                </a:ln>
              </p:spPr>
              <p:txBody>
                <a:bodyPr wrap="square" lIns="0" tIns="0" rIns="0" bIns="0" rtlCol="0"/>
                <a:lstStyle/>
                <a:p>
                  <a:endParaRPr sz="2400" dirty="0"/>
                </a:p>
              </p:txBody>
            </p:sp>
          </p:grpSp>
        </p:grpSp>
      </p:grpSp>
    </p:spTree>
    <p:extLst>
      <p:ext uri="{BB962C8B-B14F-4D97-AF65-F5344CB8AC3E}">
        <p14:creationId xmlns:p14="http://schemas.microsoft.com/office/powerpoint/2010/main" val="1145914810"/>
      </p:ext>
    </p:extLst>
  </p:cSld>
  <p:clrMapOvr>
    <a:masterClrMapping/>
  </p:clrMapOvr>
  <p:transition spd="med">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5__BZb4bUSPtIcNmP.Gs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e5__BZb4bUSPtIcNmP.Gs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e5__BZb4bUSPtIcNmP.Gsw"/>
</p:tagLst>
</file>

<file path=ppt/theme/theme1.xml><?xml version="1.0" encoding="utf-8"?>
<a:theme xmlns:a="http://schemas.openxmlformats.org/drawingml/2006/main" name="2016_Dell_ppt_templat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Bef>
            <a:spcPts val="0"/>
          </a:spcBef>
          <a:spcAft>
            <a:spcPts val="0"/>
          </a:spcAft>
          <a:buClr>
            <a:schemeClr val="bg1"/>
          </a:buClr>
          <a:defRPr sz="1400" dirty="0" err="1"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_PPT_Presentation_16x9_v2" id="{D6375BD9-608F-470C-B0C6-D7B4B622D87E}" vid="{7D07F228-593D-4249-8308-D303BABD1C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39BD88BA667C45829B5C1536ABBD33" ma:contentTypeVersion="2" ma:contentTypeDescription="Create a new document." ma:contentTypeScope="" ma:versionID="1a12b50a05e2f6d6af583357fb9bf639">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94546f2971c1c6125529a45a01ad9216"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E849D5-2476-48EA-AE4A-F489222D4DE0}">
  <ds:schemaRef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schemas.openxmlformats.org/package/2006/metadata/core-properties"/>
    <ds:schemaRef ds:uri="http://schemas.microsoft.com/sharepoint/v4"/>
    <ds:schemaRef ds:uri="http://www.w3.org/XML/1998/namespace"/>
  </ds:schemaRefs>
</ds:datastoreItem>
</file>

<file path=customXml/itemProps2.xml><?xml version="1.0" encoding="utf-8"?>
<ds:datastoreItem xmlns:ds="http://schemas.openxmlformats.org/officeDocument/2006/customXml" ds:itemID="{2F816095-1CFF-4568-8CC4-DB6EB5226C72}">
  <ds:schemaRefs>
    <ds:schemaRef ds:uri="http://schemas.microsoft.com/sharepoint/v3/contenttype/forms"/>
  </ds:schemaRefs>
</ds:datastoreItem>
</file>

<file path=customXml/itemProps3.xml><?xml version="1.0" encoding="utf-8"?>
<ds:datastoreItem xmlns:ds="http://schemas.openxmlformats.org/officeDocument/2006/customXml" ds:itemID="{0B1E1706-236A-46F9-8E86-A6F9B889A4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30900</Words>
  <Application>Microsoft Office PowerPoint</Application>
  <PresentationFormat>Widescreen</PresentationFormat>
  <Paragraphs>3869</Paragraphs>
  <Slides>136</Slides>
  <Notes>115</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136</vt:i4>
      </vt:variant>
    </vt:vector>
  </HeadingPairs>
  <TitlesOfParts>
    <vt:vector size="153" baseType="lpstr">
      <vt:lpstr>Microsoft YaHei</vt:lpstr>
      <vt:lpstr>Arial</vt:lpstr>
      <vt:lpstr>Arial</vt:lpstr>
      <vt:lpstr>Arial Black</vt:lpstr>
      <vt:lpstr>Calibri</vt:lpstr>
      <vt:lpstr>Courier New</vt:lpstr>
      <vt:lpstr>Dell Replica</vt:lpstr>
      <vt:lpstr>Dell Replica Light</vt:lpstr>
      <vt:lpstr>Museo For Dell</vt:lpstr>
      <vt:lpstr>Museo For Dell 300</vt:lpstr>
      <vt:lpstr>museo sans for dell</vt:lpstr>
      <vt:lpstr>museo sans for dell</vt:lpstr>
      <vt:lpstr>roboto</vt:lpstr>
      <vt:lpstr>Trebuchet MS</vt:lpstr>
      <vt:lpstr>Wingdings</vt:lpstr>
      <vt:lpstr>2016_Dell_ppt_template</vt:lpstr>
      <vt:lpstr>think-cell Slide</vt:lpstr>
      <vt:lpstr>Sales Playbook</vt:lpstr>
      <vt:lpstr>Document usage</vt:lpstr>
      <vt:lpstr>PowerPoint Presentation</vt:lpstr>
      <vt:lpstr>Table of contents</vt:lpstr>
      <vt:lpstr>PowerPoint Presentation</vt:lpstr>
      <vt:lpstr>Selling the full client solution</vt:lpstr>
      <vt:lpstr>Meet the key employee work personas</vt:lpstr>
      <vt:lpstr>What do they need to be productive?</vt:lpstr>
      <vt:lpstr>PowerPoint Presentation</vt:lpstr>
      <vt:lpstr>D&amp;CP Brand Positioning</vt:lpstr>
      <vt:lpstr>PowerPoint Presentation</vt:lpstr>
      <vt:lpstr>PowerPoint Presentation</vt:lpstr>
      <vt:lpstr>Dell Monitor Family</vt:lpstr>
      <vt:lpstr>Dell Monitors – Use Cases</vt:lpstr>
      <vt:lpstr>Dell Monitors – Sell dual and help boost productivity by 18%</vt:lpstr>
      <vt:lpstr>Dell Monitors – Large format &amp; specialty monitors aid group collaboration &amp; specialized viewing</vt:lpstr>
      <vt:lpstr>Dell UltraSharp Monitors</vt:lpstr>
      <vt:lpstr>Dell UltraSharp Monitors – Visuals that rival real life </vt:lpstr>
      <vt:lpstr>The Dell UltraSharp PremierColor Advantage</vt:lpstr>
      <vt:lpstr>Dell UltraSharp 32 Ultra HD 4K Monitor with PremierColor – UP3216Q</vt:lpstr>
      <vt:lpstr>Dell UltraSharp Monitors with PremierColor: UP2716D / UP2516D </vt:lpstr>
      <vt:lpstr>Dell UltraSharp Monitors with PremierColor: UP3017* / U2413 (US only) </vt:lpstr>
      <vt:lpstr>Dell UltraSharp InfinityEdge Monitors with Arms: U2717DA / U2417HA  </vt:lpstr>
      <vt:lpstr>Dell UltraSharp InfinityEdge Monitors with Arms: U2717D / U2417H  </vt:lpstr>
      <vt:lpstr>Dell UltraSharp Monitors with Ultra-Thin Bezels:  U2515H / U2415 </vt:lpstr>
      <vt:lpstr>Dell UltraSharp 34 Curved Monitor – U3417W</vt:lpstr>
      <vt:lpstr>Dell UltraSharp 34 Curved Monitor – U3415W</vt:lpstr>
      <vt:lpstr>Dell UltraSharp 29 Ultra Wide Monitor – U2917W</vt:lpstr>
      <vt:lpstr>Dell UltraSharp 24 Wireless Connect Monitor – U2417HWi</vt:lpstr>
      <vt:lpstr>Dell UltraSharp 24 Monitor with Wireless Charging Stand – U2417HJ</vt:lpstr>
      <vt:lpstr>Dell Monitors — P Models and E Models</vt:lpstr>
      <vt:lpstr>PowerPoint Presentation</vt:lpstr>
      <vt:lpstr>Dell 43 Multi-Client Monitor – P4317Q </vt:lpstr>
      <vt:lpstr>Dell Ultra HD 4K Monitors (P Models) ‒ P2715Q* / P2415Q</vt:lpstr>
      <vt:lpstr>Dell 24 Monitor – P2418D</vt:lpstr>
      <vt:lpstr>Dell 24 Touch Monitor – P2418HT</vt:lpstr>
      <vt:lpstr>Dell 24 Monitor for Video Conferencing – P2418HZ</vt:lpstr>
      <vt:lpstr>Dell Monitors (P Models)</vt:lpstr>
      <vt:lpstr>Dell 22 Medical Review Monitor – MR2217</vt:lpstr>
      <vt:lpstr>Dell 22 Medical Review Monitor – MR2416</vt:lpstr>
      <vt:lpstr>Dell Monitors (E Models)</vt:lpstr>
      <vt:lpstr>Monitors Arms</vt:lpstr>
      <vt:lpstr>Dell Dual Monitor Stand – MDS14A </vt:lpstr>
      <vt:lpstr>Dell Dock with Monitor Stand – DS1000</vt:lpstr>
      <vt:lpstr>PowerPoint Presentation</vt:lpstr>
      <vt:lpstr>PowerPoint Presentation</vt:lpstr>
      <vt:lpstr>Dell Large Format Displays and Projectors</vt:lpstr>
      <vt:lpstr>Where do Dell Large Format Displays fit? </vt:lpstr>
      <vt:lpstr>Dell Conference Room Monitors</vt:lpstr>
      <vt:lpstr>Dell 55 Conference Room Monitor – C5517H</vt:lpstr>
      <vt:lpstr>Dell 70 Conference Room Monitor – C7016H </vt:lpstr>
      <vt:lpstr>Dell 70 Interactive Conference Room Monitor – C7017T </vt:lpstr>
      <vt:lpstr>Conference Room Monitor Solution</vt:lpstr>
      <vt:lpstr>Dell 55 Interactive Touch Monitor – C5518QT</vt:lpstr>
      <vt:lpstr>Dell 86 Interactive Touch Monitor – C8618QT </vt:lpstr>
      <vt:lpstr>Interactive Conference Room Monitor Solution</vt:lpstr>
      <vt:lpstr>Dell Professional Projectors</vt:lpstr>
      <vt:lpstr>Dell Projector – 1450</vt:lpstr>
      <vt:lpstr>Dell Projector – 1550</vt:lpstr>
      <vt:lpstr>Dell Projector – 1650</vt:lpstr>
      <vt:lpstr>Dell Projector – 1850</vt:lpstr>
      <vt:lpstr>Dell Projector – P318S</vt:lpstr>
      <vt:lpstr>Dell Advanced Projectors</vt:lpstr>
      <vt:lpstr>Dell Advanced Projector – 4350</vt:lpstr>
      <vt:lpstr>Dell Advanced Laser Projector – 7760</vt:lpstr>
      <vt:lpstr>Dell Advanced Projector – S560</vt:lpstr>
      <vt:lpstr>Dell Advanced Projector – S518WL</vt:lpstr>
      <vt:lpstr>Dell Advanced 4K Laser Projector – S718QL</vt:lpstr>
      <vt:lpstr>Dell Mobile Projectors</vt:lpstr>
      <vt:lpstr>Dell Mobile Projector – M318WL</vt:lpstr>
      <vt:lpstr>Dell Mobile Projector – M900HD</vt:lpstr>
      <vt:lpstr> High mobility meets ultra connectivity </vt:lpstr>
      <vt:lpstr>Dell Interactive Projectors</vt:lpstr>
      <vt:lpstr>Dell Interactive Projector – S560T</vt:lpstr>
      <vt:lpstr>Dell Interactive Projector – S560P</vt:lpstr>
      <vt:lpstr>Accessories and services</vt:lpstr>
      <vt:lpstr>PowerPoint Presentation</vt:lpstr>
      <vt:lpstr>PowerPoint Presentation</vt:lpstr>
      <vt:lpstr>PowerPoint Presentation</vt:lpstr>
      <vt:lpstr>PowerPoint Presentation</vt:lpstr>
      <vt:lpstr>PowerPoint Presentation</vt:lpstr>
      <vt:lpstr>Dell USB-C Docking Solutions - Industry trend </vt:lpstr>
      <vt:lpstr>PowerPoint Presentation</vt:lpstr>
      <vt:lpstr>Why Dell Docks</vt:lpstr>
      <vt:lpstr>Dell Docking Solutions Family</vt:lpstr>
      <vt:lpstr>Dell Business Dock – WD15</vt:lpstr>
      <vt:lpstr>Dell Business Dock with Monitor Stand – DS1000</vt:lpstr>
      <vt:lpstr>Dell Business Thunderbolt Dock - TB16 </vt:lpstr>
      <vt:lpstr>Dell Universal Dock – D6000 </vt:lpstr>
      <vt:lpstr>Dell Wireless Dock – WLD15</vt:lpstr>
      <vt:lpstr>Dell Docking Station - USB 3.0 – D3100</vt:lpstr>
      <vt:lpstr>Dell E-Port Replicator Docking Station with USB 3.0</vt:lpstr>
      <vt:lpstr>Dell E-Port Plus Advanced Port Replicator with USB 3.0</vt:lpstr>
      <vt:lpstr>PowerPoint Presentation</vt:lpstr>
      <vt:lpstr>Why Dell Mice, Keyboards and Styluses</vt:lpstr>
      <vt:lpstr>Dell Premier Wireless Keyboard and Mouse – KM717</vt:lpstr>
      <vt:lpstr>Dell Premier Wireless Mouse – WM527</vt:lpstr>
      <vt:lpstr>Dell Premier Wireless Keyboard - WK717*</vt:lpstr>
      <vt:lpstr>Dell Wired Business Multimedia Keyboard – KB522 </vt:lpstr>
      <vt:lpstr>Dell Wireless Keyboard and Mouse Combo – KM714</vt:lpstr>
      <vt:lpstr>Dell Smartcard USB Keyboard – KB813</vt:lpstr>
      <vt:lpstr>Dell Wired Keyboard – KB216</vt:lpstr>
      <vt:lpstr>Dell Wireless Keyboard and Mouse – KM636 </vt:lpstr>
      <vt:lpstr>Dell Smartcard USB Keyboard – KB813</vt:lpstr>
      <vt:lpstr>Dell Optical Mouse – MS116</vt:lpstr>
      <vt:lpstr>Dell Wireless Mouse – WM126</vt:lpstr>
      <vt:lpstr>Dell Wireless Mouse – WM326</vt:lpstr>
      <vt:lpstr>Dell Wireless Mouse – WM514</vt:lpstr>
      <vt:lpstr>Dell Bluetooth® Mouse – WM615</vt:lpstr>
      <vt:lpstr>Dell Laser Scroll USB 6-Buttons Silver and Black Mouse</vt:lpstr>
      <vt:lpstr>Why Dell Audio</vt:lpstr>
      <vt:lpstr>PowerPoint Presentation</vt:lpstr>
      <vt:lpstr>Dell Audio ‒ Certified for Skype for Business </vt:lpstr>
      <vt:lpstr>Dell Pro Stereo Headset – UC150 Certified Skype for Business</vt:lpstr>
      <vt:lpstr>Dell Pro Stereo Headset – UC350 Certified Skype for Business</vt:lpstr>
      <vt:lpstr>Dell Professional Sound Bar – AE515 Certified for Skype for Business</vt:lpstr>
      <vt:lpstr>Dell 2.1 Speaker System – AE415</vt:lpstr>
      <vt:lpstr>Dell 2.0 Speaker System – AE215</vt:lpstr>
      <vt:lpstr>Dell Bluetooth Portable Speaker ‒ AD211</vt:lpstr>
      <vt:lpstr>Dell USB Stereo Speaker System – AX210</vt:lpstr>
      <vt:lpstr>Dell Soundbar – AC511</vt:lpstr>
      <vt:lpstr>PowerPoint Presentation</vt:lpstr>
      <vt:lpstr>Why Dell Power</vt:lpstr>
      <vt:lpstr>Dell Hybrid Adapter + Power Bank USB-C ‒ PH45W17-CA</vt:lpstr>
      <vt:lpstr>Dell Hybrid Adapter + Power Bank ‒ PH45W17-BA</vt:lpstr>
      <vt:lpstr>Dell Power Companion (18,000 mAh) – PW7015L Dell Power Companion (12,000 mAh) – PW7015M </vt:lpstr>
      <vt:lpstr>Dell Power Companion (12,000 mAh) USB-C – PW7015MC</vt:lpstr>
      <vt:lpstr>Dell Auto-Air DC Adapter ‒ 90-Watt</vt:lpstr>
      <vt:lpstr>Dell 65-Watt Auto Air Adapter - USB Type-C</vt:lpstr>
      <vt:lpstr>PowerPoint Presentation</vt:lpstr>
      <vt:lpstr>Why Dell Carrying Cases</vt:lpstr>
      <vt:lpstr>Dell Peripherals – Carrying Cases</vt:lpstr>
      <vt:lpstr>Dell Peripherals – Carrying Cases</vt:lpstr>
      <vt:lpstr>Dell Peripherals – Carrying Cases</vt:lpstr>
      <vt:lpstr>Dell Peripherals – Carrying Cases</vt:lpstr>
      <vt:lpstr>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Internal Use</cp:keywords>
  <cp:lastModifiedBy/>
  <cp:revision>1</cp:revision>
  <dcterms:created xsi:type="dcterms:W3CDTF">2017-03-22T07:59:05Z</dcterms:created>
  <dcterms:modified xsi:type="dcterms:W3CDTF">2018-01-02T19:53:27Z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f8f8c485-7ce3-4ea5-b4be-151f355e97a9</vt:lpwstr>
  </property>
  <property fmtid="{D5CDD505-2E9C-101B-9397-08002B2CF9AE}" pid="3" name="ContentTypeId">
    <vt:lpwstr>0x010100E339BD88BA667C45829B5C1536ABBD33</vt:lpwstr>
  </property>
  <property fmtid="{D5CDD505-2E9C-101B-9397-08002B2CF9AE}" pid="4" name="Document Editor">
    <vt:lpwstr>Kathleen_Lavoie</vt:lpwstr>
  </property>
  <property fmtid="{D5CDD505-2E9C-101B-9397-08002B2CF9AE}" pid="5" name="DellClassification">
    <vt:lpwstr>Internal Use</vt:lpwstr>
  </property>
  <property fmtid="{D5CDD505-2E9C-101B-9397-08002B2CF9AE}" pid="6" name="DellSubLabels">
    <vt:lpwstr/>
  </property>
  <property fmtid="{D5CDD505-2E9C-101B-9397-08002B2CF9AE}" pid="7" name="DellVisual Markings (PPT)">
    <vt:lpwstr>Classification Footer</vt:lpwstr>
  </property>
  <property fmtid="{D5CDD505-2E9C-101B-9397-08002B2CF9AE}" pid="8" name="titusconfig">
    <vt:lpwstr>0.6CorpGlobal</vt:lpwstr>
  </property>
  <property fmtid="{D5CDD505-2E9C-101B-9397-08002B2CF9AE}" pid="9" name="Classification">
    <vt:lpwstr>Internal Use</vt:lpwstr>
  </property>
  <property fmtid="{D5CDD505-2E9C-101B-9397-08002B2CF9AE}" pid="10" name="Sublabels">
    <vt:lpwstr/>
  </property>
  <property fmtid="{D5CDD505-2E9C-101B-9397-08002B2CF9AE}" pid="11" name="VisualMarkingsPPT">
    <vt:lpwstr>None (Metadata Only)</vt:lpwstr>
  </property>
</Properties>
</file>